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4"/>
  </p:notesMasterIdLst>
  <p:handoutMasterIdLst>
    <p:handoutMasterId r:id="rId85"/>
  </p:handoutMasterIdLst>
  <p:sldIdLst>
    <p:sldId id="340" r:id="rId2"/>
    <p:sldId id="325" r:id="rId3"/>
    <p:sldId id="339" r:id="rId4"/>
    <p:sldId id="259" r:id="rId5"/>
    <p:sldId id="260" r:id="rId6"/>
    <p:sldId id="462" r:id="rId7"/>
    <p:sldId id="261" r:id="rId8"/>
    <p:sldId id="463" r:id="rId9"/>
    <p:sldId id="404" r:id="rId10"/>
    <p:sldId id="464" r:id="rId11"/>
    <p:sldId id="338" r:id="rId12"/>
    <p:sldId id="264" r:id="rId13"/>
    <p:sldId id="334" r:id="rId14"/>
    <p:sldId id="266" r:id="rId15"/>
    <p:sldId id="267" r:id="rId16"/>
    <p:sldId id="276" r:id="rId17"/>
    <p:sldId id="272" r:id="rId18"/>
    <p:sldId id="273" r:id="rId19"/>
    <p:sldId id="466" r:id="rId20"/>
    <p:sldId id="460" r:id="rId21"/>
    <p:sldId id="316" r:id="rId22"/>
    <p:sldId id="468" r:id="rId23"/>
    <p:sldId id="469" r:id="rId24"/>
    <p:sldId id="470" r:id="rId25"/>
    <p:sldId id="467" r:id="rId26"/>
    <p:sldId id="317" r:id="rId27"/>
    <p:sldId id="318" r:id="rId28"/>
    <p:sldId id="319" r:id="rId29"/>
    <p:sldId id="380" r:id="rId30"/>
    <p:sldId id="412" r:id="rId31"/>
    <p:sldId id="305" r:id="rId32"/>
    <p:sldId id="337" r:id="rId33"/>
    <p:sldId id="471" r:id="rId34"/>
    <p:sldId id="472" r:id="rId35"/>
    <p:sldId id="473" r:id="rId36"/>
    <p:sldId id="474" r:id="rId37"/>
    <p:sldId id="475" r:id="rId38"/>
    <p:sldId id="476" r:id="rId39"/>
    <p:sldId id="477" r:id="rId40"/>
    <p:sldId id="478" r:id="rId41"/>
    <p:sldId id="479" r:id="rId42"/>
    <p:sldId id="480" r:id="rId43"/>
    <p:sldId id="481" r:id="rId44"/>
    <p:sldId id="482" r:id="rId45"/>
    <p:sldId id="483" r:id="rId46"/>
    <p:sldId id="484" r:id="rId47"/>
    <p:sldId id="485" r:id="rId48"/>
    <p:sldId id="486" r:id="rId49"/>
    <p:sldId id="487" r:id="rId50"/>
    <p:sldId id="488" r:id="rId51"/>
    <p:sldId id="489" r:id="rId52"/>
    <p:sldId id="490" r:id="rId53"/>
    <p:sldId id="491" r:id="rId54"/>
    <p:sldId id="492" r:id="rId55"/>
    <p:sldId id="493" r:id="rId56"/>
    <p:sldId id="515" r:id="rId57"/>
    <p:sldId id="494" r:id="rId58"/>
    <p:sldId id="495" r:id="rId59"/>
    <p:sldId id="497" r:id="rId60"/>
    <p:sldId id="517" r:id="rId61"/>
    <p:sldId id="518" r:id="rId62"/>
    <p:sldId id="498" r:id="rId63"/>
    <p:sldId id="499" r:id="rId64"/>
    <p:sldId id="500" r:id="rId65"/>
    <p:sldId id="501" r:id="rId66"/>
    <p:sldId id="502" r:id="rId67"/>
    <p:sldId id="503" r:id="rId68"/>
    <p:sldId id="504" r:id="rId69"/>
    <p:sldId id="519" r:id="rId70"/>
    <p:sldId id="505" r:id="rId71"/>
    <p:sldId id="506" r:id="rId72"/>
    <p:sldId id="507" r:id="rId73"/>
    <p:sldId id="508" r:id="rId74"/>
    <p:sldId id="520" r:id="rId75"/>
    <p:sldId id="509" r:id="rId76"/>
    <p:sldId id="510" r:id="rId77"/>
    <p:sldId id="511" r:id="rId78"/>
    <p:sldId id="512" r:id="rId79"/>
    <p:sldId id="513" r:id="rId80"/>
    <p:sldId id="514" r:id="rId81"/>
    <p:sldId id="521" r:id="rId82"/>
    <p:sldId id="440" r:id="rId83"/>
  </p:sldIdLst>
  <p:sldSz cx="9144000" cy="6858000" type="screen4x3"/>
  <p:notesSz cx="9926638" cy="679767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728" autoAdjust="0"/>
    <p:restoredTop sz="62609" autoAdjust="0"/>
  </p:normalViewPr>
  <p:slideViewPr>
    <p:cSldViewPr>
      <p:cViewPr varScale="1">
        <p:scale>
          <a:sx n="73" d="100"/>
          <a:sy n="73" d="100"/>
        </p:scale>
        <p:origin x="-133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4301008" cy="340315"/>
          </a:xfrm>
          <a:prstGeom prst="rect">
            <a:avLst/>
          </a:prstGeom>
        </p:spPr>
        <p:txBody>
          <a:bodyPr vert="horz" lIns="90433" tIns="45218" rIns="90433" bIns="45218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623345" y="1"/>
            <a:ext cx="4301008" cy="340315"/>
          </a:xfrm>
          <a:prstGeom prst="rect">
            <a:avLst/>
          </a:prstGeom>
        </p:spPr>
        <p:txBody>
          <a:bodyPr vert="horz" lIns="90433" tIns="45218" rIns="90433" bIns="45218" rtlCol="0"/>
          <a:lstStyle>
            <a:lvl1pPr algn="r">
              <a:defRPr sz="1200"/>
            </a:lvl1pPr>
          </a:lstStyle>
          <a:p>
            <a:fld id="{AC2DD0D9-B319-4B04-8271-E67CB0F913CF}" type="datetimeFigureOut">
              <a:rPr lang="pt-BR" smtClean="0"/>
              <a:pPr/>
              <a:t>10/04/2026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4" y="6456284"/>
            <a:ext cx="4301008" cy="340315"/>
          </a:xfrm>
          <a:prstGeom prst="rect">
            <a:avLst/>
          </a:prstGeom>
        </p:spPr>
        <p:txBody>
          <a:bodyPr vert="horz" lIns="90433" tIns="45218" rIns="90433" bIns="45218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623345" y="6456284"/>
            <a:ext cx="4301008" cy="340315"/>
          </a:xfrm>
          <a:prstGeom prst="rect">
            <a:avLst/>
          </a:prstGeom>
        </p:spPr>
        <p:txBody>
          <a:bodyPr vert="horz" lIns="90433" tIns="45218" rIns="90433" bIns="45218" rtlCol="0" anchor="b"/>
          <a:lstStyle>
            <a:lvl1pPr algn="r">
              <a:defRPr sz="1200"/>
            </a:lvl1pPr>
          </a:lstStyle>
          <a:p>
            <a:fld id="{247C7AB5-17FA-4B57-B397-9804B82686C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6" y="1"/>
            <a:ext cx="4301543" cy="339884"/>
          </a:xfrm>
          <a:prstGeom prst="rect">
            <a:avLst/>
          </a:prstGeom>
        </p:spPr>
        <p:txBody>
          <a:bodyPr vert="horz" lIns="91420" tIns="45710" rIns="91420" bIns="4571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622803" y="1"/>
            <a:ext cx="4301543" cy="339884"/>
          </a:xfrm>
          <a:prstGeom prst="rect">
            <a:avLst/>
          </a:prstGeom>
        </p:spPr>
        <p:txBody>
          <a:bodyPr vert="horz" lIns="91420" tIns="45710" rIns="91420" bIns="45710" rtlCol="0"/>
          <a:lstStyle>
            <a:lvl1pPr algn="r">
              <a:defRPr sz="1200"/>
            </a:lvl1pPr>
          </a:lstStyle>
          <a:p>
            <a:fld id="{DFE32C78-6206-444A-93FC-966AC2CF7D6C}" type="datetimeFigureOut">
              <a:rPr lang="pt-BR" smtClean="0"/>
              <a:pPr/>
              <a:t>10/04/2026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0" tIns="45710" rIns="91420" bIns="4571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92665" y="3228898"/>
            <a:ext cx="7941310" cy="3058954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6" y="6456614"/>
            <a:ext cx="4301543" cy="339884"/>
          </a:xfrm>
          <a:prstGeom prst="rect">
            <a:avLst/>
          </a:prstGeom>
        </p:spPr>
        <p:txBody>
          <a:bodyPr vert="horz" lIns="91420" tIns="45710" rIns="91420" bIns="4571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622803" y="6456614"/>
            <a:ext cx="4301543" cy="339884"/>
          </a:xfrm>
          <a:prstGeom prst="rect">
            <a:avLst/>
          </a:prstGeom>
        </p:spPr>
        <p:txBody>
          <a:bodyPr vert="horz" lIns="91420" tIns="45710" rIns="91420" bIns="45710" rtlCol="0" anchor="b"/>
          <a:lstStyle>
            <a:lvl1pPr algn="r">
              <a:defRPr sz="1200"/>
            </a:lvl1pPr>
          </a:lstStyle>
          <a:p>
            <a:fld id="{0560AF47-A600-4E6F-9853-06B560F3845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pt-BR" smtClean="0"/>
              <a:pPr/>
              <a:t>2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66A17-09E9-4B92-9BC0-FCA4278ED338}" type="slidenum">
              <a:rPr lang="pt-BR" smtClean="0"/>
              <a:pPr/>
              <a:t>4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AF47-A600-4E6F-9853-06B560F38457}" type="slidenum">
              <a:rPr lang="pt-BR" smtClean="0"/>
              <a:pPr/>
              <a:t>9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AF47-A600-4E6F-9853-06B560F38457}" type="slidenum">
              <a:rPr lang="pt-BR" smtClean="0"/>
              <a:pPr/>
              <a:t>10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66A17-09E9-4B92-9BC0-FCA4278ED338}" type="slidenum">
              <a:rPr lang="pt-BR" smtClean="0"/>
              <a:pPr/>
              <a:t>14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AF47-A600-4E6F-9853-06B560F38457}" type="slidenum">
              <a:rPr lang="pt-BR" smtClean="0"/>
              <a:pPr/>
              <a:t>16</a:t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66A17-09E9-4B92-9BC0-FCA4278ED338}" type="slidenum">
              <a:rPr lang="pt-BR" smtClean="0"/>
              <a:pPr/>
              <a:t>17</a:t>
            </a:fld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66A17-09E9-4B92-9BC0-FCA4278ED338}" type="slidenum">
              <a:rPr lang="pt-BR" smtClean="0"/>
              <a:pPr/>
              <a:t>29</a:t>
            </a:fld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66A17-09E9-4B92-9BC0-FCA4278ED338}" type="slidenum">
              <a:rPr lang="pt-BR" smtClean="0"/>
              <a:pPr/>
              <a:t>30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6177-D030-451D-ABC9-E7C827B587E3}" type="datetimeFigureOut">
              <a:rPr lang="pt-BR" smtClean="0"/>
              <a:pPr/>
              <a:t>10/04/2026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6708-3911-4276-84ED-46FC229BB5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6177-D030-451D-ABC9-E7C827B587E3}" type="datetimeFigureOut">
              <a:rPr lang="pt-BR" smtClean="0"/>
              <a:pPr/>
              <a:t>10/04/2026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6708-3911-4276-84ED-46FC229BB5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6177-D030-451D-ABC9-E7C827B587E3}" type="datetimeFigureOut">
              <a:rPr lang="pt-BR" smtClean="0"/>
              <a:pPr/>
              <a:t>10/04/2026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6708-3911-4276-84ED-46FC229BB5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-Superior Retrato com Legendas Coloridas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D2B4-868F-4681-9E70-FF7ECCDC67D4}" type="datetimeFigureOut">
              <a:rPr lang="pt-BR"/>
              <a:pPr/>
              <a:t>10/04/2026</a:t>
            </a:fld>
            <a:endParaRPr kumimoji="0"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/>
              <a:pPr/>
              <a:t>‹nº›</a:t>
            </a:fld>
            <a:endParaRPr kumimoji="0" lang="pt-BR"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4"/>
          </p:nvPr>
        </p:nvSpPr>
        <p:spPr>
          <a:xfrm>
            <a:off x="2209800" y="241192"/>
            <a:ext cx="2216936" cy="288300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kumimoji="0" lang="pt-BR" sz="20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indent="0" algn="ctr" eaLnBrk="1" latinLnBrk="0" hangingPunct="1"/>
            <a:r>
              <a:rPr lang="pt-BR"/>
              <a:t>Clique no ícone para adicionar uma imagem</a:t>
            </a:r>
          </a:p>
        </p:txBody>
      </p:sp>
      <p:sp>
        <p:nvSpPr>
          <p:cNvPr id="7" name="Rectangle 7"/>
          <p:cNvSpPr>
            <a:spLocks noGrp="1"/>
          </p:cNvSpPr>
          <p:nvPr>
            <p:ph type="pic" sz="quarter" idx="26"/>
          </p:nvPr>
        </p:nvSpPr>
        <p:spPr>
          <a:xfrm>
            <a:off x="2209800" y="3365392"/>
            <a:ext cx="2216936" cy="288300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kumimoji="0" lang="pt-BR" sz="20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indent="0" algn="ctr" eaLnBrk="1" latinLnBrk="0" hangingPunct="1"/>
            <a:r>
              <a:rPr lang="pt-BR"/>
              <a:t>Clique no ícone para adicionar uma imagem</a:t>
            </a:r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25"/>
          </p:nvPr>
        </p:nvSpPr>
        <p:spPr>
          <a:xfrm>
            <a:off x="4652720" y="241192"/>
            <a:ext cx="2217698" cy="288300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kumimoji="0" lang="pt-BR" sz="20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indent="0" algn="ctr" eaLnBrk="1" latinLnBrk="0" hangingPunct="1"/>
            <a:r>
              <a:rPr lang="pt-BR"/>
              <a:t>Clique no ícone para adicionar uma imagem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27"/>
          </p:nvPr>
        </p:nvSpPr>
        <p:spPr>
          <a:xfrm>
            <a:off x="4648200" y="3365392"/>
            <a:ext cx="2216936" cy="288300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kumimoji="0" lang="pt-BR" sz="20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indent="0" algn="ctr" eaLnBrk="1" latinLnBrk="0" hangingPunct="1"/>
            <a:r>
              <a:rPr lang="pt-BR"/>
              <a:t>Clique no ícone para adicionar uma imagem</a:t>
            </a:r>
          </a:p>
        </p:txBody>
      </p:sp>
      <p:sp>
        <p:nvSpPr>
          <p:cNvPr id="10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  <a:solidFill>
            <a:srgbClr val="91BED4"/>
          </a:solidFill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pt-BR" sz="16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kumimoji="0" lang="pt-BR"/>
              <a:t>Clique para adicionar legenda</a:t>
            </a:r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  <a:solidFill>
            <a:srgbClr val="FC7500"/>
          </a:solidFill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pt-BR"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0" lang="pt-BR"/>
              <a:t>Clique para adicionar uma legenda</a:t>
            </a:r>
          </a:p>
        </p:txBody>
      </p:sp>
      <p:sp>
        <p:nvSpPr>
          <p:cNvPr id="12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  <a:solidFill>
            <a:srgbClr val="FC7500"/>
          </a:solidFill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pt-BR"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0" lang="pt-BR"/>
              <a:t>Clique para adicionar uma legenda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  <a:solidFill>
            <a:srgbClr val="91BED4"/>
          </a:solidFill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pt-BR"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0" lang="pt-BR"/>
              <a:t>Clique para adicionar uma legenda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oto de Página Inteira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D2B4-868F-4681-9E70-FF7ECCDC67D4}" type="datetimeFigureOut">
              <a:rPr lang="pt-BR"/>
              <a:pPr/>
              <a:t>10/04/2026</a:t>
            </a:fld>
            <a:endParaRPr kumimoji="0"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/>
              <a:pPr/>
              <a:t>‹nº›</a:t>
            </a:fld>
            <a:endParaRPr kumimoji="0" lang="pt-BR"/>
          </a:p>
        </p:txBody>
      </p:sp>
      <p:sp>
        <p:nvSpPr>
          <p:cNvPr id="8" name="Rectangle 6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905" algn="ctr" rtl="0" eaLnBrk="1" latinLnBrk="0" hangingPunct="1">
              <a:spcBef>
                <a:spcPct val="20000"/>
              </a:spcBef>
              <a:buFontTx/>
              <a:buNone/>
              <a:defRPr kumimoji="0" lang="pt-BR" sz="240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indent="0" algn="ctr" eaLnBrk="1" latinLnBrk="0" hangingPunct="1"/>
            <a:r>
              <a:rPr lang="pt-BR"/>
              <a:t>Clique no ícone para adicionar uma imagem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105400" y="5257800"/>
            <a:ext cx="4038600" cy="505047"/>
          </a:xfrm>
          <a:solidFill>
            <a:schemeClr val="tx1">
              <a:alpha val="46000"/>
            </a:schemeClr>
          </a:solidFill>
        </p:spPr>
        <p:txBody>
          <a:bodyPr>
            <a:normAutofit/>
          </a:bodyPr>
          <a:lstStyle>
            <a:lvl1pPr eaLnBrk="1" latinLnBrk="0" hangingPunct="1">
              <a:buNone/>
              <a:defRPr kumimoji="0" lang="pt-BR"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0" lang="pt-BR"/>
              <a:t>Clique para adicionar Título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anco com C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pt-BR"/>
              <a:pPr/>
              <a:t>10/04/2026</a:t>
            </a:fld>
            <a:endParaRPr kumimoji="0"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kumimoji="0"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/>
              <a:pPr/>
              <a:t>‹nº›</a:t>
            </a:fld>
            <a:endParaRPr kumimoji="0"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6177-D030-451D-ABC9-E7C827B587E3}" type="datetimeFigureOut">
              <a:rPr lang="pt-BR" smtClean="0"/>
              <a:pPr/>
              <a:t>10/04/2026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6708-3911-4276-84ED-46FC229BB5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6177-D030-451D-ABC9-E7C827B587E3}" type="datetimeFigureOut">
              <a:rPr lang="pt-BR" smtClean="0"/>
              <a:pPr/>
              <a:t>10/04/2026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6708-3911-4276-84ED-46FC229BB5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6177-D030-451D-ABC9-E7C827B587E3}" type="datetimeFigureOut">
              <a:rPr lang="pt-BR" smtClean="0"/>
              <a:pPr/>
              <a:t>10/04/2026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6708-3911-4276-84ED-46FC229BB5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6177-D030-451D-ABC9-E7C827B587E3}" type="datetimeFigureOut">
              <a:rPr lang="pt-BR" smtClean="0"/>
              <a:pPr/>
              <a:t>10/04/2026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6708-3911-4276-84ED-46FC229BB5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6177-D030-451D-ABC9-E7C827B587E3}" type="datetimeFigureOut">
              <a:rPr lang="pt-BR" smtClean="0"/>
              <a:pPr/>
              <a:t>10/04/2026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6708-3911-4276-84ED-46FC229BB5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6177-D030-451D-ABC9-E7C827B587E3}" type="datetimeFigureOut">
              <a:rPr lang="pt-BR" smtClean="0"/>
              <a:pPr/>
              <a:t>10/04/2026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6708-3911-4276-84ED-46FC229BB5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6177-D030-451D-ABC9-E7C827B587E3}" type="datetimeFigureOut">
              <a:rPr lang="pt-BR" smtClean="0"/>
              <a:pPr/>
              <a:t>10/04/2026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6708-3911-4276-84ED-46FC229BB5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6177-D030-451D-ABC9-E7C827B587E3}" type="datetimeFigureOut">
              <a:rPr lang="pt-BR" smtClean="0"/>
              <a:pPr/>
              <a:t>10/04/2026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6708-3911-4276-84ED-46FC229BB5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66177-D030-451D-ABC9-E7C827B587E3}" type="datetimeFigureOut">
              <a:rPr lang="pt-BR" smtClean="0"/>
              <a:pPr/>
              <a:t>10/04/2026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6708-3911-4276-84ED-46FC229BB5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8606354" y="2446784"/>
            <a:ext cx="550073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2446784"/>
            <a:ext cx="4067944" cy="64633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ixaDeTexto 3"/>
          <p:cNvSpPr txBox="1"/>
          <p:nvPr/>
        </p:nvSpPr>
        <p:spPr>
          <a:xfrm>
            <a:off x="4071934" y="5000636"/>
            <a:ext cx="4466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AUDIÊNCIA PÚBLICA</a:t>
            </a:r>
            <a:endParaRPr lang="pt-BR" sz="2400" b="1" dirty="0"/>
          </a:p>
          <a:p>
            <a:pPr algn="ctr"/>
            <a:r>
              <a:rPr lang="pt-BR" b="1" dirty="0"/>
              <a:t>FUNDO MUNICIPAL DE SAÚDE – FMS</a:t>
            </a:r>
          </a:p>
          <a:p>
            <a:pPr algn="ctr"/>
            <a:r>
              <a:rPr lang="pt-BR" b="1" dirty="0" smtClean="0"/>
              <a:t>2º e 3º QUADRIMESTRES </a:t>
            </a:r>
            <a:r>
              <a:rPr lang="pt-BR" b="1" dirty="0"/>
              <a:t>- </a:t>
            </a:r>
            <a:r>
              <a:rPr lang="pt-BR" b="1" dirty="0" smtClean="0"/>
              <a:t>2025</a:t>
            </a:r>
            <a:endParaRPr lang="pt-BR" b="1" dirty="0"/>
          </a:p>
        </p:txBody>
      </p:sp>
      <p:pic>
        <p:nvPicPr>
          <p:cNvPr id="14" name="Imagem 13" descr="prefeitur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686" y="1643050"/>
            <a:ext cx="4000528" cy="3067385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642910" y="3643314"/>
            <a:ext cx="250033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PREFEITO</a:t>
            </a:r>
            <a:r>
              <a:rPr lang="pt-BR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pt-BR" dirty="0" smtClean="0"/>
              <a:t>Lucas </a:t>
            </a:r>
            <a:r>
              <a:rPr lang="pt-BR" dirty="0" err="1" smtClean="0"/>
              <a:t>Scaramussa</a:t>
            </a:r>
            <a:endParaRPr lang="pt-BR" dirty="0" smtClean="0"/>
          </a:p>
          <a:p>
            <a:pPr algn="ctr"/>
            <a:endParaRPr lang="pt-BR" dirty="0">
              <a:solidFill>
                <a:schemeClr val="tx1"/>
              </a:solidFill>
            </a:endParaRPr>
          </a:p>
          <a:p>
            <a:pPr algn="ctr"/>
            <a:r>
              <a:rPr lang="pt-BR" sz="1600" b="1" dirty="0" smtClean="0"/>
              <a:t>SECRETÁRIO DE SAÚDE</a:t>
            </a:r>
          </a:p>
          <a:p>
            <a:pPr algn="ctr"/>
            <a:r>
              <a:rPr lang="pt-BR" sz="1600" dirty="0" smtClean="0"/>
              <a:t>Alexandre </a:t>
            </a:r>
            <a:r>
              <a:rPr lang="pt-BR" sz="1600" dirty="0" err="1" smtClean="0"/>
              <a:t>Marim</a:t>
            </a:r>
            <a:r>
              <a:rPr lang="pt-BR" sz="1600" dirty="0" smtClean="0"/>
              <a:t> Vieira</a:t>
            </a:r>
          </a:p>
          <a:p>
            <a:pPr algn="ctr"/>
            <a:endParaRPr lang="pt-BR" sz="1600" dirty="0" smtClean="0"/>
          </a:p>
          <a:p>
            <a:pPr algn="ctr"/>
            <a:r>
              <a:rPr lang="pt-BR" sz="1600" b="1" dirty="0" smtClean="0"/>
              <a:t>SUBSECRETÁRIO DE SAÚDE</a:t>
            </a:r>
          </a:p>
          <a:p>
            <a:pPr algn="ctr"/>
            <a:r>
              <a:rPr lang="pt-BR" sz="1600" dirty="0" err="1" smtClean="0"/>
              <a:t>Joelso</a:t>
            </a:r>
            <a:r>
              <a:rPr lang="pt-BR" sz="1600" dirty="0" smtClean="0"/>
              <a:t> </a:t>
            </a:r>
            <a:r>
              <a:rPr lang="pt-BR" sz="1600" dirty="0" err="1" smtClean="0"/>
              <a:t>Costalonga</a:t>
            </a:r>
            <a:endParaRPr lang="pt-BR" sz="1600" dirty="0" smtClean="0"/>
          </a:p>
          <a:p>
            <a:pPr algn="ctr"/>
            <a:r>
              <a:rPr lang="pt-BR" sz="1600" b="1" dirty="0" smtClean="0"/>
              <a:t> </a:t>
            </a:r>
            <a:endParaRPr lang="pt-BR" sz="1600" dirty="0" smtClean="0"/>
          </a:p>
          <a:p>
            <a:pPr algn="ctr"/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1000100" y="5643578"/>
            <a:ext cx="16917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pt-BR" sz="1400" b="1" dirty="0">
                <a:solidFill>
                  <a:srgbClr val="000000"/>
                </a:solidFill>
                <a:latin typeface="Calibri" panose="020F0502020204030204"/>
              </a:rPr>
              <a:t>Fonte:   SCNES / MS.</a:t>
            </a:r>
          </a:p>
        </p:txBody>
      </p:sp>
      <p:grpSp>
        <p:nvGrpSpPr>
          <p:cNvPr id="2" name="Grupo 9"/>
          <p:cNvGrpSpPr/>
          <p:nvPr/>
        </p:nvGrpSpPr>
        <p:grpSpPr>
          <a:xfrm>
            <a:off x="285720" y="214290"/>
            <a:ext cx="8858280" cy="1189351"/>
            <a:chOff x="285720" y="214290"/>
            <a:chExt cx="8858280" cy="1189351"/>
          </a:xfrm>
        </p:grpSpPr>
        <p:grpSp>
          <p:nvGrpSpPr>
            <p:cNvPr id="3" name="Grupo 25"/>
            <p:cNvGrpSpPr/>
            <p:nvPr/>
          </p:nvGrpSpPr>
          <p:grpSpPr>
            <a:xfrm>
              <a:off x="285720" y="428604"/>
              <a:ext cx="5286412" cy="838200"/>
              <a:chOff x="285720" y="428604"/>
              <a:chExt cx="5286412" cy="838200"/>
            </a:xfrm>
          </p:grpSpPr>
          <p:cxnSp>
            <p:nvCxnSpPr>
              <p:cNvPr id="19" name="Conector Reto 18"/>
              <p:cNvCxnSpPr/>
              <p:nvPr/>
            </p:nvCxnSpPr>
            <p:spPr>
              <a:xfrm rot="5400000">
                <a:off x="2070876" y="857232"/>
                <a:ext cx="571504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85720" y="428604"/>
                <a:ext cx="685800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1" name="CaixaDeTexto 20"/>
              <p:cNvSpPr txBox="1"/>
              <p:nvPr/>
            </p:nvSpPr>
            <p:spPr>
              <a:xfrm>
                <a:off x="1000100" y="571480"/>
                <a:ext cx="1285884" cy="502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pt-BR" dirty="0"/>
                  <a:t>Prefeitura de Linhares</a:t>
                </a:r>
              </a:p>
            </p:txBody>
          </p:sp>
          <p:sp>
            <p:nvSpPr>
              <p:cNvPr id="22" name="CaixaDeTexto 21"/>
              <p:cNvSpPr txBox="1"/>
              <p:nvPr/>
            </p:nvSpPr>
            <p:spPr>
              <a:xfrm>
                <a:off x="2428860" y="642918"/>
                <a:ext cx="31432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Secretaria Municipal de Saúde</a:t>
                </a:r>
              </a:p>
            </p:txBody>
          </p:sp>
        </p:grp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4"/>
            <a:srcRect l="62667" t="46123" r="36310" b="44399"/>
            <a:stretch>
              <a:fillRect/>
            </a:stretch>
          </p:blipFill>
          <p:spPr bwMode="auto">
            <a:xfrm>
              <a:off x="8915636" y="214290"/>
              <a:ext cx="228364" cy="1189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aphicFrame>
        <p:nvGraphicFramePr>
          <p:cNvPr id="12" name="Tabela 11"/>
          <p:cNvGraphicFramePr>
            <a:graphicFrameLocks noGrp="1"/>
          </p:cNvGraphicFramePr>
          <p:nvPr/>
        </p:nvGraphicFramePr>
        <p:xfrm>
          <a:off x="214282" y="2643182"/>
          <a:ext cx="3357586" cy="2657475"/>
        </p:xfrm>
        <a:graphic>
          <a:graphicData uri="http://schemas.openxmlformats.org/drawingml/2006/table">
            <a:tbl>
              <a:tblPr/>
              <a:tblGrid>
                <a:gridCol w="2357454"/>
                <a:gridCol w="1000132"/>
              </a:tblGrid>
              <a:tr h="590550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Esfera Administrativa (Gerência)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Total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8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Municipal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Estadual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Entidades Empresariais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400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Empresas Gestão Mista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Entidades S/ Fins Lucrativos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Pessoas Fisicas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209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679</a:t>
                      </a:r>
                      <a:endParaRPr lang="pt-BR" sz="16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8"/>
                    </a:solidFill>
                  </a:tcPr>
                </a:tc>
              </a:tr>
            </a:tbl>
          </a:graphicData>
        </a:graphic>
      </p:graphicFrame>
      <p:sp>
        <p:nvSpPr>
          <p:cNvPr id="16" name="CaixaDeTexto 15"/>
          <p:cNvSpPr txBox="1"/>
          <p:nvPr/>
        </p:nvSpPr>
        <p:spPr>
          <a:xfrm>
            <a:off x="5214942" y="4857760"/>
            <a:ext cx="32861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sz="1600" b="1" dirty="0" smtClean="0"/>
              <a:t>Entidades Empresariais:</a:t>
            </a:r>
            <a:r>
              <a:rPr lang="pt-BR" sz="1600" dirty="0" smtClean="0"/>
              <a:t> 58,9%</a:t>
            </a:r>
          </a:p>
          <a:p>
            <a:pPr>
              <a:buFont typeface="Wingdings" pitchFamily="2" charset="2"/>
              <a:buChar char="Ø"/>
            </a:pPr>
            <a:r>
              <a:rPr lang="pt-BR" sz="1600" b="1" dirty="0" smtClean="0"/>
              <a:t>Pessoas Físicas:</a:t>
            </a:r>
            <a:r>
              <a:rPr lang="pt-BR" sz="1600" dirty="0" smtClean="0"/>
              <a:t> 30,8%</a:t>
            </a:r>
          </a:p>
          <a:p>
            <a:pPr>
              <a:buFont typeface="Wingdings" pitchFamily="2" charset="2"/>
              <a:buChar char="Ø"/>
            </a:pPr>
            <a:r>
              <a:rPr lang="pt-BR" sz="1600" b="1" dirty="0" smtClean="0"/>
              <a:t>Municipal:</a:t>
            </a:r>
            <a:r>
              <a:rPr lang="pt-BR" sz="1600" dirty="0" smtClean="0"/>
              <a:t> 8,2%</a:t>
            </a:r>
          </a:p>
          <a:p>
            <a:pPr>
              <a:buFont typeface="Wingdings" pitchFamily="2" charset="2"/>
              <a:buChar char="Ø"/>
            </a:pPr>
            <a:r>
              <a:rPr lang="pt-BR" sz="1600" b="1" dirty="0" smtClean="0"/>
              <a:t>Entidades sem fins lucrativos:</a:t>
            </a:r>
            <a:r>
              <a:rPr lang="pt-BR" sz="1600" dirty="0" smtClean="0"/>
              <a:t> 1,2%</a:t>
            </a:r>
          </a:p>
          <a:p>
            <a:pPr>
              <a:buFont typeface="Wingdings" pitchFamily="2" charset="2"/>
              <a:buChar char="Ø"/>
            </a:pPr>
            <a:r>
              <a:rPr lang="pt-BR" sz="1600" b="1" dirty="0" smtClean="0"/>
              <a:t>Estadual:</a:t>
            </a:r>
            <a:r>
              <a:rPr lang="pt-BR" sz="1600" dirty="0" smtClean="0"/>
              <a:t> 0,6%</a:t>
            </a:r>
          </a:p>
          <a:p>
            <a:pPr>
              <a:buFont typeface="Wingdings" pitchFamily="2" charset="2"/>
              <a:buChar char="Ø"/>
            </a:pPr>
            <a:r>
              <a:rPr lang="pt-BR" sz="1600" b="1" dirty="0" smtClean="0"/>
              <a:t>Empresas de Gestão Mista:</a:t>
            </a:r>
            <a:r>
              <a:rPr lang="pt-BR" sz="1600" dirty="0" smtClean="0"/>
              <a:t> 0,2%</a:t>
            </a:r>
            <a:endParaRPr lang="pt-BR" dirty="0"/>
          </a:p>
        </p:txBody>
      </p:sp>
      <p:pic>
        <p:nvPicPr>
          <p:cNvPr id="13" name="Imagem 12" descr="grafico_pizza_esfera_administrativa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9058" y="1643050"/>
            <a:ext cx="4746020" cy="3071834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3000364" y="1214422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B050"/>
                </a:solidFill>
              </a:rPr>
              <a:t>3</a:t>
            </a:r>
            <a:r>
              <a:rPr lang="pt-BR" b="1" dirty="0" smtClean="0">
                <a:solidFill>
                  <a:srgbClr val="00B050"/>
                </a:solidFill>
              </a:rPr>
              <a:t>º QUADRIMESTRE</a:t>
            </a:r>
            <a:endParaRPr lang="pt-BR" b="1" dirty="0">
              <a:solidFill>
                <a:srgbClr val="00B050"/>
              </a:solidFill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2714612" y="3857628"/>
            <a:ext cx="785818" cy="285752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/>
          <p:cNvSpPr/>
          <p:nvPr/>
        </p:nvSpPr>
        <p:spPr>
          <a:xfrm>
            <a:off x="2714612" y="3286124"/>
            <a:ext cx="785818" cy="285752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Elipse 22"/>
          <p:cNvSpPr/>
          <p:nvPr/>
        </p:nvSpPr>
        <p:spPr>
          <a:xfrm>
            <a:off x="2714612" y="4786322"/>
            <a:ext cx="785818" cy="285752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8606354" y="3094856"/>
            <a:ext cx="550073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3094856"/>
            <a:ext cx="4067944" cy="64633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ixaDeTexto 3"/>
          <p:cNvSpPr txBox="1"/>
          <p:nvPr/>
        </p:nvSpPr>
        <p:spPr>
          <a:xfrm>
            <a:off x="4139952" y="3203684"/>
            <a:ext cx="428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PROCEDIMENTOS / PRODUÇÃO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riângulo isósceles 7"/>
          <p:cNvSpPr/>
          <p:nvPr/>
        </p:nvSpPr>
        <p:spPr>
          <a:xfrm rot="10800000">
            <a:off x="4000496" y="6572272"/>
            <a:ext cx="213744" cy="118936"/>
          </a:xfrm>
          <a:prstGeom prst="triangl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0" name="Grupo 19"/>
          <p:cNvGrpSpPr/>
          <p:nvPr/>
        </p:nvGrpSpPr>
        <p:grpSpPr>
          <a:xfrm>
            <a:off x="285720" y="238090"/>
            <a:ext cx="8858280" cy="1189351"/>
            <a:chOff x="285720" y="214290"/>
            <a:chExt cx="8858280" cy="1189351"/>
          </a:xfrm>
        </p:grpSpPr>
        <p:grpSp>
          <p:nvGrpSpPr>
            <p:cNvPr id="21" name="Grupo 25"/>
            <p:cNvGrpSpPr/>
            <p:nvPr/>
          </p:nvGrpSpPr>
          <p:grpSpPr>
            <a:xfrm>
              <a:off x="285720" y="428604"/>
              <a:ext cx="5286412" cy="838200"/>
              <a:chOff x="285720" y="428604"/>
              <a:chExt cx="5286412" cy="838200"/>
            </a:xfrm>
          </p:grpSpPr>
          <p:cxnSp>
            <p:nvCxnSpPr>
              <p:cNvPr id="24" name="Conector Reto 23"/>
              <p:cNvCxnSpPr/>
              <p:nvPr/>
            </p:nvCxnSpPr>
            <p:spPr>
              <a:xfrm rot="5400000">
                <a:off x="2070876" y="857232"/>
                <a:ext cx="571504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85720" y="428604"/>
                <a:ext cx="685800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6" name="CaixaDeTexto 25"/>
              <p:cNvSpPr txBox="1"/>
              <p:nvPr/>
            </p:nvSpPr>
            <p:spPr>
              <a:xfrm>
                <a:off x="1000100" y="571480"/>
                <a:ext cx="1285884" cy="502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pt-BR" dirty="0"/>
                  <a:t>Prefeitura de Linhares</a:t>
                </a:r>
              </a:p>
            </p:txBody>
          </p:sp>
          <p:sp>
            <p:nvSpPr>
              <p:cNvPr id="27" name="CaixaDeTexto 26"/>
              <p:cNvSpPr txBox="1"/>
              <p:nvPr/>
            </p:nvSpPr>
            <p:spPr>
              <a:xfrm>
                <a:off x="2428860" y="549851"/>
                <a:ext cx="314327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Secretaria Municipal de Saúde</a:t>
                </a:r>
              </a:p>
              <a:p>
                <a:endParaRPr lang="pt-BR" dirty="0"/>
              </a:p>
            </p:txBody>
          </p:sp>
        </p:grp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3"/>
            <a:srcRect l="62667" t="46123" r="36310" b="44399"/>
            <a:stretch>
              <a:fillRect/>
            </a:stretch>
          </p:blipFill>
          <p:spPr bwMode="auto">
            <a:xfrm>
              <a:off x="8915636" y="214290"/>
              <a:ext cx="228364" cy="1189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" name="CaixaDeTexto 22"/>
            <p:cNvSpPr txBox="1"/>
            <p:nvPr/>
          </p:nvSpPr>
          <p:spPr>
            <a:xfrm>
              <a:off x="5500694" y="404804"/>
              <a:ext cx="3500462" cy="646331"/>
            </a:xfrm>
            <a:prstGeom prst="rect">
              <a:avLst/>
            </a:prstGeom>
            <a:noFill/>
            <a:ln>
              <a:solidFill>
                <a:schemeClr val="bg2">
                  <a:lumMod val="9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sz="1200" dirty="0"/>
                <a:t>PRODUÇÃO AMBULATORIAL, SUBGRUPOS,  </a:t>
              </a:r>
            </a:p>
            <a:p>
              <a:r>
                <a:rPr lang="pt-BR" sz="1200" b="1" dirty="0"/>
                <a:t>ESTABELECIMENTO </a:t>
              </a:r>
              <a:r>
                <a:rPr lang="pt-BR" sz="1200" b="1" dirty="0" smtClean="0"/>
                <a:t>ESPECIALIZADOS </a:t>
              </a:r>
              <a:r>
                <a:rPr lang="pt-BR" sz="1200" dirty="0" smtClean="0"/>
                <a:t>- LINHARES/ES</a:t>
              </a:r>
            </a:p>
            <a:p>
              <a:r>
                <a:rPr lang="pt-BR" sz="1200" b="1" dirty="0" smtClean="0"/>
                <a:t>3º QUADRIMESTRE 2025</a:t>
              </a:r>
              <a:endParaRPr lang="pt-BR" sz="1200" b="1" dirty="0"/>
            </a:p>
          </p:txBody>
        </p:sp>
      </p:grpSp>
      <p:graphicFrame>
        <p:nvGraphicFramePr>
          <p:cNvPr id="12" name="Tabela 11"/>
          <p:cNvGraphicFramePr>
            <a:graphicFrameLocks noGrp="1"/>
          </p:cNvGraphicFramePr>
          <p:nvPr/>
        </p:nvGraphicFramePr>
        <p:xfrm>
          <a:off x="428596" y="1813685"/>
          <a:ext cx="8143932" cy="4369482"/>
        </p:xfrm>
        <a:graphic>
          <a:graphicData uri="http://schemas.openxmlformats.org/drawingml/2006/table">
            <a:tbl>
              <a:tblPr/>
              <a:tblGrid>
                <a:gridCol w="4429156"/>
                <a:gridCol w="928694"/>
                <a:gridCol w="928694"/>
                <a:gridCol w="1000132"/>
                <a:gridCol w="857256"/>
              </a:tblGrid>
              <a:tr h="188926"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 Produção Ambulatorial de Procedimentos da Tabela Unificada </a:t>
                      </a:r>
                    </a:p>
                  </a:txBody>
                  <a:tcPr marL="6298" marR="6298" marT="62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9674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SubGrupo de Procedimentos</a:t>
                      </a:r>
                    </a:p>
                  </a:txBody>
                  <a:tcPr marL="6298" marR="6298" marT="62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1º Quadrimestre </a:t>
                      </a:r>
                    </a:p>
                  </a:txBody>
                  <a:tcPr marL="6298" marR="6298" marT="62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2º Quadrimestre </a:t>
                      </a:r>
                    </a:p>
                  </a:txBody>
                  <a:tcPr marL="6298" marR="6298" marT="62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3º Quadrimestre </a:t>
                      </a:r>
                    </a:p>
                  </a:txBody>
                  <a:tcPr marL="6298" marR="6298" marT="62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TOTAL:</a:t>
                      </a:r>
                    </a:p>
                  </a:txBody>
                  <a:tcPr marL="6298" marR="6298" marT="62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0101 Ações coletivas/individuais em saúde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3.054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2.614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1.730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7.398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0201 Coleta de material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57.378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76.066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38.137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171.581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0202 Diagnóstico em laboratório clínico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376.922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335.818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328.287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1.041.027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0203 Diagnóstico por anatomia patológica e citopatologia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2.534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2.949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2.400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7.883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0204 Diagnóstico por radiologia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15.558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10.922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13.418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39.898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0205 Diagnóstico por ultrasonografia 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1.791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1.892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1.705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5.388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0206 Diagnóstico por tomografia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5.954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6.291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6.431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18.676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0207 Diagnóstico por ressonância magnética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261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266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203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730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0208 Diagnóstico por medicina nuclear in vivo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158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132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366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0209 Diagnóstico por endoscopia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121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142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342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0211 Métodos diagnósticos em especialidades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7.213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5.316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5.856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18.385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0212 Diagnóstico e procedimentos especiais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102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180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0214 Diagnóstico por teste rápido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14.255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12.650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10.897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37.802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0301 Consultas / Atendimentos / Acompanhamentos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150.679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162.363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180.418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493.460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0302 Fisioterapia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2.130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5.099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4.465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11.694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0303 Tratamentos clínicos (outras especialidades)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480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545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0304 Tratamento em oncologia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3.250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3.638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4.245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11.133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0305 Tratamento em nefrologia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9.031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9.312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9.283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27.626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0306 Hemoterapia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131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254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0307 Tratamentos odontológicos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1693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1.579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1.107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4.379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9"/>
          <p:cNvGrpSpPr/>
          <p:nvPr/>
        </p:nvGrpSpPr>
        <p:grpSpPr>
          <a:xfrm>
            <a:off x="285720" y="142852"/>
            <a:ext cx="8858280" cy="1189351"/>
            <a:chOff x="285720" y="214290"/>
            <a:chExt cx="8858280" cy="1189351"/>
          </a:xfrm>
        </p:grpSpPr>
        <p:grpSp>
          <p:nvGrpSpPr>
            <p:cNvPr id="3" name="Grupo 25"/>
            <p:cNvGrpSpPr/>
            <p:nvPr/>
          </p:nvGrpSpPr>
          <p:grpSpPr>
            <a:xfrm>
              <a:off x="285720" y="428604"/>
              <a:ext cx="5286412" cy="857256"/>
              <a:chOff x="285720" y="428604"/>
              <a:chExt cx="5286412" cy="857256"/>
            </a:xfrm>
          </p:grpSpPr>
          <p:cxnSp>
            <p:nvCxnSpPr>
              <p:cNvPr id="24" name="Conector Reto 23"/>
              <p:cNvCxnSpPr/>
              <p:nvPr/>
            </p:nvCxnSpPr>
            <p:spPr>
              <a:xfrm rot="5400000">
                <a:off x="2070876" y="857232"/>
                <a:ext cx="571504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85720" y="428604"/>
                <a:ext cx="685800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6" name="CaixaDeTexto 25"/>
              <p:cNvSpPr txBox="1"/>
              <p:nvPr/>
            </p:nvSpPr>
            <p:spPr>
              <a:xfrm>
                <a:off x="1000100" y="571480"/>
                <a:ext cx="1285884" cy="502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pt-BR" dirty="0"/>
                  <a:t>Prefeitura de Linhares</a:t>
                </a:r>
              </a:p>
            </p:txBody>
          </p:sp>
          <p:sp>
            <p:nvSpPr>
              <p:cNvPr id="27" name="CaixaDeTexto 26"/>
              <p:cNvSpPr txBox="1"/>
              <p:nvPr/>
            </p:nvSpPr>
            <p:spPr>
              <a:xfrm>
                <a:off x="2428860" y="639529"/>
                <a:ext cx="314327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Secretaria Municipal de Saúde</a:t>
                </a:r>
              </a:p>
              <a:p>
                <a:endParaRPr lang="pt-BR" dirty="0"/>
              </a:p>
            </p:txBody>
          </p:sp>
        </p:grp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3"/>
            <a:srcRect l="62667" t="46123" r="36310" b="44399"/>
            <a:stretch>
              <a:fillRect/>
            </a:stretch>
          </p:blipFill>
          <p:spPr bwMode="auto">
            <a:xfrm>
              <a:off x="8915636" y="214290"/>
              <a:ext cx="228364" cy="1189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2" name="CaixaDeTexto 11"/>
          <p:cNvSpPr txBox="1"/>
          <p:nvPr/>
        </p:nvSpPr>
        <p:spPr>
          <a:xfrm>
            <a:off x="642910" y="1214422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...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2143108" y="5072074"/>
            <a:ext cx="4357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Fonte: SISTEMA DE INFOMAÇÃO AMBULATORIAL (SIA)/TABWIN - DATASUS - MS</a:t>
            </a:r>
          </a:p>
          <a:p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5500694" y="428604"/>
            <a:ext cx="3500462" cy="646331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BR" sz="1200" dirty="0"/>
              <a:t>PRODUÇÃO AMBULATORIAL, SUBGRUPOS,  </a:t>
            </a:r>
          </a:p>
          <a:p>
            <a:r>
              <a:rPr lang="pt-BR" sz="1200" b="1" dirty="0"/>
              <a:t>ESTABELECIMENTO </a:t>
            </a:r>
            <a:r>
              <a:rPr lang="pt-BR" sz="1200" b="1" dirty="0" smtClean="0"/>
              <a:t>ESPECIALIZADOS </a:t>
            </a:r>
            <a:r>
              <a:rPr lang="pt-BR" sz="1200" dirty="0" smtClean="0"/>
              <a:t>- LINHARES/ES</a:t>
            </a:r>
          </a:p>
          <a:p>
            <a:r>
              <a:rPr lang="pt-BR" sz="1200" b="1" dirty="0" smtClean="0"/>
              <a:t>3º QUADRIMESTRE 2025</a:t>
            </a:r>
            <a:endParaRPr lang="pt-BR" sz="1200" b="1" dirty="0"/>
          </a:p>
        </p:txBody>
      </p:sp>
      <p:graphicFrame>
        <p:nvGraphicFramePr>
          <p:cNvPr id="15" name="Tabela 14"/>
          <p:cNvGraphicFramePr>
            <a:graphicFrameLocks noGrp="1"/>
          </p:cNvGraphicFramePr>
          <p:nvPr/>
        </p:nvGraphicFramePr>
        <p:xfrm>
          <a:off x="500034" y="2437140"/>
          <a:ext cx="8143931" cy="3203430"/>
        </p:xfrm>
        <a:graphic>
          <a:graphicData uri="http://schemas.openxmlformats.org/drawingml/2006/table">
            <a:tbl>
              <a:tblPr/>
              <a:tblGrid>
                <a:gridCol w="4533129"/>
                <a:gridCol w="908308"/>
                <a:gridCol w="841025"/>
                <a:gridCol w="841025"/>
                <a:gridCol w="1020444"/>
              </a:tblGrid>
              <a:tr h="13224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0309 Terapias especializadas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0401 Pequenas cirurgias e cirurgias de pele, tecido subcutâneo e mucosa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1055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1.117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1.413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3.585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0404 Cirurgia das vias aéreas superiores, da face, da cabeça e do pescoço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138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0406 Cirurgia do aparelho circulatório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69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0407 Cirurgia do aparelho digestivo, orgãos anexos e parede abdominal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0408 Cirurgia do sistema osteomuscular 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0409 Cirurgia do aparelho geniturinário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0412 Cirurgia torácica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0414 Bucomaxilofacial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756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593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389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1738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0415 Outras cirurgias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0417 Anestesiologia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0418 Cirurgia em nefrologia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97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69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103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269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0604 Componente Especializado da Assistência Farmacêutica 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832.531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839.787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853.738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2.526.056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0702 Órteses, próteses e materiais especiais relacionados ao ato cirúrgico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237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183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245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665</a:t>
                      </a:r>
                    </a:p>
                  </a:txBody>
                  <a:tcPr marL="6298" marR="6298" marT="62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3224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6298" marR="6298" marT="62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1.487.249</a:t>
                      </a:r>
                    </a:p>
                  </a:txBody>
                  <a:tcPr marL="6298" marR="6298" marT="62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1.479.052</a:t>
                      </a:r>
                    </a:p>
                  </a:txBody>
                  <a:tcPr marL="6298" marR="6298" marT="62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1.465.126</a:t>
                      </a:r>
                    </a:p>
                  </a:txBody>
                  <a:tcPr marL="6298" marR="6298" marT="62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4.431.427</a:t>
                      </a:r>
                    </a:p>
                  </a:txBody>
                  <a:tcPr marL="6298" marR="6298" marT="62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"/>
          <p:cNvSpPr txBox="1"/>
          <p:nvPr/>
        </p:nvSpPr>
        <p:spPr>
          <a:xfrm>
            <a:off x="5643570" y="500042"/>
            <a:ext cx="3143272" cy="642942"/>
          </a:xfrm>
          <a:prstGeom prst="rect">
            <a:avLst/>
          </a:prstGeom>
          <a:noFill/>
          <a:ln w="9525" cmpd="sng">
            <a:solidFill>
              <a:schemeClr val="bg2">
                <a:lumMod val="9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200" dirty="0">
                <a:latin typeface="+mn-lt"/>
              </a:rPr>
              <a:t>PRODUÇÃO AMBULATORIAL - ESPECIALIDADE,</a:t>
            </a:r>
            <a:r>
              <a:rPr lang="pt-BR" sz="1200" baseline="0" dirty="0">
                <a:latin typeface="+mn-lt"/>
              </a:rPr>
              <a:t> </a:t>
            </a:r>
            <a:r>
              <a:rPr lang="pt-BR" sz="1200" b="1" baseline="0" dirty="0">
                <a:latin typeface="+mn-lt"/>
              </a:rPr>
              <a:t>PROFISSIONAIS,</a:t>
            </a:r>
            <a:r>
              <a:rPr lang="pt-BR" sz="1200" baseline="0" dirty="0">
                <a:latin typeface="+mn-lt"/>
              </a:rPr>
              <a:t> LINHARES/ES </a:t>
            </a:r>
          </a:p>
          <a:p>
            <a:pPr algn="ctr"/>
            <a:r>
              <a:rPr lang="pt-BR" sz="1200" b="1" baseline="0" dirty="0">
                <a:latin typeface="+mn-lt"/>
              </a:rPr>
              <a:t> </a:t>
            </a:r>
            <a:r>
              <a:rPr lang="pt-BR" sz="1200" b="1" baseline="0" dirty="0" smtClean="0">
                <a:latin typeface="+mn-lt"/>
              </a:rPr>
              <a:t>3º  </a:t>
            </a:r>
            <a:r>
              <a:rPr lang="pt-BR" sz="1200" b="1" baseline="0" dirty="0">
                <a:latin typeface="+mn-lt"/>
              </a:rPr>
              <a:t>QUADRIMESTRE DE </a:t>
            </a:r>
            <a:r>
              <a:rPr lang="pt-BR" sz="1200" b="1" baseline="0" dirty="0" smtClean="0">
                <a:latin typeface="+mn-lt"/>
              </a:rPr>
              <a:t>2025</a:t>
            </a:r>
            <a:endParaRPr lang="pt-BR" sz="1200" b="1" dirty="0">
              <a:latin typeface="+mn-lt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285720" y="142852"/>
            <a:ext cx="8858280" cy="1189351"/>
            <a:chOff x="285720" y="214290"/>
            <a:chExt cx="8858280" cy="1189351"/>
          </a:xfrm>
        </p:grpSpPr>
        <p:grpSp>
          <p:nvGrpSpPr>
            <p:cNvPr id="13" name="Grupo 25"/>
            <p:cNvGrpSpPr/>
            <p:nvPr/>
          </p:nvGrpSpPr>
          <p:grpSpPr>
            <a:xfrm>
              <a:off x="285720" y="428604"/>
              <a:ext cx="5286412" cy="838200"/>
              <a:chOff x="285720" y="428604"/>
              <a:chExt cx="5286412" cy="838200"/>
            </a:xfrm>
          </p:grpSpPr>
          <p:cxnSp>
            <p:nvCxnSpPr>
              <p:cNvPr id="16" name="Conector Reto 15"/>
              <p:cNvCxnSpPr/>
              <p:nvPr/>
            </p:nvCxnSpPr>
            <p:spPr>
              <a:xfrm rot="5400000">
                <a:off x="2070876" y="857232"/>
                <a:ext cx="571504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85720" y="428604"/>
                <a:ext cx="685800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8" name="CaixaDeTexto 17"/>
              <p:cNvSpPr txBox="1"/>
              <p:nvPr/>
            </p:nvSpPr>
            <p:spPr>
              <a:xfrm>
                <a:off x="1000100" y="571480"/>
                <a:ext cx="1285884" cy="502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pt-BR" dirty="0"/>
                  <a:t>Prefeitura de Linhares</a:t>
                </a:r>
              </a:p>
            </p:txBody>
          </p:sp>
          <p:sp>
            <p:nvSpPr>
              <p:cNvPr id="19" name="CaixaDeTexto 18"/>
              <p:cNvSpPr txBox="1"/>
              <p:nvPr/>
            </p:nvSpPr>
            <p:spPr>
              <a:xfrm>
                <a:off x="2428860" y="642918"/>
                <a:ext cx="31432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Secretaria Municipal de Saúde</a:t>
                </a:r>
              </a:p>
            </p:txBody>
          </p:sp>
        </p:grp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/>
            <a:srcRect l="62667" t="46123" r="36310" b="44399"/>
            <a:stretch>
              <a:fillRect/>
            </a:stretch>
          </p:blipFill>
          <p:spPr bwMode="auto">
            <a:xfrm>
              <a:off x="8915636" y="214290"/>
              <a:ext cx="228364" cy="1189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0" name="Triângulo isósceles 19"/>
          <p:cNvSpPr/>
          <p:nvPr/>
        </p:nvSpPr>
        <p:spPr>
          <a:xfrm rot="10800000">
            <a:off x="4500562" y="6643710"/>
            <a:ext cx="213744" cy="118936"/>
          </a:xfrm>
          <a:prstGeom prst="triangl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1" name="Tabela 20"/>
          <p:cNvGraphicFramePr>
            <a:graphicFrameLocks noGrp="1"/>
          </p:cNvGraphicFramePr>
          <p:nvPr/>
        </p:nvGraphicFramePr>
        <p:xfrm>
          <a:off x="642910" y="1285860"/>
          <a:ext cx="7786741" cy="5255707"/>
        </p:xfrm>
        <a:graphic>
          <a:graphicData uri="http://schemas.openxmlformats.org/drawingml/2006/table">
            <a:tbl>
              <a:tblPr/>
              <a:tblGrid>
                <a:gridCol w="3574480"/>
                <a:gridCol w="1109816"/>
                <a:gridCol w="1109816"/>
                <a:gridCol w="1138645"/>
                <a:gridCol w="853984"/>
              </a:tblGrid>
              <a:tr h="118698"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 Produção Ambulatorial de Procedimentos da Tabela Unificada</a:t>
                      </a:r>
                    </a:p>
                  </a:txBody>
                  <a:tcPr marL="5652" marR="5652" marT="56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5609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Profissional - CBO</a:t>
                      </a:r>
                    </a:p>
                  </a:txBody>
                  <a:tcPr marL="5652" marR="5652" marT="56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1º Quadrimestre</a:t>
                      </a:r>
                    </a:p>
                  </a:txBody>
                  <a:tcPr marL="5652" marR="5652" marT="56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2º Quadrimestre</a:t>
                      </a:r>
                    </a:p>
                  </a:txBody>
                  <a:tcPr marL="5652" marR="5652" marT="56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3º Quadrimestre</a:t>
                      </a:r>
                    </a:p>
                  </a:txBody>
                  <a:tcPr marL="5652" marR="5652" marT="56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TOTAL:</a:t>
                      </a:r>
                    </a:p>
                  </a:txBody>
                  <a:tcPr marL="5652" marR="5652" marT="56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</a:tr>
              <a:tr h="11869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221205 Biomédico 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40.769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45.552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36.683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123.004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1869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2231F9 Medico residente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704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839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1.297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2840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869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223208 Cirurgiao dentista - clinico geral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4.735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5.330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4.426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14.491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1869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223212 Cirurgiao dentista - endodontia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139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869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223268 Cirurgião dentista - traumatologista 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457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532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1051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1869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223405 </a:t>
                      </a:r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Farmacêutico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836.573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843.161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856.128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2.535.862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869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223415 Farmaceutico analista clinico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338.911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329.302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285.822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954.035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1869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223505 Enfermeiro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29.547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33.579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38.449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101.575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869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223605 Fisioterapeuta geral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2.676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6.689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6.744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16.109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1869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223710 Nutricionista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1.321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1.588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1.455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4.364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869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223810 Fonoaudiologo geral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986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1852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2057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4895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1869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223905 Terapeuta ocupacional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1.150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973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2.123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869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225103 Medico infectologista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698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436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361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1495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1869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225109 Medico nefrologista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9.798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11.235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19.304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40.337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869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225112 Médico neurologista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1869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225115 Medico angiologista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680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327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1065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869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225120 Medico cardiologista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6.795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6.732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5.351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18.878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1869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225121 Medico oncologista clinico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4.862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5.786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6.581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17.229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869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225124 Medico pediatra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7.715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9.810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9.902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27.427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1869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225125 Medico clinico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26.461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29.685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43.409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99.555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869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225127 Medico pneumologista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543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978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496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2017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1869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225133 Medico psiquiatra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1.013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188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1.208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869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225135 Medico dermatologista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173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173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1869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225136 Medico reumatologista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1.054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594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247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1.895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869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225148 Medico anatomopatologista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1.104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719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757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2.580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1869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225151 Medico anestesiologista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675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1115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863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2653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60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225155 Medico endocrinologista e metabologista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1.289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564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369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2.222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1869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225165 Medico gastroenterologista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128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299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869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225180 Medico geriatra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132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178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1869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225185 Medico hematologista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687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704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789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2180</a:t>
                      </a:r>
                    </a:p>
                  </a:txBody>
                  <a:tcPr marL="5652" marR="5652" marT="56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Click="0" advTm="3000">
    <p:cover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285720" y="142852"/>
            <a:ext cx="8858280" cy="1189351"/>
            <a:chOff x="285720" y="214290"/>
            <a:chExt cx="8858280" cy="1189351"/>
          </a:xfrm>
        </p:grpSpPr>
        <p:grpSp>
          <p:nvGrpSpPr>
            <p:cNvPr id="9" name="Grupo 25"/>
            <p:cNvGrpSpPr/>
            <p:nvPr/>
          </p:nvGrpSpPr>
          <p:grpSpPr>
            <a:xfrm>
              <a:off x="285720" y="428604"/>
              <a:ext cx="5286412" cy="838200"/>
              <a:chOff x="285720" y="428604"/>
              <a:chExt cx="5286412" cy="838200"/>
            </a:xfrm>
          </p:grpSpPr>
          <p:cxnSp>
            <p:nvCxnSpPr>
              <p:cNvPr id="15" name="Conector Reto 14"/>
              <p:cNvCxnSpPr/>
              <p:nvPr/>
            </p:nvCxnSpPr>
            <p:spPr>
              <a:xfrm rot="5400000">
                <a:off x="2070876" y="857232"/>
                <a:ext cx="571504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85720" y="428604"/>
                <a:ext cx="685800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7" name="CaixaDeTexto 16"/>
              <p:cNvSpPr txBox="1"/>
              <p:nvPr/>
            </p:nvSpPr>
            <p:spPr>
              <a:xfrm>
                <a:off x="1000100" y="571480"/>
                <a:ext cx="1285884" cy="502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pt-BR" dirty="0"/>
                  <a:t>Prefeitura de Linhares</a:t>
                </a:r>
              </a:p>
            </p:txBody>
          </p:sp>
          <p:sp>
            <p:nvSpPr>
              <p:cNvPr id="18" name="CaixaDeTexto 17"/>
              <p:cNvSpPr txBox="1"/>
              <p:nvPr/>
            </p:nvSpPr>
            <p:spPr>
              <a:xfrm>
                <a:off x="2428860" y="642918"/>
                <a:ext cx="31432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Secretaria Municipal de Saúde</a:t>
                </a:r>
              </a:p>
            </p:txBody>
          </p:sp>
        </p:grp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/>
            <a:srcRect l="62667" t="46123" r="36310" b="44399"/>
            <a:stretch>
              <a:fillRect/>
            </a:stretch>
          </p:blipFill>
          <p:spPr bwMode="auto">
            <a:xfrm>
              <a:off x="8915636" y="214290"/>
              <a:ext cx="228364" cy="1189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0" name="Retângulo 19"/>
          <p:cNvSpPr/>
          <p:nvPr/>
        </p:nvSpPr>
        <p:spPr>
          <a:xfrm>
            <a:off x="2000232" y="6072206"/>
            <a:ext cx="478634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 smtClean="0"/>
              <a:t> Fonte: Ministério da Saúde - Sistema de Informações Ambulatoriais do SUS (SIA/SUS)</a:t>
            </a:r>
            <a:endParaRPr lang="pt-BR" sz="1000" dirty="0"/>
          </a:p>
        </p:txBody>
      </p:sp>
      <p:sp>
        <p:nvSpPr>
          <p:cNvPr id="14" name="CaixaDeTexto 1"/>
          <p:cNvSpPr txBox="1"/>
          <p:nvPr/>
        </p:nvSpPr>
        <p:spPr>
          <a:xfrm>
            <a:off x="5643570" y="500042"/>
            <a:ext cx="3143272" cy="642942"/>
          </a:xfrm>
          <a:prstGeom prst="rect">
            <a:avLst/>
          </a:prstGeom>
          <a:noFill/>
          <a:ln w="9525" cmpd="sng">
            <a:solidFill>
              <a:schemeClr val="bg2">
                <a:lumMod val="9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200" dirty="0">
                <a:latin typeface="+mn-lt"/>
              </a:rPr>
              <a:t>PRODUÇÃO AMBULATORIAL - ESPECIALIDADE,</a:t>
            </a:r>
            <a:r>
              <a:rPr lang="pt-BR" sz="1200" baseline="0" dirty="0">
                <a:latin typeface="+mn-lt"/>
              </a:rPr>
              <a:t> </a:t>
            </a:r>
            <a:r>
              <a:rPr lang="pt-BR" sz="1200" b="1" baseline="0" dirty="0">
                <a:latin typeface="+mn-lt"/>
              </a:rPr>
              <a:t>PROFISSIONAIS,</a:t>
            </a:r>
            <a:r>
              <a:rPr lang="pt-BR" sz="1200" baseline="0" dirty="0">
                <a:latin typeface="+mn-lt"/>
              </a:rPr>
              <a:t> LINHARES/ES </a:t>
            </a:r>
          </a:p>
          <a:p>
            <a:pPr algn="ctr"/>
            <a:r>
              <a:rPr lang="pt-BR" sz="1200" b="1" baseline="0" dirty="0">
                <a:latin typeface="+mn-lt"/>
              </a:rPr>
              <a:t> </a:t>
            </a:r>
            <a:r>
              <a:rPr lang="pt-BR" sz="1200" b="1" baseline="0" dirty="0" smtClean="0">
                <a:latin typeface="+mn-lt"/>
              </a:rPr>
              <a:t>3º  </a:t>
            </a:r>
            <a:r>
              <a:rPr lang="pt-BR" sz="1200" b="1" baseline="0" dirty="0">
                <a:latin typeface="+mn-lt"/>
              </a:rPr>
              <a:t>QUADRIMESTRE DE </a:t>
            </a:r>
            <a:r>
              <a:rPr lang="pt-BR" sz="1200" b="1" baseline="0" dirty="0" smtClean="0">
                <a:latin typeface="+mn-lt"/>
              </a:rPr>
              <a:t>2025</a:t>
            </a:r>
            <a:endParaRPr lang="pt-BR" sz="1200" b="1" dirty="0">
              <a:latin typeface="+mn-lt"/>
            </a:endParaRPr>
          </a:p>
        </p:txBody>
      </p:sp>
      <p:graphicFrame>
        <p:nvGraphicFramePr>
          <p:cNvPr id="12" name="Tabela 11"/>
          <p:cNvGraphicFramePr>
            <a:graphicFrameLocks noGrp="1"/>
          </p:cNvGraphicFramePr>
          <p:nvPr/>
        </p:nvGraphicFramePr>
        <p:xfrm>
          <a:off x="500033" y="1643050"/>
          <a:ext cx="8215369" cy="3925520"/>
        </p:xfrm>
        <a:graphic>
          <a:graphicData uri="http://schemas.openxmlformats.org/drawingml/2006/table">
            <a:tbl>
              <a:tblPr/>
              <a:tblGrid>
                <a:gridCol w="3771238"/>
                <a:gridCol w="1170908"/>
                <a:gridCol w="1170908"/>
                <a:gridCol w="1201323"/>
                <a:gridCol w="900992"/>
              </a:tblGrid>
              <a:tr h="15630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225203 Medico em cirurgia vascular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5630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225210 Medico cirurgiao cardiovascular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630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225220 Medico cirurgiao do aparelho digestivo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154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406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5630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225225 Medico cirurgiao geral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3.419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2.353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4.015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9.787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630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225230 Medico cirurgiao pediatrico 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5630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225235 Medico cirurgião plástico 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155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117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354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630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225240 Medico cirurgiao toracico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136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117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364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5630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225250 Medico ginecologista e obstetra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7.066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7.355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5.275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19.696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630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225255 Medico mastologista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940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1227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598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2765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5630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225260 Medico neurocirurgiao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328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417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437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1182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630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225265 Medico oftalmologista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1.190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321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310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1.821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5630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225270 Medico ortopedista e traumatologista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7.774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7.863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9.549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25.186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630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225275 Medico otorrinolaringologista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5630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225280 Medico </a:t>
                      </a:r>
                      <a:r>
                        <a:rPr lang="pt-BR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coloproctologista</a:t>
                      </a: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560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139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730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630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225285 Medico urologista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2.299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2.597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1.873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6.769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5630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225290 Medico cancerologista cirurgico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1.516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2.266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1.684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5.466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630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225310 Medico em endoscopia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5630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225315 Medico em medicina nuclear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158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132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366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466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225320 Medico em radiologia e diagnostico por imagem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23.448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19.106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21.525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64.079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21431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225335 Medico patologista clinico / medicina laboratorial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54.201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36.249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42.639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133.089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630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251510 Psicologo clinico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3.116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6.556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6.517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16.189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5630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251605 Assistente social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10.563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10.914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11.385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32.862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630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322205 Tecnico de enfermagem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48.593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42.527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36.945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128.065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5630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1.487.249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1.479.052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1.465.126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4.431.427</a:t>
                      </a:r>
                    </a:p>
                  </a:txBody>
                  <a:tcPr marL="7443" marR="7443" marT="7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Click="0" advTm="3000">
    <p:cover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5572132" y="571480"/>
            <a:ext cx="3214710" cy="646331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sz="1200" dirty="0"/>
              <a:t>PRODUÇÃO AMBULATORIAL - </a:t>
            </a:r>
            <a:r>
              <a:rPr lang="pt-BR" sz="1200" b="1" dirty="0"/>
              <a:t>ATENÇÃO BÁSICA </a:t>
            </a:r>
            <a:r>
              <a:rPr lang="pt-BR" sz="1200" dirty="0"/>
              <a:t>– </a:t>
            </a:r>
            <a:r>
              <a:rPr lang="pt-BR" sz="1200" dirty="0" smtClean="0"/>
              <a:t>PROFISSIONAIS: </a:t>
            </a:r>
          </a:p>
          <a:p>
            <a:pPr algn="ctr"/>
            <a:r>
              <a:rPr lang="pt-BR" sz="1200" b="1" dirty="0" smtClean="0"/>
              <a:t>3º QUADRIMESTRE 2025</a:t>
            </a:r>
            <a:endParaRPr lang="pt-BR" sz="1200" b="1" dirty="0"/>
          </a:p>
        </p:txBody>
      </p:sp>
      <p:grpSp>
        <p:nvGrpSpPr>
          <p:cNvPr id="10" name="Grupo 9"/>
          <p:cNvGrpSpPr/>
          <p:nvPr/>
        </p:nvGrpSpPr>
        <p:grpSpPr>
          <a:xfrm>
            <a:off x="285720" y="142852"/>
            <a:ext cx="8858280" cy="1189351"/>
            <a:chOff x="285720" y="214290"/>
            <a:chExt cx="8858280" cy="1189351"/>
          </a:xfrm>
        </p:grpSpPr>
        <p:grpSp>
          <p:nvGrpSpPr>
            <p:cNvPr id="11" name="Grupo 25"/>
            <p:cNvGrpSpPr/>
            <p:nvPr/>
          </p:nvGrpSpPr>
          <p:grpSpPr>
            <a:xfrm>
              <a:off x="285720" y="428604"/>
              <a:ext cx="5286412" cy="838200"/>
              <a:chOff x="285720" y="428604"/>
              <a:chExt cx="5286412" cy="838200"/>
            </a:xfrm>
          </p:grpSpPr>
          <p:cxnSp>
            <p:nvCxnSpPr>
              <p:cNvPr id="13" name="Conector Reto 12"/>
              <p:cNvCxnSpPr/>
              <p:nvPr/>
            </p:nvCxnSpPr>
            <p:spPr>
              <a:xfrm rot="5400000">
                <a:off x="2070876" y="857232"/>
                <a:ext cx="571504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85720" y="428604"/>
                <a:ext cx="685800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5" name="CaixaDeTexto 14"/>
              <p:cNvSpPr txBox="1"/>
              <p:nvPr/>
            </p:nvSpPr>
            <p:spPr>
              <a:xfrm>
                <a:off x="1000100" y="571480"/>
                <a:ext cx="1285884" cy="502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pt-BR" dirty="0"/>
                  <a:t>Prefeitura de Linhares</a:t>
                </a:r>
              </a:p>
            </p:txBody>
          </p:sp>
          <p:sp>
            <p:nvSpPr>
              <p:cNvPr id="16" name="CaixaDeTexto 15"/>
              <p:cNvSpPr txBox="1"/>
              <p:nvPr/>
            </p:nvSpPr>
            <p:spPr>
              <a:xfrm>
                <a:off x="2428860" y="642918"/>
                <a:ext cx="31432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Secretaria Municipal de Saúde</a:t>
                </a:r>
              </a:p>
            </p:txBody>
          </p:sp>
        </p:grpSp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/>
            <a:srcRect l="62667" t="46123" r="36310" b="44399"/>
            <a:stretch>
              <a:fillRect/>
            </a:stretch>
          </p:blipFill>
          <p:spPr bwMode="auto">
            <a:xfrm>
              <a:off x="8915636" y="214290"/>
              <a:ext cx="228364" cy="1189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aphicFrame>
        <p:nvGraphicFramePr>
          <p:cNvPr id="18" name="Tabela 17"/>
          <p:cNvGraphicFramePr>
            <a:graphicFrameLocks noGrp="1"/>
          </p:cNvGraphicFramePr>
          <p:nvPr/>
        </p:nvGraphicFramePr>
        <p:xfrm>
          <a:off x="357158" y="2214554"/>
          <a:ext cx="8286809" cy="2083010"/>
        </p:xfrm>
        <a:graphic>
          <a:graphicData uri="http://schemas.openxmlformats.org/drawingml/2006/table">
            <a:tbl>
              <a:tblPr/>
              <a:tblGrid>
                <a:gridCol w="3683028"/>
                <a:gridCol w="1192136"/>
                <a:gridCol w="1150138"/>
                <a:gridCol w="1150138"/>
                <a:gridCol w="1111369"/>
              </a:tblGrid>
              <a:tr h="299569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TIPO DE PRODUÇÃO</a:t>
                      </a:r>
                    </a:p>
                  </a:txBody>
                  <a:tcPr marL="7133" marR="7133" marT="71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1º QUADRIMESTRE</a:t>
                      </a:r>
                    </a:p>
                  </a:txBody>
                  <a:tcPr marL="7133" marR="7133" marT="71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2º QUADRIMESTRE</a:t>
                      </a:r>
                    </a:p>
                  </a:txBody>
                  <a:tcPr marL="7133" marR="7133" marT="71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3º QUADRIMESTRE</a:t>
                      </a:r>
                    </a:p>
                  </a:txBody>
                  <a:tcPr marL="7133" marR="7133" marT="71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7133" marR="7133" marT="71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</a:tr>
              <a:tr h="14978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VISITA DOMICILIAR AGENTE DE SAÚDE</a:t>
                      </a:r>
                    </a:p>
                  </a:txBody>
                  <a:tcPr marL="7133" marR="7133" marT="71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178.375</a:t>
                      </a:r>
                    </a:p>
                  </a:txBody>
                  <a:tcPr marL="7133" marR="7133" marT="71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323.342</a:t>
                      </a:r>
                    </a:p>
                  </a:txBody>
                  <a:tcPr marL="7133" marR="7133" marT="71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331.161</a:t>
                      </a:r>
                    </a:p>
                  </a:txBody>
                  <a:tcPr marL="7133" marR="7133" marT="71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832.878</a:t>
                      </a:r>
                    </a:p>
                  </a:txBody>
                  <a:tcPr marL="7133" marR="7133" marT="71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978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ATENDIMENTO INDIVIDUAL MÉDICO</a:t>
                      </a:r>
                    </a:p>
                  </a:txBody>
                  <a:tcPr marL="7133" marR="7133" marT="71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61.011</a:t>
                      </a:r>
                    </a:p>
                  </a:txBody>
                  <a:tcPr marL="7133" marR="7133" marT="71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68.957</a:t>
                      </a:r>
                    </a:p>
                  </a:txBody>
                  <a:tcPr marL="7133" marR="7133" marT="71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77.381</a:t>
                      </a:r>
                    </a:p>
                  </a:txBody>
                  <a:tcPr marL="7133" marR="7133" marT="71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207.349</a:t>
                      </a:r>
                    </a:p>
                  </a:txBody>
                  <a:tcPr marL="7133" marR="7133" marT="71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4978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ATENDIMENTO INDIVIDUAL ENFERMEIRO</a:t>
                      </a:r>
                    </a:p>
                  </a:txBody>
                  <a:tcPr marL="7133" marR="7133" marT="71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26.166</a:t>
                      </a:r>
                    </a:p>
                  </a:txBody>
                  <a:tcPr marL="7133" marR="7133" marT="71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25.678</a:t>
                      </a:r>
                    </a:p>
                  </a:txBody>
                  <a:tcPr marL="7133" marR="7133" marT="71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25.339</a:t>
                      </a:r>
                    </a:p>
                  </a:txBody>
                  <a:tcPr marL="7133" marR="7133" marT="71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77.183</a:t>
                      </a:r>
                    </a:p>
                  </a:txBody>
                  <a:tcPr marL="7133" marR="7133" marT="71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978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PROCEDIMENTO ENFERMEIRO </a:t>
                      </a:r>
                    </a:p>
                  </a:txBody>
                  <a:tcPr marL="7133" marR="7133" marT="71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46.811</a:t>
                      </a:r>
                    </a:p>
                  </a:txBody>
                  <a:tcPr marL="7133" marR="7133" marT="71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38.849</a:t>
                      </a:r>
                    </a:p>
                  </a:txBody>
                  <a:tcPr marL="7133" marR="7133" marT="71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48.285</a:t>
                      </a:r>
                    </a:p>
                  </a:txBody>
                  <a:tcPr marL="7133" marR="7133" marT="71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133.945</a:t>
                      </a:r>
                    </a:p>
                  </a:txBody>
                  <a:tcPr marL="7133" marR="7133" marT="71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4978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PROCEDIMENTO TECNICO  DE ENFERMAGEM </a:t>
                      </a:r>
                    </a:p>
                  </a:txBody>
                  <a:tcPr marL="7133" marR="7133" marT="71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183.622</a:t>
                      </a:r>
                    </a:p>
                  </a:txBody>
                  <a:tcPr marL="7133" marR="7133" marT="71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166.295</a:t>
                      </a:r>
                    </a:p>
                  </a:txBody>
                  <a:tcPr marL="7133" marR="7133" marT="71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218.456</a:t>
                      </a:r>
                    </a:p>
                  </a:txBody>
                  <a:tcPr marL="7133" marR="7133" marT="71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568.373</a:t>
                      </a:r>
                    </a:p>
                  </a:txBody>
                  <a:tcPr marL="7133" marR="7133" marT="71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978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ATENDIMENTO ODONTOLOGICO</a:t>
                      </a:r>
                    </a:p>
                  </a:txBody>
                  <a:tcPr marL="7133" marR="7133" marT="71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6.276</a:t>
                      </a:r>
                    </a:p>
                  </a:txBody>
                  <a:tcPr marL="7133" marR="7133" marT="71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8.377</a:t>
                      </a:r>
                    </a:p>
                  </a:txBody>
                  <a:tcPr marL="7133" marR="7133" marT="71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14.186</a:t>
                      </a:r>
                    </a:p>
                  </a:txBody>
                  <a:tcPr marL="7133" marR="7133" marT="71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28.839</a:t>
                      </a:r>
                    </a:p>
                  </a:txBody>
                  <a:tcPr marL="7133" marR="7133" marT="71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4978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7133" marR="7133" marT="71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502.261</a:t>
                      </a:r>
                    </a:p>
                  </a:txBody>
                  <a:tcPr marL="7133" marR="7133" marT="71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631.498</a:t>
                      </a:r>
                    </a:p>
                  </a:txBody>
                  <a:tcPr marL="7133" marR="7133" marT="71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714.808</a:t>
                      </a:r>
                    </a:p>
                  </a:txBody>
                  <a:tcPr marL="7133" marR="7133" marT="71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1.848.567</a:t>
                      </a:r>
                    </a:p>
                  </a:txBody>
                  <a:tcPr marL="7133" marR="7133" marT="71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</a:tr>
              <a:tr h="142652"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33" marR="7133" marT="71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33" marR="7133" marT="71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33" marR="7133" marT="71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33" marR="7133" marT="71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33" marR="7133" marT="71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2652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Fonte: PEC-PRONTUÁRIO-ESUS - MINISTERIO DA SAÚDE</a:t>
                      </a:r>
                    </a:p>
                  </a:txBody>
                  <a:tcPr marL="7133" marR="7133" marT="71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33" marR="7133" marT="71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33" marR="7133" marT="71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33" marR="7133" marT="71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33" marR="7133" marT="71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4"/>
          <p:cNvSpPr txBox="1"/>
          <p:nvPr/>
        </p:nvSpPr>
        <p:spPr>
          <a:xfrm>
            <a:off x="6215074" y="571480"/>
            <a:ext cx="2500330" cy="642942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bg2">
                <a:lumMod val="9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200" b="1" dirty="0"/>
              <a:t>INTERNAÇÕES HGL, </a:t>
            </a:r>
            <a:r>
              <a:rPr lang="pt-BR" sz="1200" dirty="0" smtClean="0"/>
              <a:t>LINHARES/ES</a:t>
            </a:r>
            <a:endParaRPr lang="pt-BR" sz="1200" dirty="0"/>
          </a:p>
          <a:p>
            <a:pPr algn="ctr"/>
            <a:r>
              <a:rPr lang="pt-BR" sz="1200" b="1" dirty="0" smtClean="0"/>
              <a:t>3º QUADRIMESTRE 2025</a:t>
            </a:r>
            <a:endParaRPr lang="pt-BR" sz="1200" b="1" dirty="0">
              <a:latin typeface="+mn-lt"/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285720" y="142852"/>
            <a:ext cx="8858280" cy="1189351"/>
            <a:chOff x="285720" y="214290"/>
            <a:chExt cx="8858280" cy="1189351"/>
          </a:xfrm>
        </p:grpSpPr>
        <p:grpSp>
          <p:nvGrpSpPr>
            <p:cNvPr id="20" name="Grupo 25"/>
            <p:cNvGrpSpPr/>
            <p:nvPr/>
          </p:nvGrpSpPr>
          <p:grpSpPr>
            <a:xfrm>
              <a:off x="285720" y="428604"/>
              <a:ext cx="5286412" cy="838200"/>
              <a:chOff x="285720" y="428604"/>
              <a:chExt cx="5286412" cy="838200"/>
            </a:xfrm>
          </p:grpSpPr>
          <p:cxnSp>
            <p:nvCxnSpPr>
              <p:cNvPr id="22" name="Conector Reto 21"/>
              <p:cNvCxnSpPr/>
              <p:nvPr/>
            </p:nvCxnSpPr>
            <p:spPr>
              <a:xfrm rot="5400000">
                <a:off x="2070876" y="857232"/>
                <a:ext cx="571504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85720" y="428604"/>
                <a:ext cx="685800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4" name="CaixaDeTexto 23"/>
              <p:cNvSpPr txBox="1"/>
              <p:nvPr/>
            </p:nvSpPr>
            <p:spPr>
              <a:xfrm>
                <a:off x="1000100" y="571480"/>
                <a:ext cx="1285884" cy="502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pt-BR" dirty="0"/>
                  <a:t>Prefeitura de Linhares</a:t>
                </a:r>
              </a:p>
            </p:txBody>
          </p:sp>
          <p:sp>
            <p:nvSpPr>
              <p:cNvPr id="25" name="CaixaDeTexto 24"/>
              <p:cNvSpPr txBox="1"/>
              <p:nvPr/>
            </p:nvSpPr>
            <p:spPr>
              <a:xfrm>
                <a:off x="2428860" y="642918"/>
                <a:ext cx="31432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Secretaria Municipal de Saúde</a:t>
                </a:r>
              </a:p>
            </p:txBody>
          </p:sp>
        </p:grp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4"/>
            <a:srcRect l="62667" t="46123" r="36310" b="44399"/>
            <a:stretch>
              <a:fillRect/>
            </a:stretch>
          </p:blipFill>
          <p:spPr bwMode="auto">
            <a:xfrm>
              <a:off x="8915636" y="214290"/>
              <a:ext cx="228364" cy="118935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</p:pic>
      </p:grpSp>
      <p:graphicFrame>
        <p:nvGraphicFramePr>
          <p:cNvPr id="12" name="Tabela 11"/>
          <p:cNvGraphicFramePr>
            <a:graphicFrameLocks noGrp="1"/>
          </p:cNvGraphicFramePr>
          <p:nvPr/>
        </p:nvGraphicFramePr>
        <p:xfrm>
          <a:off x="285718" y="1548204"/>
          <a:ext cx="8429685" cy="4448272"/>
        </p:xfrm>
        <a:graphic>
          <a:graphicData uri="http://schemas.openxmlformats.org/drawingml/2006/table">
            <a:tbl>
              <a:tblPr/>
              <a:tblGrid>
                <a:gridCol w="3499408"/>
                <a:gridCol w="1020271"/>
                <a:gridCol w="1020271"/>
                <a:gridCol w="960910"/>
                <a:gridCol w="734359"/>
                <a:gridCol w="597233"/>
                <a:gridCol w="597233"/>
              </a:tblGrid>
              <a:tr h="155326">
                <a:tc gridSpan="4"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Diagnóstico CID10 (capítulo)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5979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2465825 HOSPITAL GERAL DE LINHARES </a:t>
                      </a:r>
                    </a:p>
                  </a:txBody>
                  <a:tcPr marL="6753" marR="6753" marT="67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1º Quadrimestre</a:t>
                      </a:r>
                    </a:p>
                  </a:txBody>
                  <a:tcPr marL="6753" marR="6753" marT="67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2º Quadrimestre</a:t>
                      </a:r>
                    </a:p>
                  </a:txBody>
                  <a:tcPr marL="6753" marR="6753" marT="67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3º Quadrimestre</a:t>
                      </a:r>
                    </a:p>
                  </a:txBody>
                  <a:tcPr marL="6753" marR="6753" marT="67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753" marR="6753" marT="67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TOTAL:</a:t>
                      </a:r>
                    </a:p>
                  </a:txBody>
                  <a:tcPr marL="6753" marR="6753" marT="67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5326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I.   Algumas doenças infecciosas e parasitárias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189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170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147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506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5326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II.  Neoplasias (tumores)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99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229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5326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III. Doenças sangue órgãos hemat e transt imunitár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5326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IV.  Doenças endócrinas nutricionais e metabólicas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87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68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222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5326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V.   Transtornos mentais e comportamentais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5326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VI.  Doenças do sistema nervoso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144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5326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VII. Doenças do olho e anexos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5326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VIII.Doenças do ouvido e da apófise mastóide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5326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IX.  Doenças do aparelho circulatório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202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220   </a:t>
                      </a:r>
                      <a:r>
                        <a:rPr lang="pt-BR" sz="1200" b="1" i="0" u="none" strike="noStrike" dirty="0" smtClean="0">
                          <a:solidFill>
                            <a:srgbClr val="FF0000"/>
                          </a:solidFill>
                          <a:latin typeface="+mn-lt"/>
                        </a:rPr>
                        <a:t>3º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281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1º</a:t>
                      </a:r>
                    </a:p>
                  </a:txBody>
                  <a:tcPr marL="6753" marR="6753" marT="67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703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3º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5326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X.   Doenças do aparelho respiratório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178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188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215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2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753" marR="6753" marT="67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581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5326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XI.  Doenças do aparelho digestivo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252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240   </a:t>
                      </a:r>
                      <a:r>
                        <a:rPr lang="pt-BR" sz="1200" b="1" i="0" u="none" strike="noStrike" dirty="0" smtClean="0">
                          <a:solidFill>
                            <a:srgbClr val="FF0000"/>
                          </a:solidFill>
                          <a:latin typeface="+mn-lt"/>
                        </a:rPr>
                        <a:t>1º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249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2º</a:t>
                      </a:r>
                    </a:p>
                  </a:txBody>
                  <a:tcPr marL="6753" marR="6753" marT="67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741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1º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5326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XII. Doenças da pele e do tecido subcutâneo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2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753" marR="6753" marT="67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225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5326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XIII.Doenças sist osteomuscular e tec conjuntivo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2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753" marR="6753" marT="67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5326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XIV. Doenças do aparelho geniturinário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298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236   </a:t>
                      </a:r>
                      <a:r>
                        <a:rPr lang="pt-BR" sz="1200" b="1" i="0" u="none" strike="noStrike" dirty="0" smtClean="0">
                          <a:solidFill>
                            <a:srgbClr val="FF0000"/>
                          </a:solidFill>
                          <a:latin typeface="+mn-lt"/>
                        </a:rPr>
                        <a:t>2º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192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2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753" marR="6753" marT="67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726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2º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5326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XV. Gravidez parto e puerpério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2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753" marR="6753" marT="67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909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XVII.Malf cong deformid e anomalias cromossômicas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2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753" marR="6753" marT="67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5326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XVIII.Sint sinais e achad anorm ex clín e laborat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2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753" marR="6753" marT="67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5326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XIX. Lesões enven e alg out conseq causas externas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143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186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236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3º</a:t>
                      </a:r>
                    </a:p>
                  </a:txBody>
                  <a:tcPr marL="6753" marR="6753" marT="67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565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5326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XXI. Contatos com serviços de saúde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2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753" marR="6753" marT="67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216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5326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1.765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1.724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1.744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2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753" marR="6753" marT="67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5.233</a:t>
                      </a: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753" marR="6753" marT="67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/>
        </p:nvSpPr>
        <p:spPr>
          <a:xfrm>
            <a:off x="5786446" y="428604"/>
            <a:ext cx="3000396" cy="646331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sz="1200" b="1" dirty="0"/>
              <a:t>MORTALIDADE POR GRUPOS DE CAUSAS </a:t>
            </a:r>
            <a:r>
              <a:rPr lang="pt-BR" sz="1200" b="1" dirty="0" smtClean="0"/>
              <a:t>–</a:t>
            </a:r>
          </a:p>
          <a:p>
            <a:r>
              <a:rPr lang="pt-BR" sz="1200" dirty="0" smtClean="0"/>
              <a:t>RESIDENTES EM LNHARES/ES</a:t>
            </a:r>
          </a:p>
          <a:p>
            <a:pPr algn="ctr"/>
            <a:r>
              <a:rPr lang="pt-BR" sz="1200" dirty="0" smtClean="0"/>
              <a:t> </a:t>
            </a:r>
            <a:r>
              <a:rPr lang="pt-BR" sz="1200" dirty="0" smtClean="0"/>
              <a:t>2</a:t>
            </a:r>
            <a:r>
              <a:rPr lang="pt-BR" sz="1200" b="1" dirty="0" smtClean="0"/>
              <a:t>º </a:t>
            </a:r>
            <a:r>
              <a:rPr lang="pt-BR" sz="1200" b="1" dirty="0" smtClean="0"/>
              <a:t>QUADRIMESTRE 2025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285720" y="142852"/>
            <a:ext cx="8858280" cy="1189351"/>
            <a:chOff x="285720" y="214290"/>
            <a:chExt cx="8858280" cy="1189351"/>
          </a:xfrm>
        </p:grpSpPr>
        <p:grpSp>
          <p:nvGrpSpPr>
            <p:cNvPr id="9" name="Grupo 25"/>
            <p:cNvGrpSpPr/>
            <p:nvPr/>
          </p:nvGrpSpPr>
          <p:grpSpPr>
            <a:xfrm>
              <a:off x="285720" y="428604"/>
              <a:ext cx="5286412" cy="838200"/>
              <a:chOff x="285720" y="428604"/>
              <a:chExt cx="5286412" cy="838200"/>
            </a:xfrm>
          </p:grpSpPr>
          <p:cxnSp>
            <p:nvCxnSpPr>
              <p:cNvPr id="11" name="Conector Reto 10"/>
              <p:cNvCxnSpPr/>
              <p:nvPr/>
            </p:nvCxnSpPr>
            <p:spPr>
              <a:xfrm rot="5400000">
                <a:off x="2070876" y="857232"/>
                <a:ext cx="571504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85720" y="428604"/>
                <a:ext cx="685800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5" name="CaixaDeTexto 14"/>
              <p:cNvSpPr txBox="1"/>
              <p:nvPr/>
            </p:nvSpPr>
            <p:spPr>
              <a:xfrm>
                <a:off x="1000100" y="571480"/>
                <a:ext cx="1285884" cy="502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pt-BR" dirty="0"/>
                  <a:t>Prefeitura de Linhares</a:t>
                </a:r>
              </a:p>
            </p:txBody>
          </p:sp>
          <p:sp>
            <p:nvSpPr>
              <p:cNvPr id="16" name="CaixaDeTexto 15"/>
              <p:cNvSpPr txBox="1"/>
              <p:nvPr/>
            </p:nvSpPr>
            <p:spPr>
              <a:xfrm>
                <a:off x="2428860" y="642918"/>
                <a:ext cx="31432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Secretaria Municipal de Saúde</a:t>
                </a:r>
              </a:p>
            </p:txBody>
          </p:sp>
        </p:grp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/>
            <a:srcRect l="62667" t="46123" r="36310" b="44399"/>
            <a:stretch>
              <a:fillRect/>
            </a:stretch>
          </p:blipFill>
          <p:spPr bwMode="auto">
            <a:xfrm>
              <a:off x="8915636" y="214290"/>
              <a:ext cx="228364" cy="1189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7" name="Retângulo 16"/>
          <p:cNvSpPr/>
          <p:nvPr/>
        </p:nvSpPr>
        <p:spPr>
          <a:xfrm>
            <a:off x="2428860" y="5786454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000" dirty="0"/>
              <a:t>Fonte: SISTEMA DE INFOMAÇÃO AMBULATORIAL (SIA)/TABWIN - DATASUS - MS</a:t>
            </a:r>
          </a:p>
        </p:txBody>
      </p:sp>
      <p:graphicFrame>
        <p:nvGraphicFramePr>
          <p:cNvPr id="12" name="Tabela 11"/>
          <p:cNvGraphicFramePr>
            <a:graphicFrameLocks noGrp="1"/>
          </p:cNvGraphicFramePr>
          <p:nvPr/>
        </p:nvGraphicFramePr>
        <p:xfrm>
          <a:off x="357151" y="1785926"/>
          <a:ext cx="8572564" cy="3949768"/>
        </p:xfrm>
        <a:graphic>
          <a:graphicData uri="http://schemas.openxmlformats.org/drawingml/2006/table">
            <a:tbl>
              <a:tblPr/>
              <a:tblGrid>
                <a:gridCol w="2830887"/>
                <a:gridCol w="296787"/>
                <a:gridCol w="342446"/>
                <a:gridCol w="342446"/>
                <a:gridCol w="342446"/>
                <a:gridCol w="342446"/>
                <a:gridCol w="342446"/>
                <a:gridCol w="342446"/>
                <a:gridCol w="342446"/>
                <a:gridCol w="342446"/>
                <a:gridCol w="342446"/>
                <a:gridCol w="342446"/>
                <a:gridCol w="342446"/>
                <a:gridCol w="342446"/>
                <a:gridCol w="342446"/>
                <a:gridCol w="308201"/>
                <a:gridCol w="331031"/>
                <a:gridCol w="353860"/>
              </a:tblGrid>
              <a:tr h="339006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Diagnóstico CID10 (capítulo)</a:t>
                      </a: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&lt;1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15-19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20-24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25-29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30-34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35-39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40-44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45-49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50-54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55-59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60-64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65-69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70-74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75-79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80e+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278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I.   Algumas doenças infecciosas e parasitárias</a:t>
                      </a: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2º</a:t>
                      </a: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278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II.  Neoplasias (tumores)</a:t>
                      </a: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1º</a:t>
                      </a: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9006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IV.  Doenças endócrinas nutricionais e metabólicas</a:t>
                      </a: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278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VI.  Doenças do sistema nervoso</a:t>
                      </a: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278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IX.  Doenças do aparelho circulatório</a:t>
                      </a: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3º</a:t>
                      </a: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278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X.   Doenças do aparelho respiratório</a:t>
                      </a: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278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XI.  Doenças do aparelho digestivo</a:t>
                      </a: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278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XII. Doenças da pele e do tecido subcutâneo</a:t>
                      </a: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9006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XIII.Doenças sist osteomuscular e tec conjuntivo</a:t>
                      </a: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278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XIV. Doenças do aparelho geniturinário</a:t>
                      </a: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9006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XVI. Algumas afec originadas no período perinatal</a:t>
                      </a: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9006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XVIII.Sint sinais e achad anorm ex clín e laborat</a:t>
                      </a: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9006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XIX. Lesões enven e alg out conseq causas externas</a:t>
                      </a: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278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70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260</a:t>
                      </a:r>
                    </a:p>
                  </a:txBody>
                  <a:tcPr marL="6088" marR="6088" marT="60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278"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278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1º Quadrimestre:</a:t>
                      </a: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267</a:t>
                      </a: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088" marR="6088" marT="6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9" name="CaixaDeTexto 18"/>
          <p:cNvSpPr txBox="1"/>
          <p:nvPr/>
        </p:nvSpPr>
        <p:spPr>
          <a:xfrm>
            <a:off x="3000364" y="1214422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B050"/>
                </a:solidFill>
              </a:rPr>
              <a:t>2º QUADRIMESTRE</a:t>
            </a:r>
            <a:endParaRPr lang="pt-BR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 advClick="0" advTm="3000">
    <p:cover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/>
        </p:nvSpPr>
        <p:spPr>
          <a:xfrm>
            <a:off x="5786446" y="428604"/>
            <a:ext cx="3000396" cy="646331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sz="1200" b="1" dirty="0"/>
              <a:t>MORTALIDADE POR GRUPOS DE CAUSAS </a:t>
            </a:r>
            <a:r>
              <a:rPr lang="pt-BR" sz="1200" b="1" dirty="0" smtClean="0"/>
              <a:t>–</a:t>
            </a:r>
          </a:p>
          <a:p>
            <a:r>
              <a:rPr lang="pt-BR" sz="1200" dirty="0" smtClean="0"/>
              <a:t>RESIDENTES EM LNHARES/ES</a:t>
            </a:r>
          </a:p>
          <a:p>
            <a:pPr algn="ctr"/>
            <a:r>
              <a:rPr lang="pt-BR" sz="1200" dirty="0" smtClean="0"/>
              <a:t> </a:t>
            </a:r>
            <a:r>
              <a:rPr lang="pt-BR" sz="1200" b="1" dirty="0" smtClean="0"/>
              <a:t>3º QUADRIMESTRE 2025</a:t>
            </a:r>
          </a:p>
        </p:txBody>
      </p:sp>
      <p:grpSp>
        <p:nvGrpSpPr>
          <p:cNvPr id="2" name="Grupo 7"/>
          <p:cNvGrpSpPr/>
          <p:nvPr/>
        </p:nvGrpSpPr>
        <p:grpSpPr>
          <a:xfrm>
            <a:off x="285720" y="142852"/>
            <a:ext cx="8858280" cy="1189351"/>
            <a:chOff x="285720" y="214290"/>
            <a:chExt cx="8858280" cy="1189351"/>
          </a:xfrm>
        </p:grpSpPr>
        <p:grpSp>
          <p:nvGrpSpPr>
            <p:cNvPr id="3" name="Grupo 25"/>
            <p:cNvGrpSpPr/>
            <p:nvPr/>
          </p:nvGrpSpPr>
          <p:grpSpPr>
            <a:xfrm>
              <a:off x="285720" y="428604"/>
              <a:ext cx="5286412" cy="838200"/>
              <a:chOff x="285720" y="428604"/>
              <a:chExt cx="5286412" cy="838200"/>
            </a:xfrm>
          </p:grpSpPr>
          <p:cxnSp>
            <p:nvCxnSpPr>
              <p:cNvPr id="11" name="Conector Reto 10"/>
              <p:cNvCxnSpPr/>
              <p:nvPr/>
            </p:nvCxnSpPr>
            <p:spPr>
              <a:xfrm rot="5400000">
                <a:off x="2070876" y="857232"/>
                <a:ext cx="571504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85720" y="428604"/>
                <a:ext cx="685800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5" name="CaixaDeTexto 14"/>
              <p:cNvSpPr txBox="1"/>
              <p:nvPr/>
            </p:nvSpPr>
            <p:spPr>
              <a:xfrm>
                <a:off x="1000100" y="571480"/>
                <a:ext cx="1285884" cy="502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pt-BR" dirty="0"/>
                  <a:t>Prefeitura de Linhares</a:t>
                </a:r>
              </a:p>
            </p:txBody>
          </p:sp>
          <p:sp>
            <p:nvSpPr>
              <p:cNvPr id="16" name="CaixaDeTexto 15"/>
              <p:cNvSpPr txBox="1"/>
              <p:nvPr/>
            </p:nvSpPr>
            <p:spPr>
              <a:xfrm>
                <a:off x="2428860" y="642918"/>
                <a:ext cx="31432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Secretaria Municipal de Saúde</a:t>
                </a:r>
              </a:p>
            </p:txBody>
          </p:sp>
        </p:grp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/>
            <a:srcRect l="62667" t="46123" r="36310" b="44399"/>
            <a:stretch>
              <a:fillRect/>
            </a:stretch>
          </p:blipFill>
          <p:spPr bwMode="auto">
            <a:xfrm>
              <a:off x="8915636" y="214290"/>
              <a:ext cx="228364" cy="1189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7" name="Retângulo 16"/>
          <p:cNvSpPr/>
          <p:nvPr/>
        </p:nvSpPr>
        <p:spPr>
          <a:xfrm>
            <a:off x="2428860" y="5786454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000" dirty="0"/>
              <a:t>Fonte: SISTEMA DE INFOMAÇÃO AMBULATORIAL (SIA)/TABWIN - DATASUS - MS</a:t>
            </a:r>
          </a:p>
        </p:txBody>
      </p:sp>
      <p:graphicFrame>
        <p:nvGraphicFramePr>
          <p:cNvPr id="14" name="Tabela 13"/>
          <p:cNvGraphicFramePr>
            <a:graphicFrameLocks noGrp="1"/>
          </p:cNvGraphicFramePr>
          <p:nvPr/>
        </p:nvGraphicFramePr>
        <p:xfrm>
          <a:off x="357158" y="1789965"/>
          <a:ext cx="8429685" cy="3782175"/>
        </p:xfrm>
        <a:graphic>
          <a:graphicData uri="http://schemas.openxmlformats.org/drawingml/2006/table">
            <a:tbl>
              <a:tblPr/>
              <a:tblGrid>
                <a:gridCol w="2640807"/>
                <a:gridCol w="237061"/>
                <a:gridCol w="336474"/>
                <a:gridCol w="336474"/>
                <a:gridCol w="336474"/>
                <a:gridCol w="336474"/>
                <a:gridCol w="336474"/>
                <a:gridCol w="336474"/>
                <a:gridCol w="336474"/>
                <a:gridCol w="336474"/>
                <a:gridCol w="336474"/>
                <a:gridCol w="336474"/>
                <a:gridCol w="336474"/>
                <a:gridCol w="336474"/>
                <a:gridCol w="336474"/>
                <a:gridCol w="298237"/>
                <a:gridCol w="390002"/>
                <a:gridCol w="489416"/>
              </a:tblGrid>
              <a:tr h="116237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Diagnóstico CID10 (capítulo)</a:t>
                      </a: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&lt;1a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15-19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20-24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25-29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30-34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35-39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40-44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45-49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50-54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55-59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60-64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65-69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70-74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75-79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80e+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6237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I.   Algumas doenças infecciosas e parasitárias</a:t>
                      </a: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3º</a:t>
                      </a: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6237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II.  Neoplasias (tumores)</a:t>
                      </a: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1º</a:t>
                      </a: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6237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IV.  Doenças endócrinas nutricionais e metabólicas</a:t>
                      </a: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6237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VI.  Doenças do sistema nervoso</a:t>
                      </a: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6237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IX.  Doenças do aparelho circulatório</a:t>
                      </a: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2º</a:t>
                      </a: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6237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X.   Doenças do aparelho respiratório</a:t>
                      </a: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6237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XI.  Doenças do aparelho digestivo</a:t>
                      </a: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6237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XII. Doenças da pele e do tecido subcutâneo</a:t>
                      </a: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6237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XIV. Doenças do aparelho geniturinário</a:t>
                      </a: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6237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XVI. Algumas afec originadas no período perinatal</a:t>
                      </a: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6237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XVIII.Sint sinais e achad anorm ex clín e laborat</a:t>
                      </a: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6237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XIX. Lesões enven e alg out conseq causas externas</a:t>
                      </a: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6237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69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271</a:t>
                      </a:r>
                    </a:p>
                  </a:txBody>
                  <a:tcPr marL="5535" marR="5535" marT="5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0702"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0702"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1º Quadrimestre:</a:t>
                      </a: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267</a:t>
                      </a: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0702"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2º Quadrimestre:</a:t>
                      </a: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260</a:t>
                      </a: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35" marR="5535" marT="5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2" name="CaixaDeTexto 11"/>
          <p:cNvSpPr txBox="1"/>
          <p:nvPr/>
        </p:nvSpPr>
        <p:spPr>
          <a:xfrm>
            <a:off x="3000364" y="1214422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B050"/>
                </a:solidFill>
              </a:rPr>
              <a:t>3</a:t>
            </a:r>
            <a:r>
              <a:rPr lang="pt-BR" b="1" dirty="0" smtClean="0">
                <a:solidFill>
                  <a:srgbClr val="00B050"/>
                </a:solidFill>
              </a:rPr>
              <a:t>º QUADRIMESTRE</a:t>
            </a:r>
            <a:endParaRPr lang="pt-BR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 advClick="0" advTm="3000">
    <p:cover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/>
        </p:nvSpPr>
        <p:spPr>
          <a:xfrm>
            <a:off x="251520" y="5381501"/>
            <a:ext cx="8151440" cy="12192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defRPr lang="pt-BR"/>
            </a:pPr>
            <a:endParaRPr lang="pt-B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1642745" y="2637155"/>
            <a:ext cx="642747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dirty="0"/>
              <a:t> Dados socioeconômicos</a:t>
            </a:r>
          </a:p>
          <a:p>
            <a:endParaRPr lang="pt-BR" dirty="0"/>
          </a:p>
          <a:p>
            <a:pPr>
              <a:buFont typeface="Wingdings" panose="05000000000000000000" pitchFamily="2" charset="2"/>
              <a:buChar char="§"/>
            </a:pPr>
            <a:r>
              <a:rPr lang="pt-BR" dirty="0"/>
              <a:t> Estabelecimentos</a:t>
            </a:r>
          </a:p>
          <a:p>
            <a:endParaRPr lang="pt-BR" dirty="0"/>
          </a:p>
          <a:p>
            <a:pPr>
              <a:buFont typeface="Wingdings" panose="05000000000000000000" pitchFamily="2" charset="2"/>
              <a:buChar char="§"/>
            </a:pPr>
            <a:r>
              <a:rPr lang="pt-BR" dirty="0"/>
              <a:t> Produção / Indicadores de  Saúde</a:t>
            </a:r>
          </a:p>
          <a:p>
            <a:r>
              <a:rPr lang="pt-BR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dirty="0"/>
              <a:t> Orçamento /  </a:t>
            </a:r>
            <a:r>
              <a:rPr lang="pt-BR" dirty="0" smtClean="0"/>
              <a:t>Financeiro</a:t>
            </a:r>
            <a:endParaRPr lang="pt-BR" dirty="0"/>
          </a:p>
          <a:p>
            <a:pPr>
              <a:buFont typeface="Wingdings" panose="05000000000000000000" pitchFamily="2" charset="2"/>
              <a:buChar char="§"/>
            </a:pPr>
            <a:endParaRPr lang="pt-BR" dirty="0"/>
          </a:p>
          <a:p>
            <a:pPr>
              <a:buFont typeface="Wingdings" panose="05000000000000000000" pitchFamily="2" charset="2"/>
              <a:buChar char="§"/>
            </a:pPr>
            <a:r>
              <a:rPr lang="pt-BR" dirty="0"/>
              <a:t> Imagens / Realizações</a:t>
            </a:r>
          </a:p>
          <a:p>
            <a:endParaRPr lang="pt-BR" dirty="0"/>
          </a:p>
          <a:p>
            <a:pPr>
              <a:buFont typeface="Wingdings" panose="05000000000000000000" pitchFamily="2" charset="2"/>
              <a:buChar char="§"/>
            </a:pPr>
            <a:r>
              <a:rPr lang="pt-BR" dirty="0"/>
              <a:t>Conclusão</a:t>
            </a:r>
          </a:p>
          <a:p>
            <a:endParaRPr lang="pt-BR" dirty="0"/>
          </a:p>
          <a:p>
            <a:endParaRPr lang="pt-BR" dirty="0"/>
          </a:p>
        </p:txBody>
      </p:sp>
      <p:grpSp>
        <p:nvGrpSpPr>
          <p:cNvPr id="22" name="Grupo 25"/>
          <p:cNvGrpSpPr/>
          <p:nvPr/>
        </p:nvGrpSpPr>
        <p:grpSpPr>
          <a:xfrm>
            <a:off x="285750" y="214630"/>
            <a:ext cx="5286375" cy="838200"/>
            <a:chOff x="285720" y="428604"/>
            <a:chExt cx="5286412" cy="838200"/>
          </a:xfrm>
        </p:grpSpPr>
        <p:cxnSp>
          <p:nvCxnSpPr>
            <p:cNvPr id="25" name="Conector Reto 24"/>
            <p:cNvCxnSpPr/>
            <p:nvPr/>
          </p:nvCxnSpPr>
          <p:spPr>
            <a:xfrm rot="5400000">
              <a:off x="2070876" y="857232"/>
              <a:ext cx="571504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5720" y="428604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7" name="CaixaDeTexto 26"/>
            <p:cNvSpPr txBox="1"/>
            <p:nvPr/>
          </p:nvSpPr>
          <p:spPr>
            <a:xfrm>
              <a:off x="1000100" y="571480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28" name="CaixaDeTexto 27"/>
            <p:cNvSpPr txBox="1"/>
            <p:nvPr/>
          </p:nvSpPr>
          <p:spPr>
            <a:xfrm>
              <a:off x="2428860" y="642918"/>
              <a:ext cx="3143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</a:t>
              </a:r>
            </a:p>
          </p:txBody>
        </p:sp>
      </p:grpSp>
      <p:sp>
        <p:nvSpPr>
          <p:cNvPr id="3" name="Retângulo 2"/>
          <p:cNvSpPr/>
          <p:nvPr/>
        </p:nvSpPr>
        <p:spPr>
          <a:xfrm>
            <a:off x="8606354" y="1844541"/>
            <a:ext cx="550073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1844541"/>
            <a:ext cx="4067944" cy="64633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 de Texto 6"/>
          <p:cNvSpPr txBox="1"/>
          <p:nvPr/>
        </p:nvSpPr>
        <p:spPr>
          <a:xfrm>
            <a:off x="4787900" y="1988820"/>
            <a:ext cx="28492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00000"/>
              </a:lnSpc>
            </a:pPr>
            <a:r>
              <a:rPr lang="pt-BR" altLang="en-US" b="1"/>
              <a:t>APRESENTAÇÃO</a:t>
            </a:r>
          </a:p>
          <a:p>
            <a:pPr algn="dist"/>
            <a:endParaRPr lang="pt-BR" altLang="en-US" b="1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8606354" y="3094856"/>
            <a:ext cx="550073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3094856"/>
            <a:ext cx="4067944" cy="64633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ixaDeTexto 3"/>
          <p:cNvSpPr txBox="1"/>
          <p:nvPr/>
        </p:nvSpPr>
        <p:spPr>
          <a:xfrm>
            <a:off x="4139952" y="3203684"/>
            <a:ext cx="4287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ORÇAMENTO /  FINANCEIRO</a:t>
            </a:r>
            <a:endParaRPr lang="pt-B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/>
        </p:nvSpPr>
        <p:spPr>
          <a:xfrm>
            <a:off x="5786446" y="642918"/>
            <a:ext cx="3071834" cy="461665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sz="1200" b="1" dirty="0"/>
              <a:t>BALANCETE – DESPESAS / INVESTIMENTOS</a:t>
            </a:r>
          </a:p>
          <a:p>
            <a:pPr algn="ctr"/>
            <a:r>
              <a:rPr lang="pt-BR" sz="1200" b="1" dirty="0" smtClean="0"/>
              <a:t>2º  </a:t>
            </a:r>
            <a:r>
              <a:rPr lang="pt-BR" sz="1200" b="1" dirty="0"/>
              <a:t>QUADRIMESTRE - </a:t>
            </a:r>
            <a:r>
              <a:rPr lang="pt-BR" sz="1200" b="1" dirty="0" smtClean="0"/>
              <a:t>2025</a:t>
            </a:r>
            <a:endParaRPr lang="pt-BR" sz="1200" b="1" dirty="0"/>
          </a:p>
        </p:txBody>
      </p:sp>
      <p:grpSp>
        <p:nvGrpSpPr>
          <p:cNvPr id="2" name="Grupo 7"/>
          <p:cNvGrpSpPr/>
          <p:nvPr/>
        </p:nvGrpSpPr>
        <p:grpSpPr>
          <a:xfrm>
            <a:off x="285720" y="142852"/>
            <a:ext cx="8858280" cy="1189351"/>
            <a:chOff x="285720" y="214290"/>
            <a:chExt cx="8858280" cy="1189351"/>
          </a:xfrm>
        </p:grpSpPr>
        <p:grpSp>
          <p:nvGrpSpPr>
            <p:cNvPr id="3" name="Grupo 25"/>
            <p:cNvGrpSpPr/>
            <p:nvPr/>
          </p:nvGrpSpPr>
          <p:grpSpPr>
            <a:xfrm>
              <a:off x="285720" y="428604"/>
              <a:ext cx="5286412" cy="838200"/>
              <a:chOff x="285720" y="428604"/>
              <a:chExt cx="5286412" cy="838200"/>
            </a:xfrm>
          </p:grpSpPr>
          <p:cxnSp>
            <p:nvCxnSpPr>
              <p:cNvPr id="11" name="Conector Reto 10"/>
              <p:cNvCxnSpPr/>
              <p:nvPr/>
            </p:nvCxnSpPr>
            <p:spPr>
              <a:xfrm rot="5400000">
                <a:off x="2070876" y="857232"/>
                <a:ext cx="571504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85720" y="428604"/>
                <a:ext cx="685800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5" name="CaixaDeTexto 14"/>
              <p:cNvSpPr txBox="1"/>
              <p:nvPr/>
            </p:nvSpPr>
            <p:spPr>
              <a:xfrm>
                <a:off x="1000100" y="571480"/>
                <a:ext cx="1285884" cy="502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pt-BR" dirty="0"/>
                  <a:t>Prefeitura de Linhares</a:t>
                </a:r>
              </a:p>
            </p:txBody>
          </p:sp>
          <p:sp>
            <p:nvSpPr>
              <p:cNvPr id="16" name="CaixaDeTexto 15"/>
              <p:cNvSpPr txBox="1"/>
              <p:nvPr/>
            </p:nvSpPr>
            <p:spPr>
              <a:xfrm>
                <a:off x="2428860" y="642918"/>
                <a:ext cx="31432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Secretaria Municipal de Saúde</a:t>
                </a:r>
              </a:p>
            </p:txBody>
          </p:sp>
        </p:grp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/>
            <a:srcRect l="62667" t="46123" r="36310" b="44399"/>
            <a:stretch>
              <a:fillRect/>
            </a:stretch>
          </p:blipFill>
          <p:spPr bwMode="auto">
            <a:xfrm>
              <a:off x="8915636" y="214290"/>
              <a:ext cx="228364" cy="1189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4" name="Triângulo isósceles 13"/>
          <p:cNvSpPr/>
          <p:nvPr/>
        </p:nvSpPr>
        <p:spPr>
          <a:xfrm rot="10800000">
            <a:off x="4643438" y="6572272"/>
            <a:ext cx="356620" cy="118936"/>
          </a:xfrm>
          <a:prstGeom prst="triangl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riângulo isósceles 16"/>
          <p:cNvSpPr/>
          <p:nvPr/>
        </p:nvSpPr>
        <p:spPr>
          <a:xfrm rot="10800000">
            <a:off x="4643438" y="6572272"/>
            <a:ext cx="356620" cy="118936"/>
          </a:xfrm>
          <a:prstGeom prst="triangl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9" name="Tabela 18"/>
          <p:cNvGraphicFramePr>
            <a:graphicFrameLocks noGrp="1"/>
          </p:cNvGraphicFramePr>
          <p:nvPr/>
        </p:nvGraphicFramePr>
        <p:xfrm>
          <a:off x="428592" y="1396997"/>
          <a:ext cx="8286811" cy="4927605"/>
        </p:xfrm>
        <a:graphic>
          <a:graphicData uri="http://schemas.openxmlformats.org/drawingml/2006/table">
            <a:tbl>
              <a:tblPr/>
              <a:tblGrid>
                <a:gridCol w="3675706"/>
                <a:gridCol w="922221"/>
                <a:gridCol w="922221"/>
                <a:gridCol w="922221"/>
                <a:gridCol w="922221"/>
                <a:gridCol w="922221"/>
              </a:tblGrid>
              <a:tr h="13109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BLOCO DE GESTÃO</a:t>
                      </a:r>
                    </a:p>
                  </a:txBody>
                  <a:tcPr marL="6555" marR="6555" marT="65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ORÇADO </a:t>
                      </a:r>
                    </a:p>
                  </a:txBody>
                  <a:tcPr marL="6555" marR="6555" marT="65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ATUALIZADO</a:t>
                      </a:r>
                    </a:p>
                  </a:txBody>
                  <a:tcPr marL="6555" marR="6555" marT="65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EMPENHADO</a:t>
                      </a:r>
                    </a:p>
                  </a:txBody>
                  <a:tcPr marL="6555" marR="6555" marT="65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LIQUIDADO</a:t>
                      </a:r>
                    </a:p>
                  </a:txBody>
                  <a:tcPr marL="6555" marR="6555" marT="65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PAGO</a:t>
                      </a:r>
                    </a:p>
                  </a:txBody>
                  <a:tcPr marL="6555" marR="6555" marT="65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ATIVIDADES ADMINISTRATIVAS 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30.634.649,00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26.861.089,51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21.835.444,39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19.164.109,11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18.936.274,71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CONSELHO MUNICIPAL DE SAUDE 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50.500,00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36.042,36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2.883,00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2.883,00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2.883,00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CENTRAL DE REGULAÇÃO 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10.400,00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9.661,21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1.000,00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933,30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933,30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CENTRAL DE TRANSPORTE 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6.219.263,00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10.867.475,68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9.616.521,26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6.422.861,03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6.422.861,03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MANUTENÇÃO DAS ATIVIDADES DO SETOR DE JUDICIALIZAÇÃO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235.600,00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675.680,30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579.827,25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193.376,30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193.376,30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DO BLOCO DE GESTÃO &gt;&gt;&gt;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37.150.412,00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38.449.949,06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32.035.675,90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25.784.162,74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25.556.328,34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BLOCO DE ATENÇÃO PRIMÁRIA</a:t>
                      </a:r>
                    </a:p>
                  </a:txBody>
                  <a:tcPr marL="6555" marR="6555" marT="65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ORÇADO </a:t>
                      </a:r>
                    </a:p>
                  </a:txBody>
                  <a:tcPr marL="6555" marR="6555" marT="65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ATUALIZADO</a:t>
                      </a:r>
                    </a:p>
                  </a:txBody>
                  <a:tcPr marL="6555" marR="6555" marT="65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EMPENHADO</a:t>
                      </a:r>
                    </a:p>
                  </a:txBody>
                  <a:tcPr marL="6555" marR="6555" marT="65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LIQUIDADO</a:t>
                      </a:r>
                    </a:p>
                  </a:txBody>
                  <a:tcPr marL="6555" marR="6555" marT="65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PAGO</a:t>
                      </a:r>
                    </a:p>
                  </a:txBody>
                  <a:tcPr marL="6555" marR="6555" marT="65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UNIDADES BÁSICAS DE SAÚDE 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29.017.716,00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24.520.755,31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18.028.877,53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14.488.397,53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14.386.954,59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ESTRATÉGIA SAÚDE DA FAMILIA 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14.386.310,00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17.187.071,45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12.522.399,39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12.522.399,39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12.296.112,00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AGENTE COMUNITÁRIOS DE SAÚDE 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15.401.241,00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12.730.865,51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8.642.443,46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8.642.443,46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8.448.304,74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SAUDE BUCAL 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500.400,00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562.296,90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335.884,63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300.310,87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265.666,80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DO BLOCO ATENÇÃO PRIMÁRIA &gt;&gt;&gt;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59.305.667,00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55.000.989,17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39.529.605,01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35.953.551,25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35.397.038,13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BLOCO DE INVESTIMENTO</a:t>
                      </a:r>
                    </a:p>
                  </a:txBody>
                  <a:tcPr marL="6555" marR="6555" marT="65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ORÇADO </a:t>
                      </a:r>
                    </a:p>
                  </a:txBody>
                  <a:tcPr marL="6555" marR="6555" marT="65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ATUALIZADO</a:t>
                      </a:r>
                    </a:p>
                  </a:txBody>
                  <a:tcPr marL="6555" marR="6555" marT="65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EMPENHADO</a:t>
                      </a:r>
                    </a:p>
                  </a:txBody>
                  <a:tcPr marL="6555" marR="6555" marT="65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LIQUIDADO</a:t>
                      </a:r>
                    </a:p>
                  </a:txBody>
                  <a:tcPr marL="6555" marR="6555" marT="65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PAGO</a:t>
                      </a:r>
                    </a:p>
                  </a:txBody>
                  <a:tcPr marL="6555" marR="6555" marT="65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RESTAURAÇÃO E AMPIAÇÃO HGL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200,00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94.200,00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CONSTRUÇÃO DE UNIDADE DE SAUDE</a:t>
                      </a:r>
                    </a:p>
                  </a:txBody>
                  <a:tcPr marL="6555" marR="6555" marT="65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1.300,00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5.521.207,34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5.331.247,01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4.775.014,54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4.775.014,54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DO BLOCO DE INVESTIMENTO &gt;&gt;&gt;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1.500,00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5.615.407,34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5.331.247,01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4.775.014,54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4.775.014,54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BLOCO DE MÉDIA E ALTA COMPEXIDADE</a:t>
                      </a:r>
                    </a:p>
                  </a:txBody>
                  <a:tcPr marL="6555" marR="6555" marT="65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ORÇADO </a:t>
                      </a:r>
                    </a:p>
                  </a:txBody>
                  <a:tcPr marL="6555" marR="6555" marT="65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ATUALIZADO</a:t>
                      </a:r>
                    </a:p>
                  </a:txBody>
                  <a:tcPr marL="6555" marR="6555" marT="65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EMPENHADO</a:t>
                      </a:r>
                    </a:p>
                  </a:txBody>
                  <a:tcPr marL="6555" marR="6555" marT="65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LIQUIDADO</a:t>
                      </a:r>
                    </a:p>
                  </a:txBody>
                  <a:tcPr marL="6555" marR="6555" marT="65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PAGO</a:t>
                      </a:r>
                    </a:p>
                  </a:txBody>
                  <a:tcPr marL="6555" marR="6555" marT="65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HOSPITAL GERAL DE LINHARES 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55.963.927,00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60.808.534,60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46.198.353,23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41.264.643,93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40.244.063,53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MANUTENÇÃO DO CAPS AD 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600.314,00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715.964,25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558.640,84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385.982,34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379.196,43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REDE CREDENCIADA DO SUS ENT.PRIV. E FILANT. 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200,00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200,00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MANUTENÇÃO DO P. ATENDIMENTO INFANTIL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13.000.400,00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13.343.896,84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13.314.445,85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8.848.677,04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8.848.677,04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MANUTENÇÃO DAS AT. DA REDE CUIDAR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3.145.273,11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3.570.173,11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3.526.148,73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1.786.898,09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1.786.898,09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just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MANUTENÇÃO USL 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9.279.946,00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9.631.843,08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5.136.500,83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4.430.867,80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4.329.946,47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just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MANUTENÇÃO CAPS 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1.202.245,00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1.202.313,10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689.290,78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664.413,65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652.884,51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MANUTENÇÃO DO NAPS 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5.905.186,00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5.805.986,14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3.619.006,81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3.544.332,85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3.477.015,39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MANUTENÇÃO DO  CEO  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235.800,00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4.550,00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1.000,00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667,80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667,80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just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MANUTENÇÃO CEFIL 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1.318.530,00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1.145.943,55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626.566,90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626.566,90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614.791,89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just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MANUTENÇÃO SAMU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2.044.027,00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1.909.027,00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1.720.730,00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688.291,52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688.291,52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CONSÓRCIO POLINORTE 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19.828.100,00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20.797.609,19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20.602.754,32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20.568.881,58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20.568.881,58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DO BLOCO MEDIA E ALTA COMPL. &gt;&gt;&gt;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112.523.948,11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118.936.040,86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95.993.438,29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82.810.223,50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81.591.314,25</a:t>
                      </a:r>
                    </a:p>
                  </a:txBody>
                  <a:tcPr marL="6555" marR="6555" marT="6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</a:tbl>
          </a:graphicData>
        </a:graphic>
      </p:graphicFrame>
      <p:sp>
        <p:nvSpPr>
          <p:cNvPr id="20" name="CaixaDeTexto 19"/>
          <p:cNvSpPr txBox="1"/>
          <p:nvPr/>
        </p:nvSpPr>
        <p:spPr>
          <a:xfrm>
            <a:off x="3000364" y="1059404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B050"/>
                </a:solidFill>
              </a:rPr>
              <a:t>2º QUADRIMESTRE</a:t>
            </a:r>
            <a:endParaRPr lang="pt-BR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 advClick="0" advTm="3000">
    <p:cover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500034" y="2928934"/>
          <a:ext cx="8286810" cy="1714509"/>
        </p:xfrm>
        <a:graphic>
          <a:graphicData uri="http://schemas.openxmlformats.org/drawingml/2006/table">
            <a:tbl>
              <a:tblPr/>
              <a:tblGrid>
                <a:gridCol w="3540345"/>
                <a:gridCol w="949293"/>
                <a:gridCol w="949293"/>
                <a:gridCol w="949293"/>
                <a:gridCol w="949293"/>
                <a:gridCol w="949293"/>
              </a:tblGrid>
              <a:tr h="19050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BLOCO DA ATENÇÃO FARMACÊUTICA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ORÇADO 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ATUALIZADO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EMPENHADO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LIQUIDADO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PAGO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</a:tr>
              <a:tr h="190501">
                <a:tc>
                  <a:txBody>
                    <a:bodyPr/>
                    <a:lstStyle/>
                    <a:p>
                      <a:pPr algn="just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MANUTENÇÃO DA FARMÁCIA BÁSICA </a:t>
                      </a:r>
                    </a:p>
                  </a:txBody>
                  <a:tcPr marL="7177" marR="7177" marT="7177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3.187.620,00</a:t>
                      </a:r>
                    </a:p>
                  </a:txBody>
                  <a:tcPr marL="7177" marR="7177" marT="7177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4.227.685,95</a:t>
                      </a:r>
                    </a:p>
                  </a:txBody>
                  <a:tcPr marL="7177" marR="7177" marT="7177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4.022.586,31</a:t>
                      </a:r>
                    </a:p>
                  </a:txBody>
                  <a:tcPr marL="7177" marR="7177" marT="7177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3.157.937,24</a:t>
                      </a:r>
                    </a:p>
                  </a:txBody>
                  <a:tcPr marL="7177" marR="7177" marT="7177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3.157.937,24</a:t>
                      </a:r>
                    </a:p>
                  </a:txBody>
                  <a:tcPr marL="7177" marR="7177" marT="7177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1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DO BLOCO DA ATENÇÃO FARMACEUTICA  &gt;&gt;&gt;</a:t>
                      </a:r>
                    </a:p>
                  </a:txBody>
                  <a:tcPr marL="7177" marR="7177" marT="7177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3.187.620,00</a:t>
                      </a:r>
                    </a:p>
                  </a:txBody>
                  <a:tcPr marL="7177" marR="7177" marT="7177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4.227.685,95</a:t>
                      </a:r>
                    </a:p>
                  </a:txBody>
                  <a:tcPr marL="7177" marR="7177" marT="7177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4.022.586,31</a:t>
                      </a:r>
                    </a:p>
                  </a:txBody>
                  <a:tcPr marL="7177" marR="7177" marT="7177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3.157.937,24</a:t>
                      </a:r>
                    </a:p>
                  </a:txBody>
                  <a:tcPr marL="7177" marR="7177" marT="7177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3.157.937,24</a:t>
                      </a:r>
                    </a:p>
                  </a:txBody>
                  <a:tcPr marL="7177" marR="7177" marT="7177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9050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BLOCO DA VIGILÂNCIA EM SAÚDE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ORÇADO 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ATUALIZADO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EMPENHADO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LIQUIDADO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PAGO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</a:tr>
              <a:tr h="190501">
                <a:tc>
                  <a:txBody>
                    <a:bodyPr/>
                    <a:lstStyle/>
                    <a:p>
                      <a:pPr algn="just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MANUTENÇÃO DA VIGILÂNCIA SANITÁRIA </a:t>
                      </a:r>
                    </a:p>
                  </a:txBody>
                  <a:tcPr marL="7177" marR="7177" marT="7177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821.100,00</a:t>
                      </a:r>
                    </a:p>
                  </a:txBody>
                  <a:tcPr marL="7177" marR="7177" marT="7177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620.734,14</a:t>
                      </a:r>
                    </a:p>
                  </a:txBody>
                  <a:tcPr marL="7177" marR="7177" marT="7177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502.632,71</a:t>
                      </a:r>
                    </a:p>
                  </a:txBody>
                  <a:tcPr marL="7177" marR="7177" marT="7177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371.420,20</a:t>
                      </a:r>
                    </a:p>
                  </a:txBody>
                  <a:tcPr marL="7177" marR="7177" marT="7177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369.645,80</a:t>
                      </a:r>
                    </a:p>
                  </a:txBody>
                  <a:tcPr marL="7177" marR="7177" marT="7177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1">
                <a:tc>
                  <a:txBody>
                    <a:bodyPr/>
                    <a:lstStyle/>
                    <a:p>
                      <a:pPr algn="just" rtl="0" fontAlgn="b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MANUTENÇÃO DO PROGRAMA  DST </a:t>
                      </a:r>
                    </a:p>
                  </a:txBody>
                  <a:tcPr marL="7177" marR="7177" marT="7177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189.900,00</a:t>
                      </a:r>
                    </a:p>
                  </a:txBody>
                  <a:tcPr marL="7177" marR="7177" marT="7177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43.175,00</a:t>
                      </a:r>
                    </a:p>
                  </a:txBody>
                  <a:tcPr marL="7177" marR="7177" marT="7177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12.375,00</a:t>
                      </a:r>
                    </a:p>
                  </a:txBody>
                  <a:tcPr marL="7177" marR="7177" marT="7177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177" marR="7177" marT="7177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177" marR="7177" marT="7177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1">
                <a:tc>
                  <a:txBody>
                    <a:bodyPr/>
                    <a:lstStyle/>
                    <a:p>
                      <a:pPr algn="just" rtl="0" fontAlgn="b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MANUTENÇÃO DA VIGIL. A EPIDEMIOLÓGICA </a:t>
                      </a:r>
                    </a:p>
                  </a:txBody>
                  <a:tcPr marL="7177" marR="7177" marT="7177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6.477.531,00</a:t>
                      </a:r>
                    </a:p>
                  </a:txBody>
                  <a:tcPr marL="7177" marR="7177" marT="7177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8.817.154,56</a:t>
                      </a:r>
                    </a:p>
                  </a:txBody>
                  <a:tcPr marL="7177" marR="7177" marT="7177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4.868.733,67</a:t>
                      </a:r>
                    </a:p>
                  </a:txBody>
                  <a:tcPr marL="7177" marR="7177" marT="7177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4.578.637,64</a:t>
                      </a:r>
                    </a:p>
                  </a:txBody>
                  <a:tcPr marL="7177" marR="7177" marT="7177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4.493.107,61</a:t>
                      </a:r>
                    </a:p>
                  </a:txBody>
                  <a:tcPr marL="7177" marR="7177" marT="7177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1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DO BLOCO DE VIGILÂNCIA EM SAÚDE &gt;&gt;&gt;</a:t>
                      </a:r>
                    </a:p>
                  </a:txBody>
                  <a:tcPr marL="7177" marR="7177" marT="7177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7.488.531,00</a:t>
                      </a:r>
                    </a:p>
                  </a:txBody>
                  <a:tcPr marL="7177" marR="7177" marT="7177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9.481.063,70</a:t>
                      </a:r>
                    </a:p>
                  </a:txBody>
                  <a:tcPr marL="7177" marR="7177" marT="7177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5.383.741,38</a:t>
                      </a:r>
                    </a:p>
                  </a:txBody>
                  <a:tcPr marL="7177" marR="7177" marT="7177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4.950.057,84</a:t>
                      </a:r>
                    </a:p>
                  </a:txBody>
                  <a:tcPr marL="7177" marR="7177" marT="7177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4.862.753,41</a:t>
                      </a:r>
                    </a:p>
                  </a:txBody>
                  <a:tcPr marL="7177" marR="7177" marT="7177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9050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TOTAL GERAL  &gt;&gt;&gt;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219.657.678,11</a:t>
                      </a:r>
                    </a:p>
                  </a:txBody>
                  <a:tcPr marL="7177" marR="7177" marT="71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231.711.136,08</a:t>
                      </a:r>
                    </a:p>
                  </a:txBody>
                  <a:tcPr marL="7177" marR="7177" marT="71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182.296.293,90</a:t>
                      </a:r>
                    </a:p>
                  </a:txBody>
                  <a:tcPr marL="7177" marR="7177" marT="71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157.430.947,11</a:t>
                      </a:r>
                    </a:p>
                  </a:txBody>
                  <a:tcPr marL="7177" marR="7177" marT="71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155.340.385,91</a:t>
                      </a:r>
                    </a:p>
                  </a:txBody>
                  <a:tcPr marL="7177" marR="7177" marT="71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</a:tr>
            </a:tbl>
          </a:graphicData>
        </a:graphic>
      </p:graphicFrame>
      <p:grpSp>
        <p:nvGrpSpPr>
          <p:cNvPr id="5" name="Grupo 7"/>
          <p:cNvGrpSpPr/>
          <p:nvPr/>
        </p:nvGrpSpPr>
        <p:grpSpPr>
          <a:xfrm>
            <a:off x="285720" y="142852"/>
            <a:ext cx="8858280" cy="1189351"/>
            <a:chOff x="285720" y="214290"/>
            <a:chExt cx="8858280" cy="1189351"/>
          </a:xfrm>
        </p:grpSpPr>
        <p:grpSp>
          <p:nvGrpSpPr>
            <p:cNvPr id="6" name="Grupo 25"/>
            <p:cNvGrpSpPr/>
            <p:nvPr/>
          </p:nvGrpSpPr>
          <p:grpSpPr>
            <a:xfrm>
              <a:off x="285720" y="428604"/>
              <a:ext cx="5286412" cy="838200"/>
              <a:chOff x="285720" y="428604"/>
              <a:chExt cx="5286412" cy="838200"/>
            </a:xfrm>
          </p:grpSpPr>
          <p:cxnSp>
            <p:nvCxnSpPr>
              <p:cNvPr id="8" name="Conector Reto 10"/>
              <p:cNvCxnSpPr/>
              <p:nvPr/>
            </p:nvCxnSpPr>
            <p:spPr>
              <a:xfrm rot="5400000">
                <a:off x="2070876" y="857232"/>
                <a:ext cx="571504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85720" y="428604"/>
                <a:ext cx="685800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0" name="CaixaDeTexto 9"/>
              <p:cNvSpPr txBox="1"/>
              <p:nvPr/>
            </p:nvSpPr>
            <p:spPr>
              <a:xfrm>
                <a:off x="1000100" y="571480"/>
                <a:ext cx="1285884" cy="502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pt-BR" dirty="0"/>
                  <a:t>Prefeitura de Linhares</a:t>
                </a:r>
              </a:p>
            </p:txBody>
          </p:sp>
          <p:sp>
            <p:nvSpPr>
              <p:cNvPr id="11" name="CaixaDeTexto 10"/>
              <p:cNvSpPr txBox="1"/>
              <p:nvPr/>
            </p:nvSpPr>
            <p:spPr>
              <a:xfrm>
                <a:off x="2428860" y="642918"/>
                <a:ext cx="31432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Secretaria Municipal de Saúde</a:t>
                </a:r>
              </a:p>
            </p:txBody>
          </p:sp>
        </p:grp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/>
            <a:srcRect l="62667" t="46123" r="36310" b="44399"/>
            <a:stretch>
              <a:fillRect/>
            </a:stretch>
          </p:blipFill>
          <p:spPr bwMode="auto">
            <a:xfrm>
              <a:off x="8915636" y="214290"/>
              <a:ext cx="228364" cy="1189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2" name="Retângulo 11"/>
          <p:cNvSpPr/>
          <p:nvPr/>
        </p:nvSpPr>
        <p:spPr>
          <a:xfrm>
            <a:off x="5786446" y="642918"/>
            <a:ext cx="3071834" cy="461665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sz="1200" b="1" dirty="0"/>
              <a:t>BALANCETE – DESPESAS / INVESTIMENTOS</a:t>
            </a:r>
          </a:p>
          <a:p>
            <a:pPr algn="ctr"/>
            <a:r>
              <a:rPr lang="pt-BR" sz="1200" b="1" dirty="0" smtClean="0"/>
              <a:t>2º  </a:t>
            </a:r>
            <a:r>
              <a:rPr lang="pt-BR" sz="1200" b="1" dirty="0"/>
              <a:t>QUADRIMESTRE - </a:t>
            </a:r>
            <a:r>
              <a:rPr lang="pt-BR" sz="1200" b="1" dirty="0" smtClean="0"/>
              <a:t>2025</a:t>
            </a:r>
            <a:endParaRPr lang="pt-BR" sz="1200" b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3000364" y="1059404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B050"/>
                </a:solidFill>
              </a:rPr>
              <a:t>2º QUADRIMESTRE</a:t>
            </a:r>
            <a:endParaRPr lang="pt-BR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7"/>
          <p:cNvGrpSpPr/>
          <p:nvPr/>
        </p:nvGrpSpPr>
        <p:grpSpPr>
          <a:xfrm>
            <a:off x="285720" y="142852"/>
            <a:ext cx="8858280" cy="1189351"/>
            <a:chOff x="285720" y="214290"/>
            <a:chExt cx="8858280" cy="1189351"/>
          </a:xfrm>
        </p:grpSpPr>
        <p:grpSp>
          <p:nvGrpSpPr>
            <p:cNvPr id="3" name="Grupo 25"/>
            <p:cNvGrpSpPr/>
            <p:nvPr/>
          </p:nvGrpSpPr>
          <p:grpSpPr>
            <a:xfrm>
              <a:off x="285720" y="428604"/>
              <a:ext cx="5286412" cy="838200"/>
              <a:chOff x="285720" y="428604"/>
              <a:chExt cx="5286412" cy="838200"/>
            </a:xfrm>
          </p:grpSpPr>
          <p:cxnSp>
            <p:nvCxnSpPr>
              <p:cNvPr id="11" name="Conector Reto 10"/>
              <p:cNvCxnSpPr/>
              <p:nvPr/>
            </p:nvCxnSpPr>
            <p:spPr>
              <a:xfrm rot="5400000">
                <a:off x="2070876" y="857232"/>
                <a:ext cx="571504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85720" y="428604"/>
                <a:ext cx="685800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5" name="CaixaDeTexto 14"/>
              <p:cNvSpPr txBox="1"/>
              <p:nvPr/>
            </p:nvSpPr>
            <p:spPr>
              <a:xfrm>
                <a:off x="1000100" y="571480"/>
                <a:ext cx="1285884" cy="502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pt-BR" dirty="0"/>
                  <a:t>Prefeitura de Linhares</a:t>
                </a:r>
              </a:p>
            </p:txBody>
          </p:sp>
          <p:sp>
            <p:nvSpPr>
              <p:cNvPr id="16" name="CaixaDeTexto 15"/>
              <p:cNvSpPr txBox="1"/>
              <p:nvPr/>
            </p:nvSpPr>
            <p:spPr>
              <a:xfrm>
                <a:off x="2428860" y="642918"/>
                <a:ext cx="31432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Secretaria Municipal de Saúde</a:t>
                </a:r>
              </a:p>
            </p:txBody>
          </p:sp>
        </p:grp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/>
            <a:srcRect l="62667" t="46123" r="36310" b="44399"/>
            <a:stretch>
              <a:fillRect/>
            </a:stretch>
          </p:blipFill>
          <p:spPr bwMode="auto">
            <a:xfrm>
              <a:off x="8915636" y="214290"/>
              <a:ext cx="228364" cy="1189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4" name="Retângulo 13"/>
          <p:cNvSpPr/>
          <p:nvPr/>
        </p:nvSpPr>
        <p:spPr>
          <a:xfrm>
            <a:off x="6072198" y="642918"/>
            <a:ext cx="2571768" cy="461665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sz="1200" b="1" dirty="0"/>
              <a:t>BALANCETE  /  DESPESA PESSOAL</a:t>
            </a:r>
          </a:p>
          <a:p>
            <a:pPr algn="ctr"/>
            <a:r>
              <a:rPr lang="pt-BR" sz="1200" b="1" dirty="0"/>
              <a:t>2</a:t>
            </a:r>
            <a:r>
              <a:rPr lang="pt-BR" sz="1200" b="1" dirty="0" smtClean="0"/>
              <a:t>º </a:t>
            </a:r>
            <a:r>
              <a:rPr lang="pt-BR" sz="1200" b="1" dirty="0"/>
              <a:t>QUADRIMESTRE - </a:t>
            </a:r>
            <a:r>
              <a:rPr lang="pt-BR" sz="1200" b="1" dirty="0" smtClean="0"/>
              <a:t>2025</a:t>
            </a:r>
            <a:endParaRPr lang="pt-BR" sz="1200" b="1" dirty="0"/>
          </a:p>
        </p:txBody>
      </p:sp>
      <p:graphicFrame>
        <p:nvGraphicFramePr>
          <p:cNvPr id="17" name="Tabela 16"/>
          <p:cNvGraphicFramePr>
            <a:graphicFrameLocks noGrp="1"/>
          </p:cNvGraphicFramePr>
          <p:nvPr/>
        </p:nvGraphicFramePr>
        <p:xfrm>
          <a:off x="214282" y="1928802"/>
          <a:ext cx="8715436" cy="3524599"/>
        </p:xfrm>
        <a:graphic>
          <a:graphicData uri="http://schemas.openxmlformats.org/drawingml/2006/table">
            <a:tbl>
              <a:tblPr/>
              <a:tblGrid>
                <a:gridCol w="3878160"/>
                <a:gridCol w="1014716"/>
                <a:gridCol w="1014716"/>
                <a:gridCol w="931315"/>
                <a:gridCol w="931315"/>
                <a:gridCol w="945214"/>
              </a:tblGrid>
              <a:tr h="145837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DESCRIÇÃO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 PREVISÃO 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45837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DESPESAS COM FOLHA DE PAGAMENTO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ORÇADO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ATUALIZADO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EMPENHO 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LIQUIDAÇÃO 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PAGAMENTO 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</a:tr>
              <a:tr h="145837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MANUTENÇÃO DAS ATIVIDADES ADMINISTRATIVAS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16.577.549,00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13.057.550,79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10.470.922,75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10.252.242,64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10.030.013,29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45837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837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MANUTENÇÃO DAS ATIVIDADES  ESF / UBS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30.922.626,00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31.211.314,04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20.475.702,43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20.388.489,76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20.065.242,88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45837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837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MANUTENÇÃO DAS ATIVIDADES ACS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15.400.241,00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12.729.207,34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8.641.608,38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8.641.608,38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8.447.469,66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45837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837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MANUTENÇÃO DAS ATIVIDADES DO HGL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41.415.642,00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37.930.090,77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25.084.676,36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25.084.676,36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24.592.007,57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45837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837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MANUTENÇÃO DO CAPS AD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489.714,00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469.114,25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317.634,06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317.634,06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310.848,15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4583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675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MANUTENÇÃO DAS ATIVIDADES DA USL./CAPS/CEFIL/NAPS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15.952.807,00</a:t>
                      </a:r>
                    </a:p>
                  </a:txBody>
                  <a:tcPr marL="7292" marR="7292" marT="7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15.626.015,51</a:t>
                      </a:r>
                    </a:p>
                  </a:txBody>
                  <a:tcPr marL="7292" marR="7292" marT="7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8.278.906,93</a:t>
                      </a:r>
                    </a:p>
                  </a:txBody>
                  <a:tcPr marL="7292" marR="7292" marT="7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8.278.906,93</a:t>
                      </a:r>
                    </a:p>
                  </a:txBody>
                  <a:tcPr marL="7292" marR="7292" marT="7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8.121.323,05</a:t>
                      </a:r>
                    </a:p>
                  </a:txBody>
                  <a:tcPr marL="7292" marR="7292" marT="7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45837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837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MANUTENÇÃO DA VIG. EPIDEMIOLÓGICA / SANITÁRIA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6.365.831,00</a:t>
                      </a:r>
                    </a:p>
                  </a:txBody>
                  <a:tcPr marL="7292" marR="7292" marT="7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8.288.731,84</a:t>
                      </a:r>
                    </a:p>
                  </a:txBody>
                  <a:tcPr marL="7292" marR="7292" marT="7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4.348.182,73</a:t>
                      </a:r>
                    </a:p>
                  </a:txBody>
                  <a:tcPr marL="7292" marR="7292" marT="7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4.348.182,73</a:t>
                      </a:r>
                    </a:p>
                  </a:txBody>
                  <a:tcPr marL="7292" marR="7292" marT="7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4.260.878,30</a:t>
                      </a:r>
                    </a:p>
                  </a:txBody>
                  <a:tcPr marL="7292" marR="7292" marT="7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45837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837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TOTAL &gt;&gt;&gt;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127.124.410,00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119.312.024,54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77.617.633,64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77.311.740,86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75.827.782,90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</a:tr>
              <a:tr h="14583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Fonte: </a:t>
                      </a: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Balancete Orçamentário da Despesa </a:t>
                      </a:r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2" name="CaixaDeTexto 11"/>
          <p:cNvSpPr txBox="1"/>
          <p:nvPr/>
        </p:nvSpPr>
        <p:spPr>
          <a:xfrm>
            <a:off x="3000364" y="1059404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B050"/>
                </a:solidFill>
              </a:rPr>
              <a:t>2º QUADRIMESTRE</a:t>
            </a:r>
            <a:endParaRPr lang="pt-BR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 advClick="0" advTm="3000">
    <p:cover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7"/>
          <p:cNvGrpSpPr/>
          <p:nvPr/>
        </p:nvGrpSpPr>
        <p:grpSpPr>
          <a:xfrm>
            <a:off x="285720" y="0"/>
            <a:ext cx="8858280" cy="1189351"/>
            <a:chOff x="285720" y="214290"/>
            <a:chExt cx="8858280" cy="1189351"/>
          </a:xfrm>
        </p:grpSpPr>
        <p:grpSp>
          <p:nvGrpSpPr>
            <p:cNvPr id="3" name="Grupo 25"/>
            <p:cNvGrpSpPr/>
            <p:nvPr/>
          </p:nvGrpSpPr>
          <p:grpSpPr>
            <a:xfrm>
              <a:off x="285720" y="428604"/>
              <a:ext cx="5286412" cy="838200"/>
              <a:chOff x="285720" y="428604"/>
              <a:chExt cx="5286412" cy="838200"/>
            </a:xfrm>
          </p:grpSpPr>
          <p:cxnSp>
            <p:nvCxnSpPr>
              <p:cNvPr id="11" name="Conector Reto 10"/>
              <p:cNvCxnSpPr/>
              <p:nvPr/>
            </p:nvCxnSpPr>
            <p:spPr>
              <a:xfrm rot="5400000">
                <a:off x="2070876" y="857232"/>
                <a:ext cx="571504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85720" y="428604"/>
                <a:ext cx="685800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5" name="CaixaDeTexto 14"/>
              <p:cNvSpPr txBox="1"/>
              <p:nvPr/>
            </p:nvSpPr>
            <p:spPr>
              <a:xfrm>
                <a:off x="1000100" y="571480"/>
                <a:ext cx="1285884" cy="502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pt-BR" dirty="0"/>
                  <a:t>Prefeitura de Linhares</a:t>
                </a:r>
              </a:p>
            </p:txBody>
          </p:sp>
          <p:sp>
            <p:nvSpPr>
              <p:cNvPr id="16" name="CaixaDeTexto 15"/>
              <p:cNvSpPr txBox="1"/>
              <p:nvPr/>
            </p:nvSpPr>
            <p:spPr>
              <a:xfrm>
                <a:off x="2428860" y="642918"/>
                <a:ext cx="31432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Secretaria Municipal de Saúde</a:t>
                </a:r>
              </a:p>
            </p:txBody>
          </p:sp>
        </p:grp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/>
            <a:srcRect l="62667" t="46123" r="36310" b="44399"/>
            <a:stretch>
              <a:fillRect/>
            </a:stretch>
          </p:blipFill>
          <p:spPr bwMode="auto">
            <a:xfrm>
              <a:off x="8915636" y="214290"/>
              <a:ext cx="228364" cy="1189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4" name="Retângulo 13"/>
          <p:cNvSpPr/>
          <p:nvPr/>
        </p:nvSpPr>
        <p:spPr>
          <a:xfrm>
            <a:off x="5929322" y="500066"/>
            <a:ext cx="2643206" cy="461665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sz="1200" b="1" dirty="0"/>
              <a:t>DESPESAS POR FONTE DE RECURSOS</a:t>
            </a:r>
          </a:p>
          <a:p>
            <a:pPr algn="ctr"/>
            <a:r>
              <a:rPr lang="pt-BR" sz="1200" b="1" dirty="0" smtClean="0"/>
              <a:t>2º </a:t>
            </a:r>
            <a:r>
              <a:rPr lang="pt-BR" sz="1200" b="1" dirty="0"/>
              <a:t>QUADRIMESTRE - </a:t>
            </a:r>
            <a:r>
              <a:rPr lang="pt-BR" sz="1200" b="1" dirty="0" smtClean="0"/>
              <a:t>2025</a:t>
            </a:r>
            <a:endParaRPr lang="pt-BR" sz="1200" b="1" dirty="0"/>
          </a:p>
        </p:txBody>
      </p:sp>
      <p:graphicFrame>
        <p:nvGraphicFramePr>
          <p:cNvPr id="19" name="Tabela 18"/>
          <p:cNvGraphicFramePr>
            <a:graphicFrameLocks noGrp="1"/>
          </p:cNvGraphicFramePr>
          <p:nvPr/>
        </p:nvGraphicFramePr>
        <p:xfrm>
          <a:off x="214282" y="1428736"/>
          <a:ext cx="8786878" cy="4535880"/>
        </p:xfrm>
        <a:graphic>
          <a:graphicData uri="http://schemas.openxmlformats.org/drawingml/2006/table">
            <a:tbl>
              <a:tblPr/>
              <a:tblGrid>
                <a:gridCol w="4611048"/>
                <a:gridCol w="835166"/>
                <a:gridCol w="835166"/>
                <a:gridCol w="835166"/>
                <a:gridCol w="835166"/>
                <a:gridCol w="835166"/>
              </a:tblGrid>
              <a:tr h="12241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DESCRIÇÃO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 AUTORIZAÇÃO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EMPENHADO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LIQUIDADO  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PAGO 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12241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Orçado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Atualizado 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Até o período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Até o período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Até o período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12241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150000000001 - RECURSOS ORDINÁRIOS - PML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17.400,00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41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150000150000 - RECEITA DE IMPOSTOS E DE TRANFERENCIAS DE IMPOSTOS - SAÚDE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140.137.333,00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156.743.154,55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127.673.911,28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111.544.059,65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110.424.809,58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41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150000250000 - RECEITA DE IMPOSTOS E DE TRANFERENCIAS DE IMPOSTOS - MDE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09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160000009999 - TRANFERENCIAS FUNDO A FUNDO DE RECURSOS DO SUS PROV. DO GOVERNO FEDERAL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54.877.700,00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40.826.824,55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28.079.825,91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24.696.367,91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23.725.056,78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09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160100009999 - TRANFERENCIAS FUNDO A FUNDO DE RECURSOS DO SUS PROV. DO GOVERNO FEDERAL</a:t>
                      </a:r>
                    </a:p>
                  </a:txBody>
                  <a:tcPr marL="6120" marR="6120" marT="61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1.100,00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1.100,00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09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160400000000 - TRANFERENCIAS PROV. DO GOVERNO FEDERAL DEST. VENCIMENTOS DOS ACS E AGENTES DE ENDEMIAS</a:t>
                      </a:r>
                    </a:p>
                  </a:txBody>
                  <a:tcPr marL="6120" marR="6120" marT="61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5.856.094,00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9.551.430,40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5.498.486,51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5.498.486,51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5.498.486,51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09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160500000000 - ASSISTENCIA FINANCEIRA DA UNIÃO DEST. A COMPLEMENTAÇÃO DO PAGAMENTO PISO DA ENFERMAGEM 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5.011.506,00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5.831.048,08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3.775.434,89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3.775.434,88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3.775.434,88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09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162100000000 - TRANFERENCIAS FUNDO A FUNDO DE RECURSOS DO SUS PROV. DO GOVERNO ESTADUAL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4.984.100,00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2.782.500,00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2.613.407,77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1.865.793,37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1.865.793,37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09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162200000000 - TRANFERENCIAS FUNDO A FUNDO DE RECURSOS DO SUS PROV. DO GOVERNOS MUNICIPAIS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519.355,11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544.355,11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531.212,32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482.979,72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482.979,72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09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163500000000 - ROYALTIES E PARTICIPAÇÃO ESP. DE PETROLEO E GAS NATURAL VINCULADOS A SAUDE - LEI 12.858/2013.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1.250.000,00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957.023,43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956.791,73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636.979,79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636.979,79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09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170000000001 - OUTRAS TRANFERENCIAS DE CONVENIOS OU INSTRUMENTOS CONGÊNERES DA UNIÃO 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09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170500000000 - TRANSFERENCIA DOS ESTADOS REF. A COMPENSAÇÃO FINANCEIRAS PELA EXPLORAÇÃO DE RECURSO NATURAIS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41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170600000000 - TRANSFERENCIA ESPECIAL DA UNIÃO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09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172000000001 - TRANSFERENCIA DA UNIÃO REF. AS PARTICIPAÇÕES NA EXPLORAÇÃO DE PETROLEO E GAS NATURAL DEST  AO  FEP 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7.002.590,00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8.786.725,14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7.540.081,48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4.178.150,95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4.178.150,95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41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250000150000 - RECEITA DE IMPOSTOS E D TRANSFERÊNCIA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2.290.000,00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2.262.314,74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1.944.099,53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1.944.099,53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41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262100000000 - TRANSFERENCIA TRANFERENCIAS FUNDO A FUNDO DE RECURSOS 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3.553.587,60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3.364.827,27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2.808.594,80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2.808.594,80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41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&gt;&gt;&gt;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219.657.678,11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231.868.148,86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182.296.293,90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157.430.947,11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155.340.385,91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</a:tbl>
          </a:graphicData>
        </a:graphic>
      </p:graphicFrame>
      <p:sp>
        <p:nvSpPr>
          <p:cNvPr id="12" name="CaixaDeTexto 11"/>
          <p:cNvSpPr txBox="1"/>
          <p:nvPr/>
        </p:nvSpPr>
        <p:spPr>
          <a:xfrm>
            <a:off x="3000364" y="1000108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B050"/>
                </a:solidFill>
              </a:rPr>
              <a:t>2º QUADRIMESTRE</a:t>
            </a:r>
            <a:endParaRPr lang="pt-BR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 advClick="0" advTm="3000">
    <p:cover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/>
        </p:nvSpPr>
        <p:spPr>
          <a:xfrm>
            <a:off x="5786446" y="642918"/>
            <a:ext cx="3071834" cy="461665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sz="1200" b="1" dirty="0"/>
              <a:t>BALANCETE – DESPESAS / INVESTIMENTOS</a:t>
            </a:r>
          </a:p>
          <a:p>
            <a:pPr algn="ctr"/>
            <a:r>
              <a:rPr lang="pt-BR" sz="1200" b="1" dirty="0"/>
              <a:t>3</a:t>
            </a:r>
            <a:r>
              <a:rPr lang="pt-BR" sz="1200" b="1" dirty="0" smtClean="0"/>
              <a:t>º  </a:t>
            </a:r>
            <a:r>
              <a:rPr lang="pt-BR" sz="1200" b="1" dirty="0"/>
              <a:t>QUADRIMESTRE - </a:t>
            </a:r>
            <a:r>
              <a:rPr lang="pt-BR" sz="1200" b="1" dirty="0" smtClean="0"/>
              <a:t>2025</a:t>
            </a:r>
            <a:endParaRPr lang="pt-BR" sz="1200" b="1" dirty="0"/>
          </a:p>
        </p:txBody>
      </p:sp>
      <p:grpSp>
        <p:nvGrpSpPr>
          <p:cNvPr id="2" name="Grupo 7"/>
          <p:cNvGrpSpPr/>
          <p:nvPr/>
        </p:nvGrpSpPr>
        <p:grpSpPr>
          <a:xfrm>
            <a:off x="285720" y="142852"/>
            <a:ext cx="8858280" cy="1189351"/>
            <a:chOff x="285720" y="214290"/>
            <a:chExt cx="8858280" cy="1189351"/>
          </a:xfrm>
        </p:grpSpPr>
        <p:grpSp>
          <p:nvGrpSpPr>
            <p:cNvPr id="3" name="Grupo 25"/>
            <p:cNvGrpSpPr/>
            <p:nvPr/>
          </p:nvGrpSpPr>
          <p:grpSpPr>
            <a:xfrm>
              <a:off x="285720" y="428604"/>
              <a:ext cx="5286412" cy="838200"/>
              <a:chOff x="285720" y="428604"/>
              <a:chExt cx="5286412" cy="838200"/>
            </a:xfrm>
          </p:grpSpPr>
          <p:cxnSp>
            <p:nvCxnSpPr>
              <p:cNvPr id="11" name="Conector Reto 10"/>
              <p:cNvCxnSpPr/>
              <p:nvPr/>
            </p:nvCxnSpPr>
            <p:spPr>
              <a:xfrm rot="5400000">
                <a:off x="2070876" y="857232"/>
                <a:ext cx="571504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85720" y="428604"/>
                <a:ext cx="685800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5" name="CaixaDeTexto 14"/>
              <p:cNvSpPr txBox="1"/>
              <p:nvPr/>
            </p:nvSpPr>
            <p:spPr>
              <a:xfrm>
                <a:off x="1000100" y="571480"/>
                <a:ext cx="1285884" cy="502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pt-BR" dirty="0"/>
                  <a:t>Prefeitura de Linhares</a:t>
                </a:r>
              </a:p>
            </p:txBody>
          </p:sp>
          <p:sp>
            <p:nvSpPr>
              <p:cNvPr id="16" name="CaixaDeTexto 15"/>
              <p:cNvSpPr txBox="1"/>
              <p:nvPr/>
            </p:nvSpPr>
            <p:spPr>
              <a:xfrm>
                <a:off x="2428860" y="642918"/>
                <a:ext cx="31432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Secretaria Municipal de Saúde</a:t>
                </a:r>
              </a:p>
            </p:txBody>
          </p:sp>
        </p:grp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/>
            <a:srcRect l="62667" t="46123" r="36310" b="44399"/>
            <a:stretch>
              <a:fillRect/>
            </a:stretch>
          </p:blipFill>
          <p:spPr bwMode="auto">
            <a:xfrm>
              <a:off x="8915636" y="214290"/>
              <a:ext cx="228364" cy="1189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4" name="Triângulo isósceles 13"/>
          <p:cNvSpPr/>
          <p:nvPr/>
        </p:nvSpPr>
        <p:spPr>
          <a:xfrm rot="10800000">
            <a:off x="4643438" y="6572272"/>
            <a:ext cx="356620" cy="118936"/>
          </a:xfrm>
          <a:prstGeom prst="triangl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2" name="Tabela 11"/>
          <p:cNvGraphicFramePr>
            <a:graphicFrameLocks noGrp="1"/>
          </p:cNvGraphicFramePr>
          <p:nvPr/>
        </p:nvGraphicFramePr>
        <p:xfrm>
          <a:off x="214282" y="1285860"/>
          <a:ext cx="8643995" cy="5065267"/>
        </p:xfrm>
        <a:graphic>
          <a:graphicData uri="http://schemas.openxmlformats.org/drawingml/2006/table">
            <a:tbl>
              <a:tblPr/>
              <a:tblGrid>
                <a:gridCol w="3578155"/>
                <a:gridCol w="1013168"/>
                <a:gridCol w="1013168"/>
                <a:gridCol w="1013168"/>
                <a:gridCol w="1013168"/>
                <a:gridCol w="1013168"/>
              </a:tblGrid>
              <a:tr h="208725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BLOCO DE GESTÃO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ORÇADO 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ATUALIZADO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EMPENHADO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LIQUIDADO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PAGO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</a:tr>
              <a:tr h="12277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ATIVIDADES ADMINISTRATIVAS 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30.634.649,00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32.412.539,69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32.105.639,97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32.105.639,97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31.867.756,15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77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CONSELHO MUNICIPAL DE SAUDE 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50.500,00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2.883,00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2.883,00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2.883,00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2.883,00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77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CENTRAL DE REGULAÇÃO 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10.400,00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933,30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933,30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933,30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933,30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77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CENTRAL DE TRANSPORTE 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6.219.263,00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10.992.491,78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9.799.201,19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9.799.201,19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9.799.201,19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77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MANUTENÇÃO DAS ATIVIDADES DO SETOR DE JUDICIALIZAÇÃO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235.600,00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484.463,85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456.760,31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456.760,31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448.883,78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77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DO BLOCO DE GESTÃO &gt;&gt;&gt;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37.150.412,00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43.893.311,62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42.365.417,77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42.365.417,77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42.119.657,42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2779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BLOCO DE ATENÇÃO PRIMÁRIA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ORÇADO 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ATUALIZADO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EMPENHADO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LIQUIDADO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PAGO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</a:tr>
              <a:tr h="12277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UNIDADES BÁSICAS DE SAÚDE 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29.017.716,00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27.027.991,56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25.405.693,41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25.400.183,66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25.215.875,21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77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ESTRATÉGIA SAÚDE DA FAMILIA 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14.386.310,00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21.529.142,41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20.993.123,64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20.993.123,64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20.732.821,84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77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AGENTE COMUNITÁRIOS DE SAÚDE 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15.401.241,00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14.507.122,15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14.250.495,57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14.250.495,57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14.059.915,82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77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SAUDE BUCAL 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500.400,00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621.761,56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440.389,29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440.389,29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440.389,29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77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DO BLOCO ATENÇÃO PRIMÁRIA &gt;&gt;&gt;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59.305.667,00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63.686.017,68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61.089.701,91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61.084.192,16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60.449.002,16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208725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BLOCO DE INVESTIMENTO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ORÇADO 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ATUALIZADO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EMPENHADO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LIQUIDADO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PAGO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</a:tr>
              <a:tr h="12277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RESTAURAÇÃO E AMPIAÇÃO HGL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200,00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406.315,47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779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CONSTRUÇÃO DE UNIDADE DE SAUDE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1.300,00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11.464.126,60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8.282.250,56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8.282.250,56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8.282.250,56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77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DO BLOCO DE INVESTIMENTO &gt;&gt;&gt;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1.500,00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11.870.442,07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8.282.250,56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8.282.250,56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8.282.250,56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208725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BLOCO DE MÉDIA E ALTA COMPEXIDADE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ORÇADO 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ATUALIZADO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EMPENHADO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LIQUIDADO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PAGO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</a:tr>
              <a:tr h="12277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HOSPITAL GERAL DE LINHARES 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55.963.927,00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68.508.890,06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65.192.324,54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65.176.544,54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64.651.365,12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77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MANUTENÇÃO DO CAPS AD 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600.314,00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762.523,89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737.452,27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737.452,27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730.522,50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77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REDE CREDENCIADA DO SUS ENT.PRIV. E FILANT. 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200,00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100,00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77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MANUTENÇÃO DO P. ATENDIMENTO INFANTIL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13.000.400,00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17.564.885,20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17.528.764,01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17.528.764,01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17.528.764,01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77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MANUTENÇÃO DAS AT. DA REDE CUIDAR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3.145.273,11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3.580.436,20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3.515.614,45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3.515.614,45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3.515.614,45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779">
                <a:tc>
                  <a:txBody>
                    <a:bodyPr/>
                    <a:lstStyle/>
                    <a:p>
                      <a:pPr algn="just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MANUTENÇÃO USL 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9.279.946,00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7.518.336,11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7.034.524,03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7.034.524,03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6.948.006,14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779">
                <a:tc>
                  <a:txBody>
                    <a:bodyPr/>
                    <a:lstStyle/>
                    <a:p>
                      <a:pPr algn="just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MANUTENÇÃO CAPS 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1.202.245,00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1.805.343,04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1.385.740,00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1.385.740,00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1.374.129,59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77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MANUTENÇÃO DO NAPS 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5.905.186,00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5.875.378,64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5.857.139,71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5.857.139,71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5.793.909,09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77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MANUTENÇÃO DO  CEO  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235.800,00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667,80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667,80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667,80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667,80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779">
                <a:tc>
                  <a:txBody>
                    <a:bodyPr/>
                    <a:lstStyle/>
                    <a:p>
                      <a:pPr algn="just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MANUTENÇÃO CEFIL 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1.318.530,00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1.023.795,01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1.017.219,25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1.017.219,25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1.005.769,80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779">
                <a:tc>
                  <a:txBody>
                    <a:bodyPr/>
                    <a:lstStyle/>
                    <a:p>
                      <a:pPr algn="just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MANUTENÇÃO SAMU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2.044.027,00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1.726.584,28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1.726.484,28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1.726.484,28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1.726.484,28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77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CONSÓRCIO POLINORTE 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19.828.100,00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30.486.662,77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30.444.270,78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30.444.270,78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30.444.270,78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77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DO BLOCO MEDIA E ALTA COMPL. &gt;&gt;&gt;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112.523.948,11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138.853.603,00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134.440.201,12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134.424.421,12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133.719.503,56</a:t>
                      </a:r>
                    </a:p>
                  </a:txBody>
                  <a:tcPr marL="6139" marR="6139" marT="6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</a:tbl>
          </a:graphicData>
        </a:graphic>
      </p:graphicFrame>
      <p:sp>
        <p:nvSpPr>
          <p:cNvPr id="17" name="CaixaDeTexto 16"/>
          <p:cNvSpPr txBox="1"/>
          <p:nvPr/>
        </p:nvSpPr>
        <p:spPr>
          <a:xfrm>
            <a:off x="3000364" y="928670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B050"/>
                </a:solidFill>
              </a:rPr>
              <a:t>3</a:t>
            </a:r>
            <a:r>
              <a:rPr lang="pt-BR" b="1" dirty="0" smtClean="0">
                <a:solidFill>
                  <a:srgbClr val="00B050"/>
                </a:solidFill>
              </a:rPr>
              <a:t>º QUADRIMESTRE</a:t>
            </a:r>
            <a:endParaRPr lang="pt-BR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 advClick="0" advTm="3000">
    <p:cover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7"/>
          <p:cNvGrpSpPr/>
          <p:nvPr/>
        </p:nvGrpSpPr>
        <p:grpSpPr>
          <a:xfrm>
            <a:off x="285720" y="142852"/>
            <a:ext cx="8858280" cy="1189351"/>
            <a:chOff x="285720" y="214290"/>
            <a:chExt cx="8858280" cy="1189351"/>
          </a:xfrm>
        </p:grpSpPr>
        <p:grpSp>
          <p:nvGrpSpPr>
            <p:cNvPr id="3" name="Grupo 25"/>
            <p:cNvGrpSpPr/>
            <p:nvPr/>
          </p:nvGrpSpPr>
          <p:grpSpPr>
            <a:xfrm>
              <a:off x="285720" y="428604"/>
              <a:ext cx="5286412" cy="838200"/>
              <a:chOff x="285720" y="428604"/>
              <a:chExt cx="5286412" cy="838200"/>
            </a:xfrm>
          </p:grpSpPr>
          <p:cxnSp>
            <p:nvCxnSpPr>
              <p:cNvPr id="11" name="Conector Reto 10"/>
              <p:cNvCxnSpPr/>
              <p:nvPr/>
            </p:nvCxnSpPr>
            <p:spPr>
              <a:xfrm rot="5400000">
                <a:off x="2070876" y="857232"/>
                <a:ext cx="571504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85720" y="428604"/>
                <a:ext cx="685800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5" name="CaixaDeTexto 14"/>
              <p:cNvSpPr txBox="1"/>
              <p:nvPr/>
            </p:nvSpPr>
            <p:spPr>
              <a:xfrm>
                <a:off x="1000100" y="571480"/>
                <a:ext cx="1285884" cy="502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pt-BR" dirty="0"/>
                  <a:t>Prefeitura de Linhares</a:t>
                </a:r>
              </a:p>
            </p:txBody>
          </p:sp>
          <p:sp>
            <p:nvSpPr>
              <p:cNvPr id="16" name="CaixaDeTexto 15"/>
              <p:cNvSpPr txBox="1"/>
              <p:nvPr/>
            </p:nvSpPr>
            <p:spPr>
              <a:xfrm>
                <a:off x="2428860" y="642918"/>
                <a:ext cx="31432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Secretaria Municipal de Saúde</a:t>
                </a:r>
              </a:p>
            </p:txBody>
          </p:sp>
        </p:grp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/>
            <a:srcRect l="62667" t="46123" r="36310" b="44399"/>
            <a:stretch>
              <a:fillRect/>
            </a:stretch>
          </p:blipFill>
          <p:spPr bwMode="auto">
            <a:xfrm>
              <a:off x="8915636" y="214290"/>
              <a:ext cx="228364" cy="1189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2" name="Retângulo 11"/>
          <p:cNvSpPr/>
          <p:nvPr/>
        </p:nvSpPr>
        <p:spPr>
          <a:xfrm>
            <a:off x="5857884" y="595622"/>
            <a:ext cx="3000396" cy="461665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sz="1200" b="1" dirty="0"/>
              <a:t>BALANCETE – DESPESAS / INVESTIMENTOS</a:t>
            </a:r>
          </a:p>
          <a:p>
            <a:pPr algn="ctr"/>
            <a:r>
              <a:rPr lang="pt-BR" sz="1200" b="1" dirty="0"/>
              <a:t>3</a:t>
            </a:r>
            <a:r>
              <a:rPr lang="pt-BR" sz="1200" b="1" dirty="0" smtClean="0"/>
              <a:t>º </a:t>
            </a:r>
            <a:r>
              <a:rPr lang="pt-BR" sz="1200" b="1" dirty="0"/>
              <a:t>QUADRIMESTRE - </a:t>
            </a:r>
            <a:r>
              <a:rPr lang="pt-BR" sz="1200" b="1" dirty="0" smtClean="0"/>
              <a:t>2025</a:t>
            </a:r>
            <a:endParaRPr lang="pt-BR" sz="1200" b="1" dirty="0"/>
          </a:p>
        </p:txBody>
      </p:sp>
      <p:graphicFrame>
        <p:nvGraphicFramePr>
          <p:cNvPr id="14" name="Tabela 13"/>
          <p:cNvGraphicFramePr>
            <a:graphicFrameLocks noGrp="1"/>
          </p:cNvGraphicFramePr>
          <p:nvPr/>
        </p:nvGraphicFramePr>
        <p:xfrm>
          <a:off x="285717" y="2547158"/>
          <a:ext cx="8572562" cy="2069379"/>
        </p:xfrm>
        <a:graphic>
          <a:graphicData uri="http://schemas.openxmlformats.org/drawingml/2006/table">
            <a:tbl>
              <a:tblPr/>
              <a:tblGrid>
                <a:gridCol w="3548582"/>
                <a:gridCol w="1004796"/>
                <a:gridCol w="1004796"/>
                <a:gridCol w="1004796"/>
                <a:gridCol w="1004796"/>
                <a:gridCol w="1004796"/>
              </a:tblGrid>
              <a:tr h="13566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BLOCO NOVO ACORDO DO RIO DOCE</a:t>
                      </a:r>
                    </a:p>
                  </a:txBody>
                  <a:tcPr marL="6783" marR="6783" marT="6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ORÇADO </a:t>
                      </a:r>
                    </a:p>
                  </a:txBody>
                  <a:tcPr marL="6783" marR="6783" marT="6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ATUALIZADO</a:t>
                      </a:r>
                    </a:p>
                  </a:txBody>
                  <a:tcPr marL="6783" marR="6783" marT="6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EMPENHADO</a:t>
                      </a:r>
                    </a:p>
                  </a:txBody>
                  <a:tcPr marL="6783" marR="6783" marT="6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LIQUIDADO</a:t>
                      </a:r>
                    </a:p>
                  </a:txBody>
                  <a:tcPr marL="6783" marR="6783" marT="6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PAGO</a:t>
                      </a:r>
                    </a:p>
                  </a:txBody>
                  <a:tcPr marL="6783" marR="6783" marT="6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</a:tr>
              <a:tr h="13566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CENTRAL DE TRANSPORTE 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783" marR="6783" marT="6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2.180.451,90</a:t>
                      </a:r>
                    </a:p>
                  </a:txBody>
                  <a:tcPr marL="6783" marR="6783" marT="6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783" marR="6783" marT="6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783" marR="6783" marT="6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783" marR="6783" marT="6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66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ATENÇÃO PRIMÁRIA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783" marR="6783" marT="6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4.000.000,00</a:t>
                      </a:r>
                    </a:p>
                  </a:txBody>
                  <a:tcPr marL="6783" marR="6783" marT="6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783" marR="6783" marT="6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783" marR="6783" marT="6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783" marR="6783" marT="6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66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DO BLOCO DA ATENÇÃO FARMACEUTICA  &gt;&gt;&gt;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6.180.451,90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3566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BLOCO DA ATENÇÃO FARMACÊUTICA</a:t>
                      </a:r>
                    </a:p>
                  </a:txBody>
                  <a:tcPr marL="6783" marR="6783" marT="6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ORÇADO </a:t>
                      </a:r>
                    </a:p>
                  </a:txBody>
                  <a:tcPr marL="6783" marR="6783" marT="6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ATUALIZADO</a:t>
                      </a:r>
                    </a:p>
                  </a:txBody>
                  <a:tcPr marL="6783" marR="6783" marT="6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EMPENHADO</a:t>
                      </a:r>
                    </a:p>
                  </a:txBody>
                  <a:tcPr marL="6783" marR="6783" marT="6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LIQUIDADO</a:t>
                      </a:r>
                    </a:p>
                  </a:txBody>
                  <a:tcPr marL="6783" marR="6783" marT="6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PAGO</a:t>
                      </a:r>
                    </a:p>
                  </a:txBody>
                  <a:tcPr marL="6783" marR="6783" marT="6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</a:tr>
              <a:tr h="135668">
                <a:tc>
                  <a:txBody>
                    <a:bodyPr/>
                    <a:lstStyle/>
                    <a:p>
                      <a:pPr algn="just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MANUTENÇÃO DA FARMÁCIA BÁSICA 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3.187.620,00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4.227.685,95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4.022.586,31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3.157.937,24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3.157.937,24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66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DO BLOCO DA ATENÇÃO FARMACEUTICA  &gt;&gt;&gt;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3.187.620,00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4.227.685,95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4.022.586,31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3.157.937,24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3.157.937,24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3566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BLOCO DA VIGILÂNCIA EM SAÚDE</a:t>
                      </a:r>
                    </a:p>
                  </a:txBody>
                  <a:tcPr marL="6783" marR="6783" marT="6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ORÇADO </a:t>
                      </a:r>
                    </a:p>
                  </a:txBody>
                  <a:tcPr marL="6783" marR="6783" marT="6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ATUALIZADO</a:t>
                      </a:r>
                    </a:p>
                  </a:txBody>
                  <a:tcPr marL="6783" marR="6783" marT="6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EMPENHADO</a:t>
                      </a:r>
                    </a:p>
                  </a:txBody>
                  <a:tcPr marL="6783" marR="6783" marT="6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LIQUIDADO</a:t>
                      </a:r>
                    </a:p>
                  </a:txBody>
                  <a:tcPr marL="6783" marR="6783" marT="6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PAGO</a:t>
                      </a:r>
                    </a:p>
                  </a:txBody>
                  <a:tcPr marL="6783" marR="6783" marT="6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</a:tr>
              <a:tr h="135668">
                <a:tc>
                  <a:txBody>
                    <a:bodyPr/>
                    <a:lstStyle/>
                    <a:p>
                      <a:pPr algn="just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MANUTENÇÃO DA VIGILÂNCIA SANITÁRIA 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821.100,00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505.851,01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501.992,93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501.992,93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501.992,93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668">
                <a:tc>
                  <a:txBody>
                    <a:bodyPr/>
                    <a:lstStyle/>
                    <a:p>
                      <a:pPr algn="just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MANUTENÇÃO DO PROGRAMA  DST 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189.900,00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1.044,00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744,00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744,00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744,00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668">
                <a:tc>
                  <a:txBody>
                    <a:bodyPr/>
                    <a:lstStyle/>
                    <a:p>
                      <a:pPr algn="just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MANUTENÇÃO DA VIGIL. A EPIDEMIOLÓGICA 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6.477.531,00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7.581.810,40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7.516.191,20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7.516.191,20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7.425.689,93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66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DO BLOCO DE VIGILÂNCIA EM SAÚDE &gt;&gt;&gt;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7.488.531,00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8.088.705,41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8.018.928,13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8.018.928,13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7.928.426,86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3566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TOTAL GERAL  &gt;&gt;&gt;</a:t>
                      </a:r>
                    </a:p>
                  </a:txBody>
                  <a:tcPr marL="6783" marR="6783" marT="6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219.657.678,11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276.800.217,63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258.219.085,80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257.333.146,98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255.656.777,80</a:t>
                      </a:r>
                    </a:p>
                  </a:txBody>
                  <a:tcPr marL="6783" marR="6783" marT="6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</a:tr>
            </a:tbl>
          </a:graphicData>
        </a:graphic>
      </p:graphicFrame>
      <p:sp>
        <p:nvSpPr>
          <p:cNvPr id="17" name="CaixaDeTexto 16"/>
          <p:cNvSpPr txBox="1"/>
          <p:nvPr/>
        </p:nvSpPr>
        <p:spPr>
          <a:xfrm>
            <a:off x="3000364" y="1059404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B050"/>
                </a:solidFill>
              </a:rPr>
              <a:t>3</a:t>
            </a:r>
            <a:r>
              <a:rPr lang="pt-BR" b="1" dirty="0" smtClean="0">
                <a:solidFill>
                  <a:srgbClr val="00B050"/>
                </a:solidFill>
              </a:rPr>
              <a:t>º QUADRIMESTRE</a:t>
            </a:r>
            <a:endParaRPr lang="pt-BR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 advClick="0" advTm="3000">
    <p:cover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7"/>
          <p:cNvGrpSpPr/>
          <p:nvPr/>
        </p:nvGrpSpPr>
        <p:grpSpPr>
          <a:xfrm>
            <a:off x="285720" y="142852"/>
            <a:ext cx="8858280" cy="1189351"/>
            <a:chOff x="285720" y="214290"/>
            <a:chExt cx="8858280" cy="1189351"/>
          </a:xfrm>
        </p:grpSpPr>
        <p:grpSp>
          <p:nvGrpSpPr>
            <p:cNvPr id="3" name="Grupo 25"/>
            <p:cNvGrpSpPr/>
            <p:nvPr/>
          </p:nvGrpSpPr>
          <p:grpSpPr>
            <a:xfrm>
              <a:off x="285720" y="428604"/>
              <a:ext cx="5286412" cy="838200"/>
              <a:chOff x="285720" y="428604"/>
              <a:chExt cx="5286412" cy="838200"/>
            </a:xfrm>
          </p:grpSpPr>
          <p:cxnSp>
            <p:nvCxnSpPr>
              <p:cNvPr id="11" name="Conector Reto 10"/>
              <p:cNvCxnSpPr/>
              <p:nvPr/>
            </p:nvCxnSpPr>
            <p:spPr>
              <a:xfrm rot="5400000">
                <a:off x="2070876" y="857232"/>
                <a:ext cx="571504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85720" y="428604"/>
                <a:ext cx="685800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5" name="CaixaDeTexto 14"/>
              <p:cNvSpPr txBox="1"/>
              <p:nvPr/>
            </p:nvSpPr>
            <p:spPr>
              <a:xfrm>
                <a:off x="1000100" y="571480"/>
                <a:ext cx="1285884" cy="502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pt-BR" dirty="0"/>
                  <a:t>Prefeitura de Linhares</a:t>
                </a:r>
              </a:p>
            </p:txBody>
          </p:sp>
          <p:sp>
            <p:nvSpPr>
              <p:cNvPr id="16" name="CaixaDeTexto 15"/>
              <p:cNvSpPr txBox="1"/>
              <p:nvPr/>
            </p:nvSpPr>
            <p:spPr>
              <a:xfrm>
                <a:off x="2428860" y="642918"/>
                <a:ext cx="31432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Secretaria Municipal de Saúde</a:t>
                </a:r>
              </a:p>
            </p:txBody>
          </p:sp>
        </p:grp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/>
            <a:srcRect l="62667" t="46123" r="36310" b="44399"/>
            <a:stretch>
              <a:fillRect/>
            </a:stretch>
          </p:blipFill>
          <p:spPr bwMode="auto">
            <a:xfrm>
              <a:off x="8915636" y="214290"/>
              <a:ext cx="228364" cy="1189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4" name="Retângulo 13"/>
          <p:cNvSpPr/>
          <p:nvPr/>
        </p:nvSpPr>
        <p:spPr>
          <a:xfrm>
            <a:off x="6072198" y="642918"/>
            <a:ext cx="2571768" cy="461665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sz="1200" b="1" dirty="0"/>
              <a:t>BALANCETE  /  DESPESA PESSOAL</a:t>
            </a:r>
          </a:p>
          <a:p>
            <a:pPr algn="ctr"/>
            <a:r>
              <a:rPr lang="pt-BR" sz="1200" b="1" dirty="0"/>
              <a:t>3</a:t>
            </a:r>
            <a:r>
              <a:rPr lang="pt-BR" sz="1200" b="1" dirty="0" smtClean="0"/>
              <a:t>º </a:t>
            </a:r>
            <a:r>
              <a:rPr lang="pt-BR" sz="1200" b="1" dirty="0"/>
              <a:t>QUADRIMESTRE - </a:t>
            </a:r>
            <a:r>
              <a:rPr lang="pt-BR" sz="1200" b="1" dirty="0" smtClean="0"/>
              <a:t>2025</a:t>
            </a:r>
            <a:endParaRPr lang="pt-BR" sz="1200" b="1" dirty="0"/>
          </a:p>
        </p:txBody>
      </p:sp>
      <p:graphicFrame>
        <p:nvGraphicFramePr>
          <p:cNvPr id="12" name="Tabela 11"/>
          <p:cNvGraphicFramePr>
            <a:graphicFrameLocks noGrp="1"/>
          </p:cNvGraphicFramePr>
          <p:nvPr/>
        </p:nvGraphicFramePr>
        <p:xfrm>
          <a:off x="285720" y="2000240"/>
          <a:ext cx="8501121" cy="3222462"/>
        </p:xfrm>
        <a:graphic>
          <a:graphicData uri="http://schemas.openxmlformats.org/drawingml/2006/table">
            <a:tbl>
              <a:tblPr/>
              <a:tblGrid>
                <a:gridCol w="3745661"/>
                <a:gridCol w="951092"/>
                <a:gridCol w="951092"/>
                <a:gridCol w="951092"/>
                <a:gridCol w="951092"/>
                <a:gridCol w="951092"/>
              </a:tblGrid>
              <a:tr h="132613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DESCRIÇÃO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 PREVISÃO 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65227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DESPESAS COM FOLHA DE PAGAMENTO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ORÇADO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ATUALIZADO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EMPENHO 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LIQUIDAÇÃO 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PAGAMENTO 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</a:tr>
              <a:tr h="132613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MANUTENÇÃO DAS ATIVIDADES ADMINISTRATIVAS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16.577.549,00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16.556.788,84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16.481.792,22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16.481.792,22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16.244.708,40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32613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613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MANUTENÇÃO DAS ATIVIDADES  ESF / UBS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30.922.626,00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34.958.017,81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34.444.547,88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34.444.547,88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33.999.937,63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32613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613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MANUTENÇÃO DAS ATIVIDADES ACS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15.400.241,00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14.505.629,33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14.249.102,75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14.249.102,75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14.058.523,00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32613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613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MANUTENÇÃO DAS ATIVIDADES DO HGL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41.415.642,00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43.456.759,11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41.644.825,85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41.644.825,85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41.157.761,84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32613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613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MANUTENÇÃO DO CAPS AD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489.714,00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534.100,85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534.100,85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534.100,85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527.171,08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32613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613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MANUTENÇÃO DAS ATIVIDADES DA USL./CAPS/CEFIL/NAPS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15.952.807,00</a:t>
                      </a:r>
                    </a:p>
                  </a:txBody>
                  <a:tcPr marL="6315" marR="6315" marT="63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13.554.302,24</a:t>
                      </a:r>
                    </a:p>
                  </a:txBody>
                  <a:tcPr marL="6315" marR="6315" marT="63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13.528.217,91</a:t>
                      </a:r>
                    </a:p>
                  </a:txBody>
                  <a:tcPr marL="6315" marR="6315" marT="63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13.528.217,91</a:t>
                      </a:r>
                    </a:p>
                  </a:txBody>
                  <a:tcPr marL="6315" marR="6315" marT="63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13.375.820,49</a:t>
                      </a:r>
                    </a:p>
                  </a:txBody>
                  <a:tcPr marL="6315" marR="6315" marT="63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32613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613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MANUTENÇÃO DA VIG. EPIDEMIOLÓGICA / SANITÁRIA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6.365.831,00</a:t>
                      </a:r>
                    </a:p>
                  </a:txBody>
                  <a:tcPr marL="6315" marR="6315" marT="63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6.943.136,65</a:t>
                      </a:r>
                    </a:p>
                  </a:txBody>
                  <a:tcPr marL="6315" marR="6315" marT="63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6.943.036,65</a:t>
                      </a:r>
                    </a:p>
                  </a:txBody>
                  <a:tcPr marL="6315" marR="6315" marT="63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6.943.036,65</a:t>
                      </a:r>
                    </a:p>
                  </a:txBody>
                  <a:tcPr marL="6315" marR="6315" marT="63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6.852.535,38</a:t>
                      </a:r>
                    </a:p>
                  </a:txBody>
                  <a:tcPr marL="6315" marR="6315" marT="63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32613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613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TOTAL &gt;&gt;&gt;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127.124.410,00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130.508.734,83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127.825.624,11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127.825.624,11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126.216.457,82</a:t>
                      </a:r>
                    </a:p>
                  </a:txBody>
                  <a:tcPr marL="6315" marR="6315" marT="6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</a:tr>
              <a:tr h="132613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Fonte: </a:t>
                      </a: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Balancete Orçamentário da Despesa </a:t>
                      </a:r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315" marR="6315" marT="631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7" name="CaixaDeTexto 16"/>
          <p:cNvSpPr txBox="1"/>
          <p:nvPr/>
        </p:nvSpPr>
        <p:spPr>
          <a:xfrm>
            <a:off x="3000364" y="1130842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B050"/>
                </a:solidFill>
              </a:rPr>
              <a:t>3</a:t>
            </a:r>
            <a:r>
              <a:rPr lang="pt-BR" b="1" dirty="0" smtClean="0">
                <a:solidFill>
                  <a:srgbClr val="00B050"/>
                </a:solidFill>
              </a:rPr>
              <a:t>º QUADRIMESTRE</a:t>
            </a:r>
            <a:endParaRPr lang="pt-BR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 advClick="0" advTm="3000">
    <p:cover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7"/>
          <p:cNvGrpSpPr/>
          <p:nvPr/>
        </p:nvGrpSpPr>
        <p:grpSpPr>
          <a:xfrm>
            <a:off x="285720" y="0"/>
            <a:ext cx="8858280" cy="1189351"/>
            <a:chOff x="285720" y="214290"/>
            <a:chExt cx="8858280" cy="1189351"/>
          </a:xfrm>
        </p:grpSpPr>
        <p:grpSp>
          <p:nvGrpSpPr>
            <p:cNvPr id="3" name="Grupo 25"/>
            <p:cNvGrpSpPr/>
            <p:nvPr/>
          </p:nvGrpSpPr>
          <p:grpSpPr>
            <a:xfrm>
              <a:off x="285720" y="428604"/>
              <a:ext cx="5286412" cy="838200"/>
              <a:chOff x="285720" y="428604"/>
              <a:chExt cx="5286412" cy="838200"/>
            </a:xfrm>
          </p:grpSpPr>
          <p:cxnSp>
            <p:nvCxnSpPr>
              <p:cNvPr id="11" name="Conector Reto 10"/>
              <p:cNvCxnSpPr/>
              <p:nvPr/>
            </p:nvCxnSpPr>
            <p:spPr>
              <a:xfrm rot="5400000">
                <a:off x="2070876" y="857232"/>
                <a:ext cx="571504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85720" y="428604"/>
                <a:ext cx="685800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5" name="CaixaDeTexto 14"/>
              <p:cNvSpPr txBox="1"/>
              <p:nvPr/>
            </p:nvSpPr>
            <p:spPr>
              <a:xfrm>
                <a:off x="1000100" y="571480"/>
                <a:ext cx="1285884" cy="502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pt-BR" dirty="0"/>
                  <a:t>Prefeitura de Linhares</a:t>
                </a:r>
              </a:p>
            </p:txBody>
          </p:sp>
          <p:sp>
            <p:nvSpPr>
              <p:cNvPr id="16" name="CaixaDeTexto 15"/>
              <p:cNvSpPr txBox="1"/>
              <p:nvPr/>
            </p:nvSpPr>
            <p:spPr>
              <a:xfrm>
                <a:off x="2428860" y="642918"/>
                <a:ext cx="31432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Secretaria Municipal de Saúde</a:t>
                </a:r>
              </a:p>
            </p:txBody>
          </p:sp>
        </p:grp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/>
            <a:srcRect l="62667" t="46123" r="36310" b="44399"/>
            <a:stretch>
              <a:fillRect/>
            </a:stretch>
          </p:blipFill>
          <p:spPr bwMode="auto">
            <a:xfrm>
              <a:off x="8915636" y="214290"/>
              <a:ext cx="228364" cy="1189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4" name="Retângulo 13"/>
          <p:cNvSpPr/>
          <p:nvPr/>
        </p:nvSpPr>
        <p:spPr>
          <a:xfrm>
            <a:off x="5929322" y="500066"/>
            <a:ext cx="2643206" cy="461665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sz="1200" b="1" dirty="0"/>
              <a:t>DESPESAS POR FONTE DE RECURSOS</a:t>
            </a:r>
          </a:p>
          <a:p>
            <a:pPr algn="ctr"/>
            <a:r>
              <a:rPr lang="pt-BR" sz="1200" b="1" dirty="0" smtClean="0"/>
              <a:t>3º </a:t>
            </a:r>
            <a:r>
              <a:rPr lang="pt-BR" sz="1200" b="1" dirty="0"/>
              <a:t>QUADRIMESTRE - </a:t>
            </a:r>
            <a:r>
              <a:rPr lang="pt-BR" sz="1200" b="1" dirty="0" smtClean="0"/>
              <a:t>2025</a:t>
            </a:r>
            <a:endParaRPr lang="pt-BR" sz="1200" b="1" dirty="0"/>
          </a:p>
        </p:txBody>
      </p:sp>
      <p:graphicFrame>
        <p:nvGraphicFramePr>
          <p:cNvPr id="12" name="Tabela 11"/>
          <p:cNvGraphicFramePr>
            <a:graphicFrameLocks noGrp="1"/>
          </p:cNvGraphicFramePr>
          <p:nvPr/>
        </p:nvGraphicFramePr>
        <p:xfrm>
          <a:off x="214282" y="1285860"/>
          <a:ext cx="8572561" cy="4944925"/>
        </p:xfrm>
        <a:graphic>
          <a:graphicData uri="http://schemas.openxmlformats.org/drawingml/2006/table">
            <a:tbl>
              <a:tblPr/>
              <a:tblGrid>
                <a:gridCol w="4429156"/>
                <a:gridCol w="785818"/>
                <a:gridCol w="857256"/>
                <a:gridCol w="857256"/>
                <a:gridCol w="785818"/>
                <a:gridCol w="857257"/>
              </a:tblGrid>
              <a:tr h="115455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DESCRIÇÃO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      AUTORIZAÇÃO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EMPENHADO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LIQUIDADO  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PAGO 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11545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Orçado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Atualizado 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Até o período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Até o período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Até o período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115455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150000000001 - RECURSOS ORDINÁRIOS - PML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17.400,00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55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150000150000 - RECEITA DE IMPOSTOS E DE TRANFERENCIAS DE IMPOSTOS - SAÚDE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140.137.333,00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181.278.332,05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178.323.003,05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178.322.541,55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176.684.775,55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55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150000250000 - RECEITA DE IMPOSTOS E DE TRANFERENCIAS DE IMPOSTOS - MDE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100,00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55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150100000001 - OUTROS RECURSOS NÃO VINCULADOS 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500.000,00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500.000,00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500.000,00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500.000,00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534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160000000002 -  TRANFERENCIAS FUNDO A FUNDO DE RECURSOS 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6.023.936,00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3.714.496,17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3.642.900,17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3.587.882,54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273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160000009999 - TRANFERENCIAS FUNDO A FUNDO DE RECURSOS DO SUS PROV. DO GOVERNO FEDERAL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54.877.700,00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40.073.788,55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37.073.677,70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37.059.809,45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37.051.333,94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55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160100000002 -  TRANFERENCIAS FUNDO A FUNDO DE RECURSOS </a:t>
                      </a:r>
                    </a:p>
                  </a:txBody>
                  <a:tcPr marL="5773" marR="5773" marT="577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6.180.451,90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273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160100009999 - TRANFERENCIAS FUNDO A FUNDO DE RECURSOS DO SUS PROV. DO GOVERNO FEDERAL</a:t>
                      </a:r>
                    </a:p>
                  </a:txBody>
                  <a:tcPr marL="5773" marR="5773" marT="577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1.100,00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1.349.935,24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314.069,76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314.069,76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314.069,76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273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160400000000 - TRANFERENCIAS PROV. DO GOVERNO FEDERAL DEST. VENCIMENTOS DOS ACS E AGENTES DE ENDEMIAS</a:t>
                      </a:r>
                    </a:p>
                  </a:txBody>
                  <a:tcPr marL="5773" marR="5773" marT="577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5.856.094,00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11.641.667,02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11.641.367,02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11.641.367,02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11.641.367,02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273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160500000000 - ASSISTENCIA FINANCEIRA DA UNIÃO DEST. A COMPLEMENTAÇÃO DO PAGAMENTO PISO DA ENFERMAGEM 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5.011.506,00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5.970.067,10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5.970.067,09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5.970.067,09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5.969.579,32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273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162100000000 - TRANFERENCIAS FUNDO A FUNDO DE RECURSOS DO SUS PROV. DO GOVERNO ESTADUAL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4.984.100,00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4.917.748,54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4.563.235,08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4.563.235,08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4.563.235,08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273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162200000000 - TRANFERENCIAS FUNDO A FUNDO DE RECURSOS DO SUS PROV. DO GOVERNOS MUNICIPAIS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519.355,11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544.355,11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482.979,72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482.979,72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482.979,72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273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163500000000 - ROYALTIES E PARTICIPAÇÃO ESP. DE PETROLEO E GAS NATURAL VINCULADOS A SAUDE - LEI 12.858/2013.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1.250.000,00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1.546.215,67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1.546.215,67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1.546.215,67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1.546.215,67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273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170000000001 - OUTRAS TRANFERENCIAS DE CONVENIOS OU INSTRUMENTOS CONGÊNERES DA UNIÃO 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100,00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100,00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273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170500000000 - TRANSFERENCIA DOS ESTADOS REF. A COMPENSAÇÃO FINANCEIRAS PELA EXPLORAÇÃO DE RECURSO NATURAIS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100,00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412.021,68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411.921,68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411.921,68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411.921,68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55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170600000000 - TRANSFERENCIA ESPECIAL DA UNIÃO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200,00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200,00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273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172000000001 - TRANSFERENCIA DA UNIÃO REF. AS PARTICIPAÇÕES NA EXPLORAÇÃO DE PETROLEO E GAS NATURAL DEST  AO  FEP 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7.002.590,00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8.693.783,01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7.701.377,91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7.701.377,91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7.701.377,91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55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189902000000 - RECURSO ACORDO SAMARCO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637.720,59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637.720,50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637.720,50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637.720,50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55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250000000001 - RECURSO ORDINÁRIOS - PML 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1.975.192,83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1.966.983,47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1.966.983,47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1.966.983,47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55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250000150000 - RECEITA DE IMPOSTOS E D TRANSFERÊNCIA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2.290.000,00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2.237.652,93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2.237.652,93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2.237.652,93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55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262100000000 - TRANSFERENCIA TRANFERENCIAS FUNDO A FUNDO DE RECURSOS 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5.430.566,92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3.056.861,58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3.056.861,58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3.056.861,58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55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270600000000 - TRANSFERENCIA ESPECIAL DA UNIÃO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312.115,47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55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&gt;&gt;&gt;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219.657.678,11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279.778.197,68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260.141.629,33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260.055.703,58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258.353.956,67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</a:tbl>
          </a:graphicData>
        </a:graphic>
      </p:graphicFrame>
      <p:sp>
        <p:nvSpPr>
          <p:cNvPr id="17" name="CaixaDeTexto 16"/>
          <p:cNvSpPr txBox="1"/>
          <p:nvPr/>
        </p:nvSpPr>
        <p:spPr>
          <a:xfrm>
            <a:off x="3000364" y="857232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B050"/>
                </a:solidFill>
              </a:rPr>
              <a:t>3</a:t>
            </a:r>
            <a:r>
              <a:rPr lang="pt-BR" b="1" dirty="0" smtClean="0">
                <a:solidFill>
                  <a:srgbClr val="00B050"/>
                </a:solidFill>
              </a:rPr>
              <a:t>º QUADRIMESTRE</a:t>
            </a:r>
            <a:endParaRPr lang="pt-BR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 advClick="0" advTm="3000">
    <p:cover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Conector Reto 30"/>
          <p:cNvCxnSpPr/>
          <p:nvPr/>
        </p:nvCxnSpPr>
        <p:spPr>
          <a:xfrm>
            <a:off x="0" y="1767970"/>
            <a:ext cx="448612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Conector Reto 32"/>
          <p:cNvCxnSpPr/>
          <p:nvPr/>
        </p:nvCxnSpPr>
        <p:spPr>
          <a:xfrm>
            <a:off x="8244408" y="1767970"/>
            <a:ext cx="8995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ixaDeTexto 4"/>
          <p:cNvSpPr txBox="1"/>
          <p:nvPr/>
        </p:nvSpPr>
        <p:spPr>
          <a:xfrm>
            <a:off x="4786314" y="1571612"/>
            <a:ext cx="3304388" cy="597573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 b="1" dirty="0"/>
              <a:t>INVESTIMENTO PER CAPITA MUNICÍPIOS CAPIXABAS</a:t>
            </a:r>
          </a:p>
        </p:txBody>
      </p:sp>
      <p:grpSp>
        <p:nvGrpSpPr>
          <p:cNvPr id="28" name="Grupo 2"/>
          <p:cNvGrpSpPr/>
          <p:nvPr/>
        </p:nvGrpSpPr>
        <p:grpSpPr>
          <a:xfrm>
            <a:off x="179512" y="286544"/>
            <a:ext cx="8717280" cy="838200"/>
            <a:chOff x="450" y="701"/>
            <a:chExt cx="13500" cy="1320"/>
          </a:xfrm>
        </p:grpSpPr>
        <p:grpSp>
          <p:nvGrpSpPr>
            <p:cNvPr id="32" name="Grupo 25"/>
            <p:cNvGrpSpPr/>
            <p:nvPr/>
          </p:nvGrpSpPr>
          <p:grpSpPr>
            <a:xfrm>
              <a:off x="450" y="701"/>
              <a:ext cx="9775" cy="1320"/>
              <a:chOff x="285720" y="428604"/>
              <a:chExt cx="5877914" cy="838200"/>
            </a:xfrm>
          </p:grpSpPr>
          <p:cxnSp>
            <p:nvCxnSpPr>
              <p:cNvPr id="36" name="Conector Reto 8"/>
              <p:cNvCxnSpPr/>
              <p:nvPr/>
            </p:nvCxnSpPr>
            <p:spPr>
              <a:xfrm rot="5400000">
                <a:off x="2070876" y="857232"/>
                <a:ext cx="571504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7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85720" y="428604"/>
                <a:ext cx="685800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8" name="CaixaDeTexto 10"/>
              <p:cNvSpPr txBox="1"/>
              <p:nvPr/>
            </p:nvSpPr>
            <p:spPr>
              <a:xfrm>
                <a:off x="1000100" y="571480"/>
                <a:ext cx="1285884" cy="501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pt-BR" dirty="0"/>
                  <a:t>Prefeitura de Linhares</a:t>
                </a:r>
              </a:p>
            </p:txBody>
          </p:sp>
          <p:sp>
            <p:nvSpPr>
              <p:cNvPr id="39" name="CaixaDeTexto 38"/>
              <p:cNvSpPr txBox="1"/>
              <p:nvPr/>
            </p:nvSpPr>
            <p:spPr>
              <a:xfrm>
                <a:off x="2428734" y="643234"/>
                <a:ext cx="3734900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Secretaria Municipal de Saúde - FMS</a:t>
                </a:r>
              </a:p>
            </p:txBody>
          </p:sp>
        </p:grpSp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78" y="790"/>
              <a:ext cx="1772" cy="1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9" name="CaixaDeTexto 8"/>
          <p:cNvSpPr txBox="1"/>
          <p:nvPr/>
        </p:nvSpPr>
        <p:spPr>
          <a:xfrm>
            <a:off x="500034" y="5500702"/>
            <a:ext cx="2931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2024</a:t>
            </a:r>
            <a:r>
              <a:rPr lang="pt-BR" dirty="0" smtClean="0"/>
              <a:t> - Linhares </a:t>
            </a:r>
            <a:r>
              <a:rPr lang="pt-BR" dirty="0"/>
              <a:t>– R$ </a:t>
            </a:r>
            <a:r>
              <a:rPr lang="pt-BR" dirty="0" smtClean="0"/>
              <a:t>1.295,06</a:t>
            </a:r>
            <a:endParaRPr lang="pt-BR" dirty="0"/>
          </a:p>
        </p:txBody>
      </p:sp>
      <p:pic>
        <p:nvPicPr>
          <p:cNvPr id="18" name="Imagem 17" descr="Capturar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2000240"/>
            <a:ext cx="3743325" cy="3409950"/>
          </a:xfrm>
          <a:prstGeom prst="rect">
            <a:avLst/>
          </a:prstGeom>
        </p:spPr>
      </p:pic>
      <p:pic>
        <p:nvPicPr>
          <p:cNvPr id="19" name="Imagem 18" descr="Capturar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3372" y="2428868"/>
            <a:ext cx="4867800" cy="3071834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wheel spokes="3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8606354" y="3094856"/>
            <a:ext cx="550073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3094856"/>
            <a:ext cx="4067944" cy="64633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ixaDeTexto 3"/>
          <p:cNvSpPr txBox="1"/>
          <p:nvPr/>
        </p:nvSpPr>
        <p:spPr>
          <a:xfrm>
            <a:off x="4139952" y="3203684"/>
            <a:ext cx="4466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DADOS ESTATÍSTICOS / SOCIOECONÔMICOS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Conector Reto 30"/>
          <p:cNvCxnSpPr/>
          <p:nvPr/>
        </p:nvCxnSpPr>
        <p:spPr>
          <a:xfrm>
            <a:off x="0" y="1283294"/>
            <a:ext cx="448612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Conector Reto 32"/>
          <p:cNvCxnSpPr/>
          <p:nvPr/>
        </p:nvCxnSpPr>
        <p:spPr>
          <a:xfrm>
            <a:off x="8244408" y="1283294"/>
            <a:ext cx="8995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ixaDeTexto 4"/>
          <p:cNvSpPr txBox="1"/>
          <p:nvPr/>
        </p:nvSpPr>
        <p:spPr>
          <a:xfrm>
            <a:off x="4860032" y="1000108"/>
            <a:ext cx="3304388" cy="597573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 b="1" dirty="0"/>
              <a:t>INVESTIMENTO PER CAPITA MUNICÍPIOS CAPIXABAS</a:t>
            </a:r>
          </a:p>
        </p:txBody>
      </p:sp>
      <p:grpSp>
        <p:nvGrpSpPr>
          <p:cNvPr id="2" name="Grupo 2"/>
          <p:cNvGrpSpPr/>
          <p:nvPr/>
        </p:nvGrpSpPr>
        <p:grpSpPr>
          <a:xfrm>
            <a:off x="179512" y="286544"/>
            <a:ext cx="8717280" cy="838200"/>
            <a:chOff x="450" y="701"/>
            <a:chExt cx="13500" cy="1320"/>
          </a:xfrm>
        </p:grpSpPr>
        <p:grpSp>
          <p:nvGrpSpPr>
            <p:cNvPr id="3" name="Grupo 25"/>
            <p:cNvGrpSpPr/>
            <p:nvPr/>
          </p:nvGrpSpPr>
          <p:grpSpPr>
            <a:xfrm>
              <a:off x="450" y="701"/>
              <a:ext cx="3445" cy="1320"/>
              <a:chOff x="285720" y="428604"/>
              <a:chExt cx="2071702" cy="838200"/>
            </a:xfrm>
          </p:grpSpPr>
          <p:cxnSp>
            <p:nvCxnSpPr>
              <p:cNvPr id="36" name="Conector Reto 8"/>
              <p:cNvCxnSpPr/>
              <p:nvPr/>
            </p:nvCxnSpPr>
            <p:spPr>
              <a:xfrm rot="5400000">
                <a:off x="2070876" y="857232"/>
                <a:ext cx="571504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7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85720" y="428604"/>
                <a:ext cx="685800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8" name="CaixaDeTexto 10"/>
              <p:cNvSpPr txBox="1"/>
              <p:nvPr/>
            </p:nvSpPr>
            <p:spPr>
              <a:xfrm>
                <a:off x="1000100" y="571480"/>
                <a:ext cx="1285884" cy="501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pt-BR" dirty="0"/>
                  <a:t>Prefeitura de Linhares</a:t>
                </a:r>
              </a:p>
            </p:txBody>
          </p:sp>
        </p:grpSp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78" y="790"/>
              <a:ext cx="1772" cy="1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3" name="Imagem 12" descr="Captura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1428736"/>
            <a:ext cx="3214710" cy="2439437"/>
          </a:xfrm>
          <a:prstGeom prst="rect">
            <a:avLst/>
          </a:prstGeom>
        </p:spPr>
      </p:pic>
      <p:pic>
        <p:nvPicPr>
          <p:cNvPr id="16" name="Imagem 15" descr="Capturar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7422" y="3857628"/>
            <a:ext cx="6459210" cy="2689196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wheel spokes="3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3357554" y="5214950"/>
            <a:ext cx="4925200" cy="814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A média de investimentos na saúde dos municípios capixaba, em </a:t>
            </a:r>
            <a:r>
              <a:rPr lang="pt-BR" dirty="0" smtClean="0"/>
              <a:t>2024 </a:t>
            </a:r>
            <a:r>
              <a:rPr lang="pt-BR" dirty="0"/>
              <a:t>foi de </a:t>
            </a:r>
            <a:r>
              <a:rPr lang="pt-BR" dirty="0" smtClean="0"/>
              <a:t>19,9%.   </a:t>
            </a:r>
            <a:endParaRPr lang="pt-BR" dirty="0"/>
          </a:p>
          <a:p>
            <a:pPr algn="r"/>
            <a:r>
              <a:rPr lang="pt-BR" sz="1100" i="1" dirty="0"/>
              <a:t>Fonte: revista finanças capixaba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4357686" y="1643050"/>
            <a:ext cx="3096344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Municípios Capixabas</a:t>
            </a:r>
          </a:p>
        </p:txBody>
      </p:sp>
      <p:sp>
        <p:nvSpPr>
          <p:cNvPr id="18" name="Elipse 17"/>
          <p:cNvSpPr/>
          <p:nvPr/>
        </p:nvSpPr>
        <p:spPr>
          <a:xfrm>
            <a:off x="285720" y="4000504"/>
            <a:ext cx="2286016" cy="2428868"/>
          </a:xfrm>
          <a:prstGeom prst="ellipse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solidFill>
                  <a:schemeClr val="tx1"/>
                </a:solidFill>
              </a:rPr>
              <a:t>28,90</a:t>
            </a:r>
            <a:endParaRPr lang="pt-BR" sz="2400" dirty="0">
              <a:solidFill>
                <a:schemeClr val="tx1"/>
              </a:solidFill>
            </a:endParaRPr>
          </a:p>
          <a:p>
            <a:pPr algn="ctr"/>
            <a:r>
              <a:rPr lang="pt-BR" dirty="0">
                <a:solidFill>
                  <a:schemeClr val="tx1"/>
                </a:solidFill>
              </a:rPr>
              <a:t>Investimento de Recursos Próprios na Saúde </a:t>
            </a:r>
            <a:r>
              <a:rPr lang="pt-BR" dirty="0">
                <a:solidFill>
                  <a:srgbClr val="0070C0"/>
                </a:solidFill>
              </a:rPr>
              <a:t>no </a:t>
            </a:r>
            <a:r>
              <a:rPr lang="pt-BR" dirty="0" smtClean="0">
                <a:solidFill>
                  <a:srgbClr val="0070C0"/>
                </a:solidFill>
              </a:rPr>
              <a:t>ano</a:t>
            </a:r>
            <a:endParaRPr lang="pt-BR" dirty="0">
              <a:solidFill>
                <a:srgbClr val="0070C0"/>
              </a:solidFill>
            </a:endParaRPr>
          </a:p>
          <a:p>
            <a:pPr algn="ctr"/>
            <a:r>
              <a:rPr lang="pt-BR" dirty="0">
                <a:solidFill>
                  <a:srgbClr val="0070C0"/>
                </a:solidFill>
              </a:rPr>
              <a:t> de </a:t>
            </a:r>
            <a:r>
              <a:rPr lang="pt-BR" dirty="0" smtClean="0">
                <a:solidFill>
                  <a:srgbClr val="0070C0"/>
                </a:solidFill>
              </a:rPr>
              <a:t>2025</a:t>
            </a:r>
            <a:endParaRPr lang="pt-BR" dirty="0">
              <a:solidFill>
                <a:srgbClr val="0070C0"/>
              </a:solidFill>
            </a:endParaRPr>
          </a:p>
        </p:txBody>
      </p:sp>
      <p:grpSp>
        <p:nvGrpSpPr>
          <p:cNvPr id="20" name="Grupo 19"/>
          <p:cNvGrpSpPr/>
          <p:nvPr/>
        </p:nvGrpSpPr>
        <p:grpSpPr>
          <a:xfrm>
            <a:off x="285720" y="142852"/>
            <a:ext cx="8858280" cy="1189351"/>
            <a:chOff x="285720" y="214290"/>
            <a:chExt cx="8858280" cy="1189351"/>
          </a:xfrm>
        </p:grpSpPr>
        <p:grpSp>
          <p:nvGrpSpPr>
            <p:cNvPr id="21" name="Grupo 25"/>
            <p:cNvGrpSpPr/>
            <p:nvPr/>
          </p:nvGrpSpPr>
          <p:grpSpPr>
            <a:xfrm>
              <a:off x="285720" y="428604"/>
              <a:ext cx="5286412" cy="838200"/>
              <a:chOff x="285720" y="428604"/>
              <a:chExt cx="5286412" cy="838200"/>
            </a:xfrm>
          </p:grpSpPr>
          <p:cxnSp>
            <p:nvCxnSpPr>
              <p:cNvPr id="27" name="Conector Reto 26"/>
              <p:cNvCxnSpPr/>
              <p:nvPr/>
            </p:nvCxnSpPr>
            <p:spPr>
              <a:xfrm rot="5400000">
                <a:off x="2070876" y="857232"/>
                <a:ext cx="571504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85720" y="428604"/>
                <a:ext cx="685800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9" name="CaixaDeTexto 28"/>
              <p:cNvSpPr txBox="1"/>
              <p:nvPr/>
            </p:nvSpPr>
            <p:spPr>
              <a:xfrm>
                <a:off x="1000100" y="571480"/>
                <a:ext cx="1285884" cy="502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pt-BR" dirty="0"/>
                  <a:t>Prefeitura de Linhares</a:t>
                </a:r>
              </a:p>
            </p:txBody>
          </p:sp>
          <p:sp>
            <p:nvSpPr>
              <p:cNvPr id="30" name="CaixaDeTexto 29"/>
              <p:cNvSpPr txBox="1"/>
              <p:nvPr/>
            </p:nvSpPr>
            <p:spPr>
              <a:xfrm>
                <a:off x="2428860" y="642918"/>
                <a:ext cx="31432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Secretaria Municipal de Saúde</a:t>
                </a:r>
              </a:p>
            </p:txBody>
          </p:sp>
        </p:grpSp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3"/>
            <a:srcRect l="62667" t="46123" r="36310" b="44399"/>
            <a:stretch>
              <a:fillRect/>
            </a:stretch>
          </p:blipFill>
          <p:spPr bwMode="auto">
            <a:xfrm>
              <a:off x="8915636" y="214290"/>
              <a:ext cx="228364" cy="1189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1" name="Retângulo 30"/>
          <p:cNvSpPr/>
          <p:nvPr/>
        </p:nvSpPr>
        <p:spPr>
          <a:xfrm>
            <a:off x="6429388" y="667060"/>
            <a:ext cx="2428892" cy="26161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sz="1100" b="1" dirty="0"/>
              <a:t>RECURSOS PRÓPRIOS – SAÚDE / </a:t>
            </a:r>
            <a:r>
              <a:rPr lang="pt-BR" sz="1100" b="1" dirty="0" smtClean="0"/>
              <a:t>2025</a:t>
            </a:r>
            <a:endParaRPr lang="pt-BR" sz="1100" b="1" dirty="0"/>
          </a:p>
        </p:txBody>
      </p:sp>
      <p:pic>
        <p:nvPicPr>
          <p:cNvPr id="16" name="Imagem 15" descr="Capturar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926" y="2714620"/>
            <a:ext cx="6020682" cy="2281243"/>
          </a:xfrm>
          <a:prstGeom prst="rect">
            <a:avLst/>
          </a:prstGeom>
        </p:spPr>
      </p:pic>
      <p:sp>
        <p:nvSpPr>
          <p:cNvPr id="15" name="Elipse 14"/>
          <p:cNvSpPr/>
          <p:nvPr/>
        </p:nvSpPr>
        <p:spPr>
          <a:xfrm>
            <a:off x="357158" y="1428737"/>
            <a:ext cx="2214578" cy="2357454"/>
          </a:xfrm>
          <a:prstGeom prst="ellipse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solidFill>
                  <a:schemeClr val="tx1"/>
                </a:solidFill>
              </a:rPr>
              <a:t>27,26</a:t>
            </a:r>
            <a:endParaRPr lang="pt-BR" sz="2400" dirty="0">
              <a:solidFill>
                <a:schemeClr val="tx1"/>
              </a:solidFill>
            </a:endParaRPr>
          </a:p>
          <a:p>
            <a:pPr algn="ctr"/>
            <a:r>
              <a:rPr lang="pt-BR" dirty="0">
                <a:solidFill>
                  <a:schemeClr val="tx1"/>
                </a:solidFill>
              </a:rPr>
              <a:t>Investimento de Recursos Próprios na Saúde no </a:t>
            </a:r>
            <a:r>
              <a:rPr lang="pt-BR" dirty="0" smtClean="0">
                <a:solidFill>
                  <a:srgbClr val="0070C0"/>
                </a:solidFill>
              </a:rPr>
              <a:t>2º </a:t>
            </a:r>
            <a:r>
              <a:rPr lang="pt-BR" dirty="0">
                <a:solidFill>
                  <a:srgbClr val="0070C0"/>
                </a:solidFill>
              </a:rPr>
              <a:t>Quadrimestre</a:t>
            </a:r>
          </a:p>
          <a:p>
            <a:pPr algn="ctr"/>
            <a:r>
              <a:rPr lang="pt-BR" dirty="0">
                <a:solidFill>
                  <a:srgbClr val="0070C0"/>
                </a:solidFill>
              </a:rPr>
              <a:t> de </a:t>
            </a:r>
            <a:r>
              <a:rPr lang="pt-BR" dirty="0" smtClean="0">
                <a:solidFill>
                  <a:srgbClr val="0070C0"/>
                </a:solidFill>
              </a:rPr>
              <a:t>2025</a:t>
            </a:r>
            <a:endParaRPr lang="pt-BR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8606354" y="3094856"/>
            <a:ext cx="550073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3094856"/>
            <a:ext cx="4067944" cy="64633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ixaDeTexto 3"/>
          <p:cNvSpPr txBox="1"/>
          <p:nvPr/>
        </p:nvSpPr>
        <p:spPr>
          <a:xfrm>
            <a:off x="4139952" y="3203684"/>
            <a:ext cx="428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AÇÕES ESTRUTURANTES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CaixaDeTexto 15"/>
          <p:cNvSpPr txBox="1"/>
          <p:nvPr/>
        </p:nvSpPr>
        <p:spPr>
          <a:xfrm>
            <a:off x="1285852" y="1428736"/>
            <a:ext cx="7192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/>
              <a:t>Alunos Da Rede Municipal De Linhares Recebem Orientação Sobre Saúde </a:t>
            </a:r>
          </a:p>
          <a:p>
            <a:pPr algn="ctr"/>
            <a:r>
              <a:rPr lang="pt-BR" b="1" dirty="0" smtClean="0"/>
              <a:t>Bucal Na Escola.</a:t>
            </a:r>
          </a:p>
          <a:p>
            <a:pPr algn="ctr"/>
            <a:r>
              <a:rPr lang="pt-BR" dirty="0" smtClean="0"/>
              <a:t>Maio De 2025.</a:t>
            </a:r>
          </a:p>
          <a:p>
            <a:endParaRPr lang="pt-BR" b="1" dirty="0"/>
          </a:p>
        </p:txBody>
      </p:sp>
      <p:pic>
        <p:nvPicPr>
          <p:cNvPr id="11" name="Imagem 10" descr="saudebucal-escolas-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86" y="2500306"/>
            <a:ext cx="3500462" cy="4167193"/>
          </a:xfrm>
          <a:prstGeom prst="rect">
            <a:avLst/>
          </a:prstGeom>
        </p:spPr>
      </p:pic>
      <p:pic>
        <p:nvPicPr>
          <p:cNvPr id="12" name="Imagem 11" descr="saudebucal-escolas-0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500306"/>
            <a:ext cx="3571882" cy="4000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CaixaDeTexto 15"/>
          <p:cNvSpPr txBox="1"/>
          <p:nvPr/>
        </p:nvSpPr>
        <p:spPr>
          <a:xfrm>
            <a:off x="785786" y="1357298"/>
            <a:ext cx="7643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Saúde + Perto de Casa: 1,2 mil paciente de Linhares que aguardavam por </a:t>
            </a:r>
          </a:p>
          <a:p>
            <a:pPr algn="ctr"/>
            <a:r>
              <a:rPr lang="pt-BR" b="1" dirty="0" smtClean="0"/>
              <a:t>tomografia já realizam o exame no HGL. </a:t>
            </a:r>
          </a:p>
          <a:p>
            <a:pPr algn="ctr"/>
            <a:r>
              <a:rPr lang="pt-BR" dirty="0" smtClean="0"/>
              <a:t>Maio De 2025.</a:t>
            </a:r>
            <a:endParaRPr lang="pt-BR" b="1" dirty="0"/>
          </a:p>
        </p:txBody>
      </p:sp>
      <p:pic>
        <p:nvPicPr>
          <p:cNvPr id="13" name="Imagem 12" descr="tomografias-hgl-0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290" y="2285992"/>
            <a:ext cx="6072229" cy="44299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CaixaDeTexto 15"/>
          <p:cNvSpPr txBox="1"/>
          <p:nvPr/>
        </p:nvSpPr>
        <p:spPr>
          <a:xfrm>
            <a:off x="785786" y="1357298"/>
            <a:ext cx="7643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Linhares Realiza Capacitação Sobre Saúde Mental E Saúde Financeira Dirigida A Profissionais De Enfermagem E Da Segurança Publica.</a:t>
            </a:r>
          </a:p>
          <a:p>
            <a:pPr algn="ctr"/>
            <a:r>
              <a:rPr lang="pt-BR" dirty="0" smtClean="0"/>
              <a:t>Maio De 2025.</a:t>
            </a:r>
            <a:endParaRPr lang="pt-BR" b="1" dirty="0"/>
          </a:p>
        </p:txBody>
      </p:sp>
      <p:pic>
        <p:nvPicPr>
          <p:cNvPr id="11" name="Imagem 10" descr="palestra-saudemental-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9" y="2500306"/>
            <a:ext cx="4214842" cy="3689752"/>
          </a:xfrm>
          <a:prstGeom prst="rect">
            <a:avLst/>
          </a:prstGeom>
        </p:spPr>
      </p:pic>
      <p:pic>
        <p:nvPicPr>
          <p:cNvPr id="12" name="Imagem 11" descr="palestra-saudemental-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2500306"/>
            <a:ext cx="4179300" cy="36897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CaixaDeTexto 15"/>
          <p:cNvSpPr txBox="1"/>
          <p:nvPr/>
        </p:nvSpPr>
        <p:spPr>
          <a:xfrm>
            <a:off x="785786" y="1357298"/>
            <a:ext cx="7643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Maio Furta-Cor: Caminhada De Sensibilização Sobre Saúde</a:t>
            </a:r>
          </a:p>
          <a:p>
            <a:pPr algn="ctr"/>
            <a:r>
              <a:rPr lang="pt-BR" b="1" dirty="0" smtClean="0"/>
              <a:t> Mental Materna Na Linha Verde.</a:t>
            </a:r>
          </a:p>
          <a:p>
            <a:pPr algn="ctr"/>
            <a:r>
              <a:rPr lang="pt-BR" dirty="0" smtClean="0"/>
              <a:t>Maio De 2025.</a:t>
            </a:r>
            <a:endParaRPr lang="pt-BR" b="1" dirty="0"/>
          </a:p>
        </p:txBody>
      </p:sp>
      <p:pic>
        <p:nvPicPr>
          <p:cNvPr id="13" name="Imagem 12" descr="linhaverde-oficial-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042" y="2285992"/>
            <a:ext cx="6429420" cy="4283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CaixaDeTexto 15"/>
          <p:cNvSpPr txBox="1"/>
          <p:nvPr/>
        </p:nvSpPr>
        <p:spPr>
          <a:xfrm>
            <a:off x="785786" y="1357298"/>
            <a:ext cx="7643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Palestra sobre controle de escorpião no CEIM “</a:t>
            </a:r>
            <a:r>
              <a:rPr lang="pt-BR" b="1" dirty="0" err="1" smtClean="0"/>
              <a:t>Wenderson</a:t>
            </a:r>
            <a:r>
              <a:rPr lang="pt-BR" b="1" dirty="0" smtClean="0"/>
              <a:t> Nico de Freitas” – Farias.</a:t>
            </a:r>
          </a:p>
          <a:p>
            <a:pPr algn="ctr"/>
            <a:r>
              <a:rPr lang="pt-BR" dirty="0" smtClean="0"/>
              <a:t>Maio De 2025.</a:t>
            </a:r>
            <a:endParaRPr lang="pt-BR" b="1" dirty="0"/>
          </a:p>
        </p:txBody>
      </p:sp>
      <p:pic>
        <p:nvPicPr>
          <p:cNvPr id="11" name="Imagem 10" descr="WhatsApp Image 2025-10-21 at 08.56.52(1)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7" y="2357430"/>
            <a:ext cx="4000528" cy="4143404"/>
          </a:xfrm>
          <a:prstGeom prst="rect">
            <a:avLst/>
          </a:prstGeom>
        </p:spPr>
      </p:pic>
      <p:pic>
        <p:nvPicPr>
          <p:cNvPr id="12" name="Imagem 11" descr="WhatsApp Image 2025-10-21 at 08.56.52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333593"/>
            <a:ext cx="4071966" cy="4191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CaixaDeTexto 15"/>
          <p:cNvSpPr txBox="1"/>
          <p:nvPr/>
        </p:nvSpPr>
        <p:spPr>
          <a:xfrm>
            <a:off x="714348" y="1571612"/>
            <a:ext cx="7643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Secretaria De Saúde De Linhares Realiza Dia D </a:t>
            </a:r>
          </a:p>
          <a:p>
            <a:pPr algn="ctr"/>
            <a:r>
              <a:rPr lang="pt-BR" b="1" dirty="0" smtClean="0"/>
              <a:t>De Vacinação Contra Gripe.</a:t>
            </a:r>
          </a:p>
          <a:p>
            <a:pPr algn="ctr"/>
            <a:r>
              <a:rPr lang="pt-BR" dirty="0" smtClean="0"/>
              <a:t>Maio De 2025.</a:t>
            </a:r>
            <a:endParaRPr lang="pt-BR" b="1" dirty="0"/>
          </a:p>
        </p:txBody>
      </p:sp>
      <p:pic>
        <p:nvPicPr>
          <p:cNvPr id="13" name="Imagem 12" descr="z-vacina-covid-doses-03-800x445-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852" y="2786058"/>
            <a:ext cx="6608925" cy="3676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CaixaDeTexto 15"/>
          <p:cNvSpPr txBox="1"/>
          <p:nvPr/>
        </p:nvSpPr>
        <p:spPr>
          <a:xfrm>
            <a:off x="1357290" y="1428736"/>
            <a:ext cx="6429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Oficina de elaboração do Plano de Ação em Saúde do </a:t>
            </a:r>
          </a:p>
          <a:p>
            <a:pPr algn="ctr"/>
            <a:r>
              <a:rPr lang="pt-BR" b="1" dirty="0" smtClean="0"/>
              <a:t>Novo Acordo Rio Doce, em Brasília.</a:t>
            </a:r>
          </a:p>
          <a:p>
            <a:pPr algn="ctr"/>
            <a:r>
              <a:rPr lang="pt-BR" dirty="0" smtClean="0"/>
              <a:t>Maio De 2025.</a:t>
            </a:r>
            <a:endParaRPr lang="pt-BR" b="1" dirty="0"/>
          </a:p>
        </p:txBody>
      </p:sp>
      <p:pic>
        <p:nvPicPr>
          <p:cNvPr id="11" name="Imagem 10" descr="WhatsApp Image 2025-10-21 at 09.00.39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2428868"/>
            <a:ext cx="3143254" cy="4048129"/>
          </a:xfrm>
          <a:prstGeom prst="rect">
            <a:avLst/>
          </a:prstGeom>
        </p:spPr>
      </p:pic>
      <p:pic>
        <p:nvPicPr>
          <p:cNvPr id="12" name="Imagem 11" descr="WhatsApp Image 2025-10-21 at 09.00.39(1)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744" y="2428868"/>
            <a:ext cx="5238755" cy="4071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285720" y="214290"/>
            <a:ext cx="8858280" cy="1189351"/>
            <a:chOff x="285720" y="214290"/>
            <a:chExt cx="8858280" cy="1189351"/>
          </a:xfrm>
        </p:grpSpPr>
        <p:grpSp>
          <p:nvGrpSpPr>
            <p:cNvPr id="13" name="Grupo 25"/>
            <p:cNvGrpSpPr/>
            <p:nvPr/>
          </p:nvGrpSpPr>
          <p:grpSpPr>
            <a:xfrm>
              <a:off x="285720" y="428604"/>
              <a:ext cx="5286412" cy="838200"/>
              <a:chOff x="285720" y="428604"/>
              <a:chExt cx="5286412" cy="838200"/>
            </a:xfrm>
          </p:grpSpPr>
          <p:cxnSp>
            <p:nvCxnSpPr>
              <p:cNvPr id="16" name="Conector Reto 15"/>
              <p:cNvCxnSpPr/>
              <p:nvPr/>
            </p:nvCxnSpPr>
            <p:spPr>
              <a:xfrm rot="5400000">
                <a:off x="2070876" y="857232"/>
                <a:ext cx="571504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85720" y="428604"/>
                <a:ext cx="685800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8" name="CaixaDeTexto 17"/>
              <p:cNvSpPr txBox="1"/>
              <p:nvPr/>
            </p:nvSpPr>
            <p:spPr>
              <a:xfrm>
                <a:off x="1000100" y="571480"/>
                <a:ext cx="1285884" cy="502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pt-BR" dirty="0"/>
                  <a:t>Prefeitura de Linhares</a:t>
                </a:r>
              </a:p>
            </p:txBody>
          </p:sp>
          <p:sp>
            <p:nvSpPr>
              <p:cNvPr id="19" name="CaixaDeTexto 18"/>
              <p:cNvSpPr txBox="1"/>
              <p:nvPr/>
            </p:nvSpPr>
            <p:spPr>
              <a:xfrm>
                <a:off x="2428860" y="642918"/>
                <a:ext cx="31432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Secretaria Municipal de Saúde</a:t>
                </a:r>
              </a:p>
            </p:txBody>
          </p:sp>
        </p:grp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/>
            <a:srcRect l="62667" t="46123" r="36310" b="44399"/>
            <a:stretch>
              <a:fillRect/>
            </a:stretch>
          </p:blipFill>
          <p:spPr bwMode="auto">
            <a:xfrm>
              <a:off x="8915636" y="214290"/>
              <a:ext cx="228364" cy="1189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CaixaDeTexto 14"/>
            <p:cNvSpPr txBox="1"/>
            <p:nvPr/>
          </p:nvSpPr>
          <p:spPr>
            <a:xfrm>
              <a:off x="6286512" y="692331"/>
              <a:ext cx="2571768" cy="523220"/>
            </a:xfrm>
            <a:prstGeom prst="rect">
              <a:avLst/>
            </a:prstGeom>
            <a:noFill/>
            <a:ln w="3175">
              <a:solidFill>
                <a:schemeClr val="bg1">
                  <a:lumMod val="9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 smtClean="0"/>
                <a:t>POPULAÇÃO 2025: </a:t>
              </a:r>
            </a:p>
            <a:p>
              <a:pPr algn="ctr"/>
              <a:r>
                <a:rPr lang="pt-BR" sz="1400" b="1" dirty="0" smtClean="0"/>
                <a:t>ESTIMATIVA </a:t>
              </a:r>
              <a:r>
                <a:rPr lang="pt-BR" sz="1400" b="1" dirty="0"/>
                <a:t>IBGE</a:t>
              </a:r>
              <a:endParaRPr lang="pt-BR" sz="1200" dirty="0"/>
            </a:p>
          </p:txBody>
        </p:sp>
      </p:grpSp>
      <p:graphicFrame>
        <p:nvGraphicFramePr>
          <p:cNvPr id="12" name="Tabela 11"/>
          <p:cNvGraphicFramePr>
            <a:graphicFrameLocks noGrp="1"/>
          </p:cNvGraphicFramePr>
          <p:nvPr/>
        </p:nvGraphicFramePr>
        <p:xfrm>
          <a:off x="142838" y="2952099"/>
          <a:ext cx="8858317" cy="1614430"/>
        </p:xfrm>
        <a:graphic>
          <a:graphicData uri="http://schemas.openxmlformats.org/drawingml/2006/table">
            <a:tbl>
              <a:tblPr/>
              <a:tblGrid>
                <a:gridCol w="774682"/>
                <a:gridCol w="538909"/>
                <a:gridCol w="538909"/>
                <a:gridCol w="538909"/>
                <a:gridCol w="538909"/>
                <a:gridCol w="538909"/>
                <a:gridCol w="538909"/>
                <a:gridCol w="538909"/>
                <a:gridCol w="538909"/>
                <a:gridCol w="538909"/>
                <a:gridCol w="538909"/>
                <a:gridCol w="538909"/>
                <a:gridCol w="538909"/>
                <a:gridCol w="538909"/>
                <a:gridCol w="538909"/>
                <a:gridCol w="538909"/>
              </a:tblGrid>
              <a:tr h="117052">
                <a:tc gridSpan="15"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População Residente - Estudo de Estimativas Populacionais por Município 2011-2025 - Brasil</a:t>
                      </a: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1688">
                <a:tc>
                  <a:txBody>
                    <a:bodyPr/>
                    <a:lstStyle/>
                    <a:p>
                      <a:pPr algn="ctr" fontAlgn="b"/>
                      <a:endParaRPr lang="pt-BR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989">
                <a:tc gridSpan="15"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População residente por Município e Ano</a:t>
                      </a: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1688"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2011</a:t>
                      </a: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2012</a:t>
                      </a: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2013</a:t>
                      </a: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2014</a:t>
                      </a: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2015</a:t>
                      </a: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2016</a:t>
                      </a: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2017</a:t>
                      </a: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2018</a:t>
                      </a: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2019</a:t>
                      </a: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2020</a:t>
                      </a: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2021</a:t>
                      </a: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2022</a:t>
                      </a: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2023</a:t>
                      </a: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2024</a:t>
                      </a: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2025</a:t>
                      </a: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</a:tr>
              <a:tr h="293705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LINHARES</a:t>
                      </a:r>
                    </a:p>
                  </a:txBody>
                  <a:tcPr marL="5795" marR="5795" marT="579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148.750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151.560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154.436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157.351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160.301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163.082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165.693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168.190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170.668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173.087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175.302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177.417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179.599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181.912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183.797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688"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17052">
                <a:tc gridSpan="15"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Fonte:  Realização: CGI Demográfico/RIPSA e CGIAE/SVSA/Ministério da Saúde.</a:t>
                      </a: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5894"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795" marR="5795" marT="57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CaixaDeTexto 15"/>
          <p:cNvSpPr txBox="1"/>
          <p:nvPr/>
        </p:nvSpPr>
        <p:spPr>
          <a:xfrm>
            <a:off x="1357290" y="1428736"/>
            <a:ext cx="642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Saúde Divulga O Itinerário Do Carro </a:t>
            </a:r>
            <a:r>
              <a:rPr lang="pt-BR" b="1" dirty="0" err="1" smtClean="0"/>
              <a:t>Fumacê</a:t>
            </a:r>
            <a:r>
              <a:rPr lang="pt-BR" b="1" dirty="0" smtClean="0"/>
              <a:t>.</a:t>
            </a:r>
          </a:p>
          <a:p>
            <a:pPr algn="ctr"/>
            <a:r>
              <a:rPr lang="pt-BR" dirty="0" smtClean="0"/>
              <a:t>Junho De 2025.</a:t>
            </a:r>
            <a:endParaRPr lang="pt-BR" b="1" dirty="0"/>
          </a:p>
        </p:txBody>
      </p:sp>
      <p:pic>
        <p:nvPicPr>
          <p:cNvPr id="13" name="Imagem 12" descr="carro-fumace-03-2-800x44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38" y="2285992"/>
            <a:ext cx="6621767" cy="4071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CaixaDeTexto 15"/>
          <p:cNvSpPr txBox="1"/>
          <p:nvPr/>
        </p:nvSpPr>
        <p:spPr>
          <a:xfrm>
            <a:off x="1357290" y="1428736"/>
            <a:ext cx="6429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Festa de Caboclo Bernardo: Unidade de Saúde de Regência funcionara em regime de plantão 24 horas.</a:t>
            </a:r>
          </a:p>
          <a:p>
            <a:pPr algn="ctr"/>
            <a:r>
              <a:rPr lang="pt-BR" dirty="0" smtClean="0"/>
              <a:t>Junho De 2025.</a:t>
            </a:r>
            <a:endParaRPr lang="pt-BR" b="1" dirty="0"/>
          </a:p>
        </p:txBody>
      </p:sp>
      <p:pic>
        <p:nvPicPr>
          <p:cNvPr id="11" name="Imagem 10" descr="caboclo-bernardo-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918" y="2500306"/>
            <a:ext cx="5857916" cy="39052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CaixaDeTexto 15"/>
          <p:cNvSpPr txBox="1"/>
          <p:nvPr/>
        </p:nvSpPr>
        <p:spPr>
          <a:xfrm>
            <a:off x="1357290" y="1428736"/>
            <a:ext cx="6429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Saúde + Perto De Casa: Horário Estendido Na Unidade Do Bairro Canivete Já Atendeu Mais De 1.000 Pacientes.</a:t>
            </a:r>
          </a:p>
          <a:p>
            <a:pPr algn="ctr"/>
            <a:r>
              <a:rPr lang="pt-BR" dirty="0" smtClean="0"/>
              <a:t>Junho De 2025.</a:t>
            </a:r>
            <a:endParaRPr lang="pt-BR" b="1" dirty="0"/>
          </a:p>
        </p:txBody>
      </p:sp>
      <p:pic>
        <p:nvPicPr>
          <p:cNvPr id="12" name="Imagem 11" descr="farmaceutico-saude-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166" y="2428868"/>
            <a:ext cx="6072198" cy="4048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CaixaDeTexto 15"/>
          <p:cNvSpPr txBox="1"/>
          <p:nvPr/>
        </p:nvSpPr>
        <p:spPr>
          <a:xfrm>
            <a:off x="1357290" y="1428736"/>
            <a:ext cx="6429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Avanço Na Saúde: Linhares Realiza Primeira </a:t>
            </a:r>
            <a:r>
              <a:rPr lang="pt-BR" b="1" dirty="0" err="1" smtClean="0"/>
              <a:t>Teleconsulta</a:t>
            </a:r>
            <a:r>
              <a:rPr lang="pt-BR" b="1" dirty="0" smtClean="0"/>
              <a:t> Domiciliar Do Espírito Santo E Leva Esperança Para Pacientes Acamados.</a:t>
            </a:r>
          </a:p>
          <a:p>
            <a:pPr algn="ctr"/>
            <a:r>
              <a:rPr lang="pt-BR" dirty="0" smtClean="0"/>
              <a:t>Julho De 2025.</a:t>
            </a:r>
            <a:endParaRPr lang="pt-BR" b="1" dirty="0"/>
          </a:p>
        </p:txBody>
      </p:sp>
      <p:pic>
        <p:nvPicPr>
          <p:cNvPr id="12" name="Imagem 11" descr="teleconsulta-domiciliar-02-1024x57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2643182"/>
            <a:ext cx="5429289" cy="3517548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5857884" y="3429000"/>
            <a:ext cx="30003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O lançamento do programa aconteceu na comunidade de Bebedouro, distrito de Linhares, na casa da pequena </a:t>
            </a:r>
            <a:r>
              <a:rPr lang="pt-BR" dirty="0" err="1" smtClean="0"/>
              <a:t>Laysa</a:t>
            </a:r>
            <a:r>
              <a:rPr lang="pt-BR" dirty="0" smtClean="0"/>
              <a:t> Claudino Vieira, de 12 anos.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CaixaDeTexto 15"/>
          <p:cNvSpPr txBox="1"/>
          <p:nvPr/>
        </p:nvSpPr>
        <p:spPr>
          <a:xfrm>
            <a:off x="1357290" y="1428736"/>
            <a:ext cx="6429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Assembléia de participação popular para elaboração do Plano de Ação em Saúde do Novo Acordo Rio Doce.</a:t>
            </a:r>
          </a:p>
          <a:p>
            <a:pPr algn="ctr"/>
            <a:r>
              <a:rPr lang="pt-BR" dirty="0" smtClean="0"/>
              <a:t>Julho De 2025.</a:t>
            </a:r>
            <a:endParaRPr lang="pt-BR" b="1" dirty="0"/>
          </a:p>
        </p:txBody>
      </p:sp>
      <p:pic>
        <p:nvPicPr>
          <p:cNvPr id="11" name="Imagem 10" descr="WhatsApp Image 2025-10-21 at 09.06.20(2)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7" y="2357430"/>
            <a:ext cx="3286147" cy="4071942"/>
          </a:xfrm>
          <a:prstGeom prst="rect">
            <a:avLst/>
          </a:prstGeom>
        </p:spPr>
      </p:pic>
      <p:pic>
        <p:nvPicPr>
          <p:cNvPr id="14" name="Imagem 13" descr="WhatsApp Image 2025-10-21 at 09.06.20(1)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6182" y="2357430"/>
            <a:ext cx="4857752" cy="4071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CaixaDeTexto 15"/>
          <p:cNvSpPr txBox="1"/>
          <p:nvPr/>
        </p:nvSpPr>
        <p:spPr>
          <a:xfrm>
            <a:off x="1357290" y="1428736"/>
            <a:ext cx="6429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Vacina contra meningite ACWY disponível em todas as unidades de saúde de Linhares.</a:t>
            </a:r>
          </a:p>
          <a:p>
            <a:pPr algn="ctr"/>
            <a:r>
              <a:rPr lang="pt-BR" dirty="0" smtClean="0"/>
              <a:t>Julho De 2025.</a:t>
            </a:r>
            <a:endParaRPr lang="pt-BR" b="1" dirty="0"/>
          </a:p>
        </p:txBody>
      </p:sp>
      <p:pic>
        <p:nvPicPr>
          <p:cNvPr id="11" name="Imagem 10" descr="unidade_de_saude_oficial_01-800x445-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38" y="2357430"/>
            <a:ext cx="6881834" cy="4185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CaixaDeTexto 15"/>
          <p:cNvSpPr txBox="1"/>
          <p:nvPr/>
        </p:nvSpPr>
        <p:spPr>
          <a:xfrm>
            <a:off x="1357290" y="1428736"/>
            <a:ext cx="6429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Unidade de Saúde do Pontal do Ipiranga funciona em novo endereço durante reforma e terá serviço odontológico reativado.</a:t>
            </a:r>
          </a:p>
          <a:p>
            <a:pPr algn="ctr"/>
            <a:r>
              <a:rPr lang="pt-BR" dirty="0" smtClean="0"/>
              <a:t>Julho De 2025.</a:t>
            </a:r>
            <a:endParaRPr lang="pt-BR" b="1" dirty="0"/>
          </a:p>
        </p:txBody>
      </p:sp>
      <p:pic>
        <p:nvPicPr>
          <p:cNvPr id="12" name="Imagem 11" descr="ubs-pontal-0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480" y="2357430"/>
            <a:ext cx="6072198" cy="4045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CaixaDeTexto 15"/>
          <p:cNvSpPr txBox="1"/>
          <p:nvPr/>
        </p:nvSpPr>
        <p:spPr>
          <a:xfrm>
            <a:off x="1357290" y="1428736"/>
            <a:ext cx="6429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Convocação de 118 profissionais aprovados em processo seletivo para atuarem em unidades de saúde ESF.</a:t>
            </a:r>
          </a:p>
          <a:p>
            <a:pPr algn="ctr"/>
            <a:r>
              <a:rPr lang="pt-BR" dirty="0" smtClean="0"/>
              <a:t>Julho De 2025.</a:t>
            </a:r>
            <a:endParaRPr lang="pt-BR" b="1" dirty="0"/>
          </a:p>
        </p:txBody>
      </p:sp>
      <p:pic>
        <p:nvPicPr>
          <p:cNvPr id="12" name="Imagem 11" descr="unidade-saude-carnaval-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166" y="2428868"/>
            <a:ext cx="6286512" cy="4191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CaixaDeTexto 15"/>
          <p:cNvSpPr txBox="1"/>
          <p:nvPr/>
        </p:nvSpPr>
        <p:spPr>
          <a:xfrm>
            <a:off x="1357290" y="1428736"/>
            <a:ext cx="6429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Linhares Recebe Unidade Odontológica Móvel Para Ampliar Atendimento Em Saúde Bucal Da População</a:t>
            </a:r>
          </a:p>
          <a:p>
            <a:pPr algn="ctr"/>
            <a:r>
              <a:rPr lang="pt-BR" dirty="0" smtClean="0"/>
              <a:t>Agosto De 2025.</a:t>
            </a:r>
            <a:endParaRPr lang="pt-BR" b="1" dirty="0"/>
          </a:p>
        </p:txBody>
      </p:sp>
      <p:pic>
        <p:nvPicPr>
          <p:cNvPr id="11" name="Imagem 10" descr="unidademovel-odonto-01-1024x76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2643182"/>
            <a:ext cx="4334804" cy="3500462"/>
          </a:xfrm>
          <a:prstGeom prst="rect">
            <a:avLst/>
          </a:prstGeom>
        </p:spPr>
      </p:pic>
      <p:pic>
        <p:nvPicPr>
          <p:cNvPr id="13" name="Imagem 12" descr="Unidade Move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438" y="2643182"/>
            <a:ext cx="4068936" cy="3500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CaixaDeTexto 15"/>
          <p:cNvSpPr txBox="1"/>
          <p:nvPr/>
        </p:nvSpPr>
        <p:spPr>
          <a:xfrm>
            <a:off x="1357290" y="1428736"/>
            <a:ext cx="6429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HGL realiza mutirão de cirurgia de catarata e soma mais de 2.000 procedimentos oftalmológicos.</a:t>
            </a:r>
          </a:p>
          <a:p>
            <a:pPr algn="ctr"/>
            <a:r>
              <a:rPr lang="pt-BR" dirty="0" smtClean="0"/>
              <a:t>Agosto De 2025.</a:t>
            </a:r>
            <a:endParaRPr lang="pt-BR" b="1" dirty="0"/>
          </a:p>
        </p:txBody>
      </p:sp>
      <p:pic>
        <p:nvPicPr>
          <p:cNvPr id="11" name="Imagem 10" descr="cirurgias-hgl-0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2285992"/>
            <a:ext cx="4572032" cy="43815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b="1" dirty="0">
                <a:solidFill>
                  <a:srgbClr val="0070C0"/>
                </a:solidFill>
              </a:rPr>
              <a:t/>
            </a:r>
            <a:br>
              <a:rPr lang="pt-BR" sz="2400" b="1" dirty="0">
                <a:solidFill>
                  <a:srgbClr val="0070C0"/>
                </a:solidFill>
              </a:rPr>
            </a:br>
            <a:endParaRPr lang="pt-BR" sz="1800" dirty="0">
              <a:solidFill>
                <a:srgbClr val="0070C0"/>
              </a:solidFill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285720" y="214290"/>
            <a:ext cx="8858280" cy="1189351"/>
            <a:chOff x="285720" y="214290"/>
            <a:chExt cx="8858280" cy="1189351"/>
          </a:xfrm>
        </p:grpSpPr>
        <p:grpSp>
          <p:nvGrpSpPr>
            <p:cNvPr id="15" name="Grupo 25"/>
            <p:cNvGrpSpPr/>
            <p:nvPr/>
          </p:nvGrpSpPr>
          <p:grpSpPr>
            <a:xfrm>
              <a:off x="285720" y="428604"/>
              <a:ext cx="5286412" cy="838200"/>
              <a:chOff x="285720" y="428604"/>
              <a:chExt cx="5286412" cy="838200"/>
            </a:xfrm>
          </p:grpSpPr>
          <p:cxnSp>
            <p:nvCxnSpPr>
              <p:cNvPr id="18" name="Conector Reto 17"/>
              <p:cNvCxnSpPr/>
              <p:nvPr/>
            </p:nvCxnSpPr>
            <p:spPr>
              <a:xfrm rot="5400000">
                <a:off x="2070876" y="857232"/>
                <a:ext cx="571504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85720" y="428604"/>
                <a:ext cx="685800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0" name="CaixaDeTexto 19"/>
              <p:cNvSpPr txBox="1"/>
              <p:nvPr/>
            </p:nvSpPr>
            <p:spPr>
              <a:xfrm>
                <a:off x="1000100" y="571480"/>
                <a:ext cx="1285884" cy="502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pt-BR" dirty="0"/>
                  <a:t>Prefeitura de Linhares</a:t>
                </a:r>
              </a:p>
            </p:txBody>
          </p:sp>
          <p:sp>
            <p:nvSpPr>
              <p:cNvPr id="21" name="CaixaDeTexto 20"/>
              <p:cNvSpPr txBox="1"/>
              <p:nvPr/>
            </p:nvSpPr>
            <p:spPr>
              <a:xfrm>
                <a:off x="2428860" y="642918"/>
                <a:ext cx="31432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Secretaria Municipal de Saúde</a:t>
                </a:r>
              </a:p>
            </p:txBody>
          </p:sp>
        </p:grp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/>
            <a:srcRect l="62667" t="46123" r="36310" b="44399"/>
            <a:stretch>
              <a:fillRect/>
            </a:stretch>
          </p:blipFill>
          <p:spPr bwMode="auto">
            <a:xfrm>
              <a:off x="8915636" y="214290"/>
              <a:ext cx="228364" cy="1189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CaixaDeTexto 16"/>
            <p:cNvSpPr txBox="1"/>
            <p:nvPr/>
          </p:nvSpPr>
          <p:spPr>
            <a:xfrm>
              <a:off x="6143636" y="571480"/>
              <a:ext cx="2571768" cy="523220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sz="1400" b="1" dirty="0" smtClean="0"/>
                <a:t>2025:  </a:t>
              </a:r>
              <a:r>
                <a:rPr lang="pt-BR" sz="1400" b="1" dirty="0"/>
                <a:t>POPULAÇÃO POR FAIXA</a:t>
              </a:r>
            </a:p>
            <a:p>
              <a:r>
                <a:rPr lang="pt-BR" sz="1400" b="1" dirty="0" smtClean="0"/>
                <a:t>ETÁRIA</a:t>
              </a:r>
              <a:endParaRPr lang="pt-BR" sz="1200" dirty="0"/>
            </a:p>
          </p:txBody>
        </p:sp>
      </p:grpSp>
      <p:graphicFrame>
        <p:nvGraphicFramePr>
          <p:cNvPr id="13" name="Tabela 12"/>
          <p:cNvGraphicFramePr>
            <a:graphicFrameLocks noGrp="1"/>
          </p:cNvGraphicFramePr>
          <p:nvPr/>
        </p:nvGraphicFramePr>
        <p:xfrm>
          <a:off x="214282" y="4286256"/>
          <a:ext cx="8643992" cy="1762490"/>
        </p:xfrm>
        <a:graphic>
          <a:graphicData uri="http://schemas.openxmlformats.org/drawingml/2006/table">
            <a:tbl>
              <a:tblPr/>
              <a:tblGrid>
                <a:gridCol w="635304"/>
                <a:gridCol w="385032"/>
                <a:gridCol w="385032"/>
                <a:gridCol w="440038"/>
                <a:gridCol w="440038"/>
                <a:gridCol w="440038"/>
                <a:gridCol w="440038"/>
                <a:gridCol w="440038"/>
                <a:gridCol w="440038"/>
                <a:gridCol w="440038"/>
                <a:gridCol w="440038"/>
                <a:gridCol w="440038"/>
                <a:gridCol w="440038"/>
                <a:gridCol w="440038"/>
                <a:gridCol w="440038"/>
                <a:gridCol w="440038"/>
                <a:gridCol w="440038"/>
                <a:gridCol w="550047"/>
                <a:gridCol w="528045"/>
              </a:tblGrid>
              <a:tr h="116336">
                <a:tc gridSpan="13"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População Residente - Estudo de Estimativas Populacionais por Município, Idade e Sexo 2000-2025 - Brasil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13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Período: 2025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175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Sexo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De 0 a 4 anos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5 </a:t>
                      </a:r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 9 anos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10 </a:t>
                      </a:r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 14 anos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15 </a:t>
                      </a:r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 19 anos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20 </a:t>
                      </a:r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 24 anos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25 </a:t>
                      </a:r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 29 anos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30 </a:t>
                      </a:r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 34 anos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35 </a:t>
                      </a:r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 39 anos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40 </a:t>
                      </a:r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 44 anos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45 </a:t>
                      </a:r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 49 anos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50 </a:t>
                      </a:r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 54 anos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55 </a:t>
                      </a:r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 59 anos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60 </a:t>
                      </a:r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 64 anos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65 </a:t>
                      </a:r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 69 anos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70 </a:t>
                      </a:r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 74 anos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75 </a:t>
                      </a:r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 79 anos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80 </a:t>
                      </a:r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anos ou +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</a:tr>
              <a:tr h="116336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Masculino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6.642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6.957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6.797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6.717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7.454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7.559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7.342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7.479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7.533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6.499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5.058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4.277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3.571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2.855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2.031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1.239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1.273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91.283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6336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Feminino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6.379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6.676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6.560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6.547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7.048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7.288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7.266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7.360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7.390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6.543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5.311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4.634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4.024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3.396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2.509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1.637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1.946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92.514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6336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13.021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13.633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13.357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13.264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14.502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14.847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14.608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14.839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14.923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13.042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10.369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8.911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7.595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6.251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4.540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2.876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3.219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183.797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6336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Fonte: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6336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6336">
                <a:tc gridSpan="11"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Realização: CGI Demográfico/RIPSA e CGIAE/SVSA/Ministério da Saúde.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6336">
                <a:tc gridSpan="11"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Dados básicos: IBGE /  ftp://ftp.datasus.gov.br/dissemin/publicos/IBGE/POPSVS/</a:t>
                      </a: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17" marR="5817" marT="58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24" name="Tabela 23"/>
          <p:cNvGraphicFramePr>
            <a:graphicFrameLocks noGrp="1"/>
          </p:cNvGraphicFramePr>
          <p:nvPr/>
        </p:nvGraphicFramePr>
        <p:xfrm>
          <a:off x="142844" y="2285992"/>
          <a:ext cx="8715440" cy="1119710"/>
        </p:xfrm>
        <a:graphic>
          <a:graphicData uri="http://schemas.openxmlformats.org/drawingml/2006/table">
            <a:tbl>
              <a:tblPr/>
              <a:tblGrid>
                <a:gridCol w="894710"/>
                <a:gridCol w="436703"/>
                <a:gridCol w="436703"/>
                <a:gridCol w="426053"/>
                <a:gridCol w="426053"/>
                <a:gridCol w="426053"/>
                <a:gridCol w="426053"/>
                <a:gridCol w="426053"/>
                <a:gridCol w="426053"/>
                <a:gridCol w="426053"/>
                <a:gridCol w="426053"/>
                <a:gridCol w="426053"/>
                <a:gridCol w="426053"/>
                <a:gridCol w="426053"/>
                <a:gridCol w="426053"/>
                <a:gridCol w="426053"/>
                <a:gridCol w="426053"/>
                <a:gridCol w="439365"/>
                <a:gridCol w="543217"/>
              </a:tblGrid>
              <a:tr h="111785">
                <a:tc gridSpan="15"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População Residente - Estudo de Estimativas Populacionais por Município, Idade e Sexo 2000-2025 - Brasil</a:t>
                      </a: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785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Período: 2025</a:t>
                      </a: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535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Município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De 0 a 4 anos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5 </a:t>
                      </a:r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 9 anos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10 </a:t>
                      </a:r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 14 anos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15 </a:t>
                      </a:r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 19 anos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20 </a:t>
                      </a:r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 24 anos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25 </a:t>
                      </a:r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 29 anos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30 </a:t>
                      </a:r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 34 anos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35</a:t>
                      </a:r>
                      <a:r>
                        <a:rPr lang="pt-BR" sz="1000" b="1" i="0" u="none" strike="noStrike" baseline="0" dirty="0" smtClean="0">
                          <a:solidFill>
                            <a:srgbClr val="FFFFFF"/>
                          </a:solidFill>
                          <a:latin typeface="Calibri"/>
                        </a:rPr>
                        <a:t> a </a:t>
                      </a:r>
                      <a:r>
                        <a:rPr lang="pt-BR" sz="1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39 </a:t>
                      </a:r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anos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40 </a:t>
                      </a:r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 44 anos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 </a:t>
                      </a:r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45 a 49 anos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50 </a:t>
                      </a:r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 54 anos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55 </a:t>
                      </a:r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 59 anos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60 </a:t>
                      </a:r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 64 anos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65 </a:t>
                      </a:r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 69 anos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70 </a:t>
                      </a:r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 74 anos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75 </a:t>
                      </a:r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 79 anos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80 </a:t>
                      </a:r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anos ou +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</a:tr>
              <a:tr h="111785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320320 LINHARES</a:t>
                      </a: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13.021</a:t>
                      </a: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13.633</a:t>
                      </a: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13.357</a:t>
                      </a: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13.264</a:t>
                      </a: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14.502</a:t>
                      </a: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14.847</a:t>
                      </a: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14.608</a:t>
                      </a: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14.839</a:t>
                      </a: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14.923</a:t>
                      </a: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13.042</a:t>
                      </a: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10.369</a:t>
                      </a: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8.911</a:t>
                      </a: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7.595</a:t>
                      </a: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6.251</a:t>
                      </a: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4.540</a:t>
                      </a: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2.876</a:t>
                      </a: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3.219</a:t>
                      </a: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183.797</a:t>
                      </a: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785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13.021</a:t>
                      </a: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13.633</a:t>
                      </a: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13.357</a:t>
                      </a: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13.264</a:t>
                      </a: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14.502</a:t>
                      </a: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14.847</a:t>
                      </a: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14.608</a:t>
                      </a: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14.839</a:t>
                      </a: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14.923</a:t>
                      </a: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13.042</a:t>
                      </a: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10.369</a:t>
                      </a: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8.911</a:t>
                      </a: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7.595</a:t>
                      </a: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6.251</a:t>
                      </a: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4.540</a:t>
                      </a: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2.876</a:t>
                      </a: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3.219</a:t>
                      </a: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183.797</a:t>
                      </a: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CaixaDeTexto 15"/>
          <p:cNvSpPr txBox="1"/>
          <p:nvPr/>
        </p:nvSpPr>
        <p:spPr>
          <a:xfrm>
            <a:off x="1357290" y="1428736"/>
            <a:ext cx="642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Anuncio De Ações De Saúde.</a:t>
            </a:r>
          </a:p>
          <a:p>
            <a:pPr algn="ctr"/>
            <a:r>
              <a:rPr lang="pt-BR" dirty="0" smtClean="0"/>
              <a:t>Agosto De 2025.</a:t>
            </a:r>
            <a:endParaRPr lang="pt-BR" b="1" dirty="0"/>
          </a:p>
        </p:txBody>
      </p:sp>
      <p:pic>
        <p:nvPicPr>
          <p:cNvPr id="12" name="Imagem 11" descr="WhatsApp Image 2025-10-21 at 09.16.13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2357430"/>
            <a:ext cx="4375803" cy="4191486"/>
          </a:xfrm>
          <a:prstGeom prst="rect">
            <a:avLst/>
          </a:prstGeom>
        </p:spPr>
      </p:pic>
      <p:pic>
        <p:nvPicPr>
          <p:cNvPr id="13" name="Imagem 12" descr="WhatsApp Image 2025-10-21 at 09.18.25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314" y="2285992"/>
            <a:ext cx="4143404" cy="4286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CaixaDeTexto 15"/>
          <p:cNvSpPr txBox="1"/>
          <p:nvPr/>
        </p:nvSpPr>
        <p:spPr>
          <a:xfrm>
            <a:off x="1357290" y="1428736"/>
            <a:ext cx="6429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Investimentos Em Saúde, Ordem De Serviço Para A Construção Da Unidade De Saúde Da Comunidade De Baixo Quartel.</a:t>
            </a:r>
          </a:p>
          <a:p>
            <a:pPr algn="ctr"/>
            <a:r>
              <a:rPr lang="pt-BR" dirty="0" smtClean="0"/>
              <a:t>Agosto De 2025.</a:t>
            </a:r>
            <a:endParaRPr lang="pt-BR" b="1" dirty="0"/>
          </a:p>
        </p:txBody>
      </p:sp>
      <p:pic>
        <p:nvPicPr>
          <p:cNvPr id="11" name="Imagem 10" descr="baixoquartel-anuncios-03-1024x68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2428868"/>
            <a:ext cx="3571900" cy="3857652"/>
          </a:xfrm>
          <a:prstGeom prst="rect">
            <a:avLst/>
          </a:prstGeom>
        </p:spPr>
      </p:pic>
      <p:pic>
        <p:nvPicPr>
          <p:cNvPr id="14" name="Imagem 13" descr="baixoquartel-anuncios-02-1024x68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7620" y="2428868"/>
            <a:ext cx="4811268" cy="3857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aixaDeTexto 10"/>
          <p:cNvSpPr txBox="1"/>
          <p:nvPr/>
        </p:nvSpPr>
        <p:spPr>
          <a:xfrm>
            <a:off x="1357290" y="1428736"/>
            <a:ext cx="642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Fiscalizações diversas da Vigilância Sanitária</a:t>
            </a:r>
          </a:p>
          <a:p>
            <a:pPr algn="ctr"/>
            <a:r>
              <a:rPr lang="pt-BR" dirty="0" smtClean="0"/>
              <a:t>Setembro a Dezembro/2025.</a:t>
            </a:r>
            <a:endParaRPr lang="pt-BR" b="1" dirty="0"/>
          </a:p>
        </p:txBody>
      </p:sp>
      <p:pic>
        <p:nvPicPr>
          <p:cNvPr id="12" name="Picture 7" descr="C:\Users\janiele.marinato\Pictures\Relatório 3º Quad\WhatsApp Image 2026-03-16 at 15.49.14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2214553"/>
            <a:ext cx="3000396" cy="4000527"/>
          </a:xfrm>
          <a:prstGeom prst="rect">
            <a:avLst/>
          </a:prstGeom>
          <a:noFill/>
        </p:spPr>
      </p:pic>
      <p:pic>
        <p:nvPicPr>
          <p:cNvPr id="13" name="Picture 8" descr="C:\Users\janiele.marinato\Pictures\Relatório 3º Quad\WhatsApp Image 2026-03-16 at 15.49.4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4357694"/>
            <a:ext cx="2928958" cy="2196719"/>
          </a:xfrm>
          <a:prstGeom prst="rect">
            <a:avLst/>
          </a:prstGeom>
          <a:noFill/>
        </p:spPr>
      </p:pic>
      <p:pic>
        <p:nvPicPr>
          <p:cNvPr id="14" name="Picture 9" descr="C:\Users\janiele.marinato\Pictures\Relatório 3º Quad\WhatsApp Image 2026-03-16 at 15.49.45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2143116"/>
            <a:ext cx="2857520" cy="2143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aixaDeTexto 10"/>
          <p:cNvSpPr txBox="1"/>
          <p:nvPr/>
        </p:nvSpPr>
        <p:spPr>
          <a:xfrm>
            <a:off x="1357290" y="1428736"/>
            <a:ext cx="6429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Contagem de ovos do </a:t>
            </a:r>
            <a:r>
              <a:rPr lang="pt-BR" b="1" i="1" dirty="0" err="1" smtClean="0"/>
              <a:t>Aedes</a:t>
            </a:r>
            <a:r>
              <a:rPr lang="pt-BR" b="1" i="1" dirty="0" smtClean="0"/>
              <a:t> </a:t>
            </a:r>
            <a:r>
              <a:rPr lang="pt-BR" b="1" i="1" dirty="0" err="1" smtClean="0"/>
              <a:t>aegypti</a:t>
            </a:r>
            <a:r>
              <a:rPr lang="pt-BR" b="1" i="1" dirty="0" smtClean="0"/>
              <a:t> </a:t>
            </a:r>
            <a:r>
              <a:rPr lang="pt-BR" b="1" dirty="0" smtClean="0"/>
              <a:t>– monitoramento das armadilhas </a:t>
            </a:r>
            <a:r>
              <a:rPr lang="pt-BR" b="1" dirty="0" err="1" smtClean="0"/>
              <a:t>ovitrampas</a:t>
            </a:r>
            <a:endParaRPr lang="pt-BR" b="1" dirty="0" smtClean="0"/>
          </a:p>
          <a:p>
            <a:pPr algn="ctr"/>
            <a:r>
              <a:rPr lang="pt-BR" dirty="0" smtClean="0"/>
              <a:t>Setembro a Dezembro/2025.</a:t>
            </a:r>
            <a:endParaRPr lang="pt-BR" b="1" dirty="0"/>
          </a:p>
        </p:txBody>
      </p:sp>
      <p:pic>
        <p:nvPicPr>
          <p:cNvPr id="15" name="Imagem 14" descr="Descrição: dezembro 1.jfif"/>
          <p:cNvPicPr/>
          <p:nvPr/>
        </p:nvPicPr>
        <p:blipFill>
          <a:blip r:embed="rId4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000364" y="2428868"/>
            <a:ext cx="3143272" cy="4214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aixaDeTexto 10"/>
          <p:cNvSpPr txBox="1"/>
          <p:nvPr/>
        </p:nvSpPr>
        <p:spPr>
          <a:xfrm>
            <a:off x="1357290" y="1428736"/>
            <a:ext cx="642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Ação de Saúde na empresa </a:t>
            </a:r>
            <a:r>
              <a:rPr lang="pt-BR" b="1" dirty="0" err="1" smtClean="0"/>
              <a:t>Brinox</a:t>
            </a:r>
            <a:r>
              <a:rPr lang="pt-BR" b="1" dirty="0" smtClean="0"/>
              <a:t> - NAPS</a:t>
            </a:r>
          </a:p>
          <a:p>
            <a:pPr algn="ctr"/>
            <a:r>
              <a:rPr lang="pt-BR" dirty="0" smtClean="0"/>
              <a:t>10 de Setembro/2025.</a:t>
            </a:r>
            <a:endParaRPr lang="pt-BR" b="1" dirty="0"/>
          </a:p>
        </p:txBody>
      </p:sp>
      <p:pic>
        <p:nvPicPr>
          <p:cNvPr id="58370" name="Picture 2" descr="C:\Users\janiele.marinato\Pictures\Relatório 3º Quad\WhatsApp Image 2026-03-13 at 17.59.29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2428868"/>
            <a:ext cx="3000396" cy="40005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aixaDeTexto 10"/>
          <p:cNvSpPr txBox="1"/>
          <p:nvPr/>
        </p:nvSpPr>
        <p:spPr>
          <a:xfrm>
            <a:off x="1357290" y="1428736"/>
            <a:ext cx="642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Ação de Saúde no Residencial Mata do Cacau – NAPS</a:t>
            </a:r>
          </a:p>
          <a:p>
            <a:pPr algn="ctr"/>
            <a:r>
              <a:rPr lang="pt-BR" dirty="0" smtClean="0"/>
              <a:t>21 de Setembro/2025.</a:t>
            </a:r>
            <a:endParaRPr lang="pt-BR" b="1" dirty="0"/>
          </a:p>
        </p:txBody>
      </p:sp>
      <p:pic>
        <p:nvPicPr>
          <p:cNvPr id="59394" name="Picture 2" descr="C:\Users\janiele.marinato\Pictures\Relatório 3º Quad\WhatsApp Image 2026-03-13 at 18.03.57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2214554"/>
            <a:ext cx="3107554" cy="4143404"/>
          </a:xfrm>
          <a:prstGeom prst="rect">
            <a:avLst/>
          </a:prstGeom>
          <a:noFill/>
        </p:spPr>
      </p:pic>
      <p:pic>
        <p:nvPicPr>
          <p:cNvPr id="59395" name="Picture 3" descr="C:\Users\janiele.marinato\Pictures\Relatório 3º Quad\WhatsApp Image 2026-03-13 at 18.03.57 (1)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2786058"/>
            <a:ext cx="4000528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aixaDeTexto 10"/>
          <p:cNvSpPr txBox="1"/>
          <p:nvPr/>
        </p:nvSpPr>
        <p:spPr>
          <a:xfrm>
            <a:off x="1357290" y="1428736"/>
            <a:ext cx="642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Assinatura da Ordem de Serviço para construção  do CAPS III</a:t>
            </a:r>
            <a:endParaRPr lang="pt-BR" b="1" dirty="0" smtClean="0"/>
          </a:p>
          <a:p>
            <a:pPr algn="ctr"/>
            <a:r>
              <a:rPr lang="pt-BR" dirty="0" smtClean="0"/>
              <a:t>22 </a:t>
            </a:r>
            <a:r>
              <a:rPr lang="pt-BR" dirty="0" smtClean="0"/>
              <a:t>de Setembro/2025.</a:t>
            </a:r>
            <a:endParaRPr lang="pt-B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2500306"/>
            <a:ext cx="578116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aixaDeTexto 10"/>
          <p:cNvSpPr txBox="1"/>
          <p:nvPr/>
        </p:nvSpPr>
        <p:spPr>
          <a:xfrm>
            <a:off x="1357290" y="1428736"/>
            <a:ext cx="642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Palestra Outubro Rosa no SAAE</a:t>
            </a:r>
          </a:p>
          <a:p>
            <a:pPr algn="ctr"/>
            <a:r>
              <a:rPr lang="pt-BR" dirty="0" smtClean="0"/>
              <a:t>24 de Setembro/2025.</a:t>
            </a:r>
            <a:endParaRPr lang="pt-BR" b="1" dirty="0"/>
          </a:p>
        </p:txBody>
      </p:sp>
      <p:pic>
        <p:nvPicPr>
          <p:cNvPr id="62466" name="Picture 2" descr="C:\Users\janiele.marinato\Pictures\Relatório 3º Quad\WhatsApp Image 2026-03-13 at 18.12.49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2159010"/>
            <a:ext cx="2571768" cy="4572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aixaDeTexto 10"/>
          <p:cNvSpPr txBox="1"/>
          <p:nvPr/>
        </p:nvSpPr>
        <p:spPr>
          <a:xfrm>
            <a:off x="1357290" y="1428736"/>
            <a:ext cx="642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Roda de Conversa sobre Aleitamento Materno – Casa Rosa</a:t>
            </a:r>
          </a:p>
          <a:p>
            <a:pPr algn="ctr"/>
            <a:r>
              <a:rPr lang="pt-BR" dirty="0" smtClean="0"/>
              <a:t>25 de Setembro/2025.</a:t>
            </a:r>
            <a:endParaRPr lang="pt-BR" b="1" dirty="0"/>
          </a:p>
        </p:txBody>
      </p:sp>
      <p:pic>
        <p:nvPicPr>
          <p:cNvPr id="60418" name="Picture 2" descr="C:\Users\janiele.marinato\Pictures\Relatório 3º Quad\WhatsApp Image 2026-03-13 at 18.05.47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2214554"/>
            <a:ext cx="3214710" cy="43405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aixaDeTexto 10"/>
          <p:cNvSpPr txBox="1"/>
          <p:nvPr/>
        </p:nvSpPr>
        <p:spPr>
          <a:xfrm>
            <a:off x="1357290" y="1428736"/>
            <a:ext cx="642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Caminhada “Setembro Amarelo” – prevenção ao suicídio</a:t>
            </a:r>
          </a:p>
          <a:p>
            <a:pPr algn="ctr"/>
            <a:r>
              <a:rPr lang="pt-BR" dirty="0" smtClean="0"/>
              <a:t>26 de Setembro/2025.</a:t>
            </a:r>
            <a:endParaRPr lang="pt-BR" b="1" dirty="0"/>
          </a:p>
        </p:txBody>
      </p:sp>
      <p:pic>
        <p:nvPicPr>
          <p:cNvPr id="12" name="Imagem 11" descr="C:\Users\camila.rocha\Downloads\WhatsApp Image 2026-01-29 at 15.53.50.jpeg"/>
          <p:cNvPicPr/>
          <p:nvPr/>
        </p:nvPicPr>
        <p:blipFill>
          <a:blip r:embed="rId4" cstate="print"/>
          <a:srcRect t="27180" b="16861"/>
          <a:stretch>
            <a:fillRect/>
          </a:stretch>
        </p:blipFill>
        <p:spPr bwMode="auto">
          <a:xfrm>
            <a:off x="1000100" y="2214554"/>
            <a:ext cx="3369236" cy="324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12" descr="Z:\USL\ADMINISTRATIVO\VANUZA - ASSISTENTE SOCIAL\Arquivos1\2026\WhatsApp Image 2026-01-30 at 10.45.19 (3)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2214554"/>
            <a:ext cx="350046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8606354" y="3094856"/>
            <a:ext cx="550073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3094856"/>
            <a:ext cx="4067944" cy="64633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ixaDeTexto 3"/>
          <p:cNvSpPr txBox="1"/>
          <p:nvPr/>
        </p:nvSpPr>
        <p:spPr>
          <a:xfrm>
            <a:off x="4139952" y="3203684"/>
            <a:ext cx="4466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ESTABELECIMENTOS</a:t>
            </a:r>
            <a:endParaRPr lang="pt-B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aixaDeTexto 10"/>
          <p:cNvSpPr txBox="1"/>
          <p:nvPr/>
        </p:nvSpPr>
        <p:spPr>
          <a:xfrm>
            <a:off x="1357290" y="1428736"/>
            <a:ext cx="642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Caminhada “Outubro Rosa”</a:t>
            </a:r>
          </a:p>
          <a:p>
            <a:pPr algn="ctr"/>
            <a:r>
              <a:rPr lang="pt-BR" dirty="0" smtClean="0"/>
              <a:t>01 de Outubro/2025.</a:t>
            </a:r>
            <a:endParaRPr lang="pt-BR" b="1" dirty="0"/>
          </a:p>
        </p:txBody>
      </p:sp>
      <p:pic>
        <p:nvPicPr>
          <p:cNvPr id="61442" name="Picture 2" descr="C:\Users\janiele.marinato\Pictures\Relatório 3º Quad\WhatsApp Image 2026-03-13 at 18.07.05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2143116"/>
            <a:ext cx="3214678" cy="4286237"/>
          </a:xfrm>
          <a:prstGeom prst="rect">
            <a:avLst/>
          </a:prstGeom>
          <a:noFill/>
        </p:spPr>
      </p:pic>
      <p:pic>
        <p:nvPicPr>
          <p:cNvPr id="61443" name="Picture 3" descr="C:\Users\janiele.marinato\Pictures\Relatório 3º Quad\WhatsApp Image 2026-03-13 at 18.08.03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2143116"/>
            <a:ext cx="3214710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aixaDeTexto 10"/>
          <p:cNvSpPr txBox="1"/>
          <p:nvPr/>
        </p:nvSpPr>
        <p:spPr>
          <a:xfrm>
            <a:off x="1357290" y="1428736"/>
            <a:ext cx="6429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Assinatura da Ordem de Serviço para construção </a:t>
            </a:r>
            <a:r>
              <a:rPr lang="pt-BR" b="1" dirty="0" smtClean="0"/>
              <a:t>da UBS de Chapadão das Palminhas</a:t>
            </a:r>
          </a:p>
          <a:p>
            <a:pPr algn="ctr"/>
            <a:r>
              <a:rPr lang="pt-BR" dirty="0" smtClean="0"/>
              <a:t>01 </a:t>
            </a:r>
            <a:r>
              <a:rPr lang="pt-BR" dirty="0" smtClean="0"/>
              <a:t>de Outubro/2025.</a:t>
            </a:r>
            <a:endParaRPr lang="pt-BR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1" y="2643182"/>
            <a:ext cx="5966595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aixaDeTexto 10"/>
          <p:cNvSpPr txBox="1"/>
          <p:nvPr/>
        </p:nvSpPr>
        <p:spPr>
          <a:xfrm>
            <a:off x="1357290" y="1428736"/>
            <a:ext cx="6429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Confraternização em comemoração ao dia do Agente de Combate as Endemias (ACE)  </a:t>
            </a:r>
          </a:p>
          <a:p>
            <a:pPr algn="ctr"/>
            <a:r>
              <a:rPr lang="pt-BR" dirty="0" smtClean="0"/>
              <a:t>02 de Outubro/2025.</a:t>
            </a:r>
            <a:endParaRPr lang="pt-BR" b="1" dirty="0"/>
          </a:p>
        </p:txBody>
      </p:sp>
      <p:pic>
        <p:nvPicPr>
          <p:cNvPr id="15" name="Imagem 14" descr="Descrição: outubro2.jfif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928926" y="2357430"/>
            <a:ext cx="3036256" cy="41434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aixaDeTexto 10"/>
          <p:cNvSpPr txBox="1"/>
          <p:nvPr/>
        </p:nvSpPr>
        <p:spPr>
          <a:xfrm>
            <a:off x="1357290" y="1428736"/>
            <a:ext cx="6429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Dia D da Campanha de Vacinação </a:t>
            </a:r>
            <a:r>
              <a:rPr lang="pt-BR" b="1" dirty="0" err="1" smtClean="0"/>
              <a:t>Antirrábica</a:t>
            </a:r>
            <a:r>
              <a:rPr lang="pt-BR" b="1" dirty="0" smtClean="0"/>
              <a:t> Animal – Realizada pela Vigilância Ambiental</a:t>
            </a:r>
          </a:p>
          <a:p>
            <a:pPr algn="ctr"/>
            <a:r>
              <a:rPr lang="pt-BR" dirty="0" smtClean="0"/>
              <a:t>04 de Outubro/2025.</a:t>
            </a:r>
            <a:endParaRPr lang="pt-BR" b="1" dirty="0"/>
          </a:p>
        </p:txBody>
      </p:sp>
      <p:pic>
        <p:nvPicPr>
          <p:cNvPr id="15" name="Imagem 14" descr="Descrição: outubro.jfif"/>
          <p:cNvPicPr/>
          <p:nvPr/>
        </p:nvPicPr>
        <p:blipFill>
          <a:blip r:embed="rId4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786050" y="2500306"/>
            <a:ext cx="3643338" cy="4071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aixaDeTexto 10"/>
          <p:cNvSpPr txBox="1"/>
          <p:nvPr/>
        </p:nvSpPr>
        <p:spPr>
          <a:xfrm>
            <a:off x="1357290" y="1428736"/>
            <a:ext cx="642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Ação Outubro Rosa em parceria com a FACELI</a:t>
            </a:r>
            <a:endParaRPr lang="pt-BR" b="1" dirty="0" smtClean="0"/>
          </a:p>
          <a:p>
            <a:pPr algn="ctr"/>
            <a:r>
              <a:rPr lang="pt-BR" dirty="0" smtClean="0"/>
              <a:t>04 de Outubro/2025.</a:t>
            </a:r>
            <a:endParaRPr lang="pt-BR" b="1" dirty="0"/>
          </a:p>
        </p:txBody>
      </p:sp>
      <p:pic>
        <p:nvPicPr>
          <p:cNvPr id="63490" name="Picture 2" descr="C:\Users\janiele.marinato\Pictures\Relatório 3º Quad\WhatsApp Image 2026-03-13 at 18.46.05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2571744"/>
            <a:ext cx="4810116" cy="36075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aixaDeTexto 10"/>
          <p:cNvSpPr txBox="1"/>
          <p:nvPr/>
        </p:nvSpPr>
        <p:spPr>
          <a:xfrm>
            <a:off x="1357290" y="1428736"/>
            <a:ext cx="642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Capacitação no HGL com equipe da VISAT</a:t>
            </a:r>
          </a:p>
          <a:p>
            <a:pPr algn="ctr"/>
            <a:r>
              <a:rPr lang="pt-BR" dirty="0" smtClean="0"/>
              <a:t>07 de Outubro/2025.</a:t>
            </a:r>
            <a:endParaRPr lang="pt-BR" b="1" dirty="0"/>
          </a:p>
        </p:txBody>
      </p:sp>
      <p:pic>
        <p:nvPicPr>
          <p:cNvPr id="12" name="image23.png"/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000232" y="2428868"/>
            <a:ext cx="5143536" cy="3714776"/>
          </a:xfrm>
          <a:prstGeom prst="rect">
            <a:avLst/>
          </a:prstGeo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aixaDeTexto 10"/>
          <p:cNvSpPr txBox="1"/>
          <p:nvPr/>
        </p:nvSpPr>
        <p:spPr>
          <a:xfrm>
            <a:off x="1357290" y="1428736"/>
            <a:ext cx="642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Ação em comemoração ao Dia das Crianças na UPAI</a:t>
            </a:r>
          </a:p>
          <a:p>
            <a:pPr algn="ctr"/>
            <a:r>
              <a:rPr lang="pt-BR" dirty="0" smtClean="0"/>
              <a:t>Outubro/2025.</a:t>
            </a:r>
            <a:endParaRPr lang="pt-BR" b="1" dirty="0"/>
          </a:p>
        </p:txBody>
      </p:sp>
      <p:pic>
        <p:nvPicPr>
          <p:cNvPr id="12" name="Imagem 11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2428868"/>
            <a:ext cx="235745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12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44" y="3000372"/>
            <a:ext cx="464347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aixaDeTexto 10"/>
          <p:cNvSpPr txBox="1"/>
          <p:nvPr/>
        </p:nvSpPr>
        <p:spPr>
          <a:xfrm>
            <a:off x="1357290" y="1428736"/>
            <a:ext cx="6429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Capacitação sobre o Novo Financiamento na Atenção Básica para os enfermeiros da APS</a:t>
            </a:r>
          </a:p>
          <a:p>
            <a:pPr algn="ctr"/>
            <a:r>
              <a:rPr lang="pt-BR" dirty="0" smtClean="0"/>
              <a:t>15 de Outubro/2025.</a:t>
            </a:r>
            <a:endParaRPr lang="pt-BR" b="1" dirty="0"/>
          </a:p>
        </p:txBody>
      </p:sp>
      <p:pic>
        <p:nvPicPr>
          <p:cNvPr id="12" name="Imagem 11" descr="C:\Users\camila.rocha\Downloads\WhatsApp Image 2026-01-30 at 06.03.48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571744"/>
            <a:ext cx="571504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aixaDeTexto 10"/>
          <p:cNvSpPr txBox="1"/>
          <p:nvPr/>
        </p:nvSpPr>
        <p:spPr>
          <a:xfrm>
            <a:off x="1357290" y="1428736"/>
            <a:ext cx="642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Atualização da caderneta de vacina nas </a:t>
            </a:r>
            <a:r>
              <a:rPr lang="pt-BR" b="1" dirty="0" err="1" smtClean="0"/>
              <a:t>UBS’s</a:t>
            </a:r>
            <a:endParaRPr lang="pt-BR" b="1" dirty="0" smtClean="0"/>
          </a:p>
          <a:p>
            <a:pPr algn="ctr"/>
            <a:r>
              <a:rPr lang="pt-BR" dirty="0" smtClean="0"/>
              <a:t>18 de Outubro/2025.</a:t>
            </a:r>
            <a:endParaRPr lang="pt-BR" b="1" dirty="0"/>
          </a:p>
        </p:txBody>
      </p:sp>
      <p:pic>
        <p:nvPicPr>
          <p:cNvPr id="13" name="image19.jpg"/>
          <p:cNvPicPr/>
          <p:nvPr/>
        </p:nvPicPr>
        <p:blipFill>
          <a:blip r:embed="rId4" cstate="print"/>
          <a:srcRect t="14418" r="5823" b="3652"/>
          <a:stretch>
            <a:fillRect/>
          </a:stretch>
        </p:blipFill>
        <p:spPr>
          <a:xfrm>
            <a:off x="1285852" y="2357430"/>
            <a:ext cx="3286148" cy="4000528"/>
          </a:xfrm>
          <a:prstGeom prst="rect">
            <a:avLst/>
          </a:prstGeom>
          <a:ln/>
        </p:spPr>
      </p:pic>
      <p:pic>
        <p:nvPicPr>
          <p:cNvPr id="14" name="image20.jpg"/>
          <p:cNvPicPr/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929190" y="2357430"/>
            <a:ext cx="2786082" cy="4071966"/>
          </a:xfrm>
          <a:prstGeom prst="rect">
            <a:avLst/>
          </a:prstGeo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aixaDeTexto 10"/>
          <p:cNvSpPr txBox="1"/>
          <p:nvPr/>
        </p:nvSpPr>
        <p:spPr>
          <a:xfrm>
            <a:off x="1357290" y="1214422"/>
            <a:ext cx="6429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Assinatura da Ordem de Serviço para construção da UBS </a:t>
            </a:r>
            <a:r>
              <a:rPr lang="pt-BR" b="1" dirty="0" smtClean="0"/>
              <a:t>do  Bairro Canivete</a:t>
            </a:r>
          </a:p>
          <a:p>
            <a:pPr algn="ctr"/>
            <a:r>
              <a:rPr lang="pt-BR" dirty="0" smtClean="0"/>
              <a:t>18 </a:t>
            </a:r>
            <a:r>
              <a:rPr lang="pt-BR" dirty="0" smtClean="0"/>
              <a:t>de Outubro/2025.</a:t>
            </a:r>
            <a:endParaRPr lang="pt-BR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06" y="2071678"/>
            <a:ext cx="511492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8144" y="3852886"/>
            <a:ext cx="512445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" name="CaixaDeTexto 5"/>
          <p:cNvSpPr txBox="1">
            <a:spLocks noChangeArrowheads="1"/>
          </p:cNvSpPr>
          <p:nvPr/>
        </p:nvSpPr>
        <p:spPr bwMode="auto">
          <a:xfrm>
            <a:off x="651648" y="285728"/>
            <a:ext cx="792088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fontAlgn="b"/>
            <a:r>
              <a:rPr lang="pt-BR" sz="2400" b="1" dirty="0">
                <a:solidFill>
                  <a:srgbClr val="0070C0"/>
                </a:solidFill>
                <a:latin typeface="+mn-lt"/>
              </a:rPr>
              <a:t>       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285720" y="214290"/>
            <a:ext cx="8858280" cy="1189351"/>
            <a:chOff x="285720" y="214290"/>
            <a:chExt cx="8858280" cy="1189351"/>
          </a:xfrm>
        </p:grpSpPr>
        <p:grpSp>
          <p:nvGrpSpPr>
            <p:cNvPr id="12" name="Grupo 25"/>
            <p:cNvGrpSpPr/>
            <p:nvPr/>
          </p:nvGrpSpPr>
          <p:grpSpPr>
            <a:xfrm>
              <a:off x="285720" y="428604"/>
              <a:ext cx="5286412" cy="838200"/>
              <a:chOff x="285720" y="428604"/>
              <a:chExt cx="5286412" cy="838200"/>
            </a:xfrm>
          </p:grpSpPr>
          <p:cxnSp>
            <p:nvCxnSpPr>
              <p:cNvPr id="17" name="Conector Reto 16"/>
              <p:cNvCxnSpPr/>
              <p:nvPr/>
            </p:nvCxnSpPr>
            <p:spPr>
              <a:xfrm rot="5400000">
                <a:off x="2070876" y="857232"/>
                <a:ext cx="571504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85720" y="428604"/>
                <a:ext cx="685800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9" name="CaixaDeTexto 18"/>
              <p:cNvSpPr txBox="1"/>
              <p:nvPr/>
            </p:nvSpPr>
            <p:spPr>
              <a:xfrm>
                <a:off x="1000100" y="571480"/>
                <a:ext cx="1285884" cy="502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pt-BR" dirty="0"/>
                  <a:t>Prefeitura de Linhares</a:t>
                </a:r>
              </a:p>
            </p:txBody>
          </p:sp>
          <p:sp>
            <p:nvSpPr>
              <p:cNvPr id="20" name="CaixaDeTexto 19"/>
              <p:cNvSpPr txBox="1"/>
              <p:nvPr/>
            </p:nvSpPr>
            <p:spPr>
              <a:xfrm>
                <a:off x="2428860" y="642918"/>
                <a:ext cx="31432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Secretaria Municipal de Saúde</a:t>
                </a:r>
              </a:p>
            </p:txBody>
          </p:sp>
        </p:grp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/>
            <a:srcRect l="62667" t="46123" r="36310" b="44399"/>
            <a:stretch>
              <a:fillRect/>
            </a:stretch>
          </p:blipFill>
          <p:spPr bwMode="auto">
            <a:xfrm>
              <a:off x="8915636" y="214290"/>
              <a:ext cx="228364" cy="1189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CaixaDeTexto 15"/>
            <p:cNvSpPr txBox="1"/>
            <p:nvPr/>
          </p:nvSpPr>
          <p:spPr>
            <a:xfrm>
              <a:off x="6286512" y="571480"/>
              <a:ext cx="2571768" cy="738664"/>
            </a:xfrm>
            <a:prstGeom prst="rect">
              <a:avLst/>
            </a:prstGeom>
            <a:noFill/>
            <a:ln>
              <a:solidFill>
                <a:schemeClr val="bg2">
                  <a:lumMod val="9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sz="1400" b="1" dirty="0"/>
                <a:t>REDE </a:t>
              </a:r>
              <a:r>
                <a:rPr lang="pt-BR" sz="1400" b="1" dirty="0" smtClean="0"/>
                <a:t>PÚBLICA, PRESTADORES </a:t>
              </a:r>
              <a:r>
                <a:rPr lang="pt-BR" sz="1400" b="1" dirty="0"/>
                <a:t>DE </a:t>
              </a:r>
              <a:r>
                <a:rPr lang="pt-BR" sz="1400" b="1" dirty="0" smtClean="0"/>
                <a:t>SERVIÇO E </a:t>
              </a:r>
              <a:r>
                <a:rPr lang="pt-BR" sz="1400" b="1" dirty="0"/>
                <a:t>REDE </a:t>
              </a:r>
              <a:r>
                <a:rPr lang="pt-BR" sz="1400" b="1" dirty="0" smtClean="0"/>
                <a:t>PRIVADA DE LINHARES</a:t>
              </a:r>
              <a:endParaRPr lang="pt-BR" sz="1200" dirty="0"/>
            </a:p>
          </p:txBody>
        </p:sp>
      </p:grpSp>
      <p:graphicFrame>
        <p:nvGraphicFramePr>
          <p:cNvPr id="15" name="Tabela 14"/>
          <p:cNvGraphicFramePr>
            <a:graphicFrameLocks noGrp="1"/>
          </p:cNvGraphicFramePr>
          <p:nvPr/>
        </p:nvGraphicFramePr>
        <p:xfrm>
          <a:off x="1000100" y="1575644"/>
          <a:ext cx="6500858" cy="5139504"/>
        </p:xfrm>
        <a:graphic>
          <a:graphicData uri="http://schemas.openxmlformats.org/drawingml/2006/table">
            <a:tbl>
              <a:tblPr/>
              <a:tblGrid>
                <a:gridCol w="6035541"/>
                <a:gridCol w="465317"/>
              </a:tblGrid>
              <a:tr h="163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CNES - Estabelecimentos por Tipo - Espírito Santo</a:t>
                      </a:r>
                    </a:p>
                  </a:txBody>
                  <a:tcPr marL="7771" marR="7771" marT="777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71" marR="7771" marT="77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182">
                <a:tc>
                  <a:txBody>
                    <a:bodyPr/>
                    <a:lstStyle/>
                    <a:p>
                      <a:pPr algn="l" fontAlgn="b"/>
                      <a:endParaRPr lang="pt-BR" sz="1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71" marR="7771" marT="77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71" marR="7771" marT="77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1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3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Tipo de Estabelecimento</a:t>
                      </a:r>
                    </a:p>
                  </a:txBody>
                  <a:tcPr marL="7771" marR="7771" marT="77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Total:</a:t>
                      </a:r>
                    </a:p>
                  </a:txBody>
                  <a:tcPr marL="7771" marR="7771" marT="77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</a:tr>
              <a:tr h="1631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UNIDADE BASICA DE SAUDE</a:t>
                      </a:r>
                    </a:p>
                  </a:txBody>
                  <a:tcPr marL="7771" marR="7771" marT="77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</a:t>
                      </a:r>
                    </a:p>
                  </a:txBody>
                  <a:tcPr marL="7771" marR="7771" marT="77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1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CASA DE APOIO A SAUDE</a:t>
                      </a:r>
                    </a:p>
                  </a:txBody>
                  <a:tcPr marL="7771" marR="7771" marT="77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771" marR="7771" marT="77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631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HOSPITAL</a:t>
                      </a:r>
                    </a:p>
                  </a:txBody>
                  <a:tcPr marL="7771" marR="7771" marT="77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7771" marR="7771" marT="77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18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POLO DE PREV. DE DOENÇAS E AGRAVOS E PROMOÇÃO A SAÚDE</a:t>
                      </a:r>
                    </a:p>
                  </a:txBody>
                  <a:tcPr marL="7771" marR="7771" marT="777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771" marR="7771" marT="777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631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AMBULATORIO</a:t>
                      </a:r>
                    </a:p>
                  </a:txBody>
                  <a:tcPr marL="7771" marR="7771" marT="77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475</a:t>
                      </a:r>
                    </a:p>
                  </a:txBody>
                  <a:tcPr marL="7771" marR="7771" marT="77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1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UNIDADE DE APOIO DIAGNOSTICO</a:t>
                      </a:r>
                    </a:p>
                  </a:txBody>
                  <a:tcPr marL="7771" marR="7771" marT="77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71" marR="7771" marT="77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631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UNIDADE DE REABILITAÇÃO</a:t>
                      </a:r>
                    </a:p>
                  </a:txBody>
                  <a:tcPr marL="7771" marR="7771" marT="77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7771" marR="7771" marT="77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1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UNIDADE DE TERAPIAS ESPECIAIS</a:t>
                      </a:r>
                    </a:p>
                  </a:txBody>
                  <a:tcPr marL="7771" marR="7771" marT="77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7771" marR="7771" marT="77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631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LABORATORIO DE PROTESE DENTARIA</a:t>
                      </a:r>
                    </a:p>
                  </a:txBody>
                  <a:tcPr marL="7771" marR="7771" marT="77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7771" marR="7771" marT="77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1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FARMACIA</a:t>
                      </a:r>
                    </a:p>
                  </a:txBody>
                  <a:tcPr marL="7771" marR="7771" marT="77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7771" marR="7771" marT="77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631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UNIDADE DE VIGILANCIA DE ZOONOSES</a:t>
                      </a:r>
                    </a:p>
                  </a:txBody>
                  <a:tcPr marL="7771" marR="7771" marT="77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771" marR="7771" marT="77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1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CENTRAL DE GESTAO EM SAUDE</a:t>
                      </a:r>
                    </a:p>
                  </a:txBody>
                  <a:tcPr marL="7771" marR="7771" marT="77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7771" marR="7771" marT="77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631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CENTRO DE ATENCAO HEMOTERAPIA E OU HEMATOLOGICA</a:t>
                      </a:r>
                    </a:p>
                  </a:txBody>
                  <a:tcPr marL="7771" marR="7771" marT="77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7771" marR="7771" marT="77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1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UNIDADE DE ATENCAO PSICOSSOCIAL</a:t>
                      </a:r>
                    </a:p>
                  </a:txBody>
                  <a:tcPr marL="7771" marR="7771" marT="77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7771" marR="7771" marT="77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631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PRONTO ATENDIMENTO</a:t>
                      </a:r>
                    </a:p>
                  </a:txBody>
                  <a:tcPr marL="7771" marR="7771" marT="77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7771" marR="7771" marT="77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1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LABORATORIO DE SAUDE PUBLICA</a:t>
                      </a:r>
                    </a:p>
                  </a:txBody>
                  <a:tcPr marL="7771" marR="7771" marT="77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7771" marR="7771" marT="77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631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CENTRAL DE IMUNIZAÇÃO</a:t>
                      </a:r>
                    </a:p>
                  </a:txBody>
                  <a:tcPr marL="7771" marR="7771" marT="77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7771" marR="7771" marT="77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1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3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7771" marR="7771" marT="77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670</a:t>
                      </a:r>
                    </a:p>
                  </a:txBody>
                  <a:tcPr marL="7771" marR="7771" marT="77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</a:tr>
              <a:tr h="32636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Fonte: Ministério da Saúde - Cadastro Nacional dos Estabelecimentos de Saúde do Brasil - CNES</a:t>
                      </a:r>
                    </a:p>
                  </a:txBody>
                  <a:tcPr marL="7771" marR="7771" marT="77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pt-BR" sz="1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71" marR="7771" marT="77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5411">
                <a:tc>
                  <a:txBody>
                    <a:bodyPr/>
                    <a:lstStyle/>
                    <a:p>
                      <a:pPr algn="l" fontAlgn="b"/>
                      <a:endParaRPr lang="pt-BR" sz="1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71" marR="7771" marT="77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71" marR="7771" marT="77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5411"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1º Quadrimestre:</a:t>
                      </a:r>
                    </a:p>
                  </a:txBody>
                  <a:tcPr marL="7771" marR="7771" marT="77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646</a:t>
                      </a:r>
                      <a:endParaRPr lang="pt-BR" sz="13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7771" marR="7771" marT="77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</a:tr>
            </a:tbl>
          </a:graphicData>
        </a:graphic>
      </p:graphicFrame>
      <p:sp>
        <p:nvSpPr>
          <p:cNvPr id="21" name="CaixaDeTexto 20"/>
          <p:cNvSpPr txBox="1"/>
          <p:nvPr/>
        </p:nvSpPr>
        <p:spPr>
          <a:xfrm>
            <a:off x="3000364" y="1214422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B050"/>
                </a:solidFill>
              </a:rPr>
              <a:t>2º QUADRIMESTRE</a:t>
            </a:r>
            <a:endParaRPr lang="pt-BR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aixaDeTexto 10"/>
          <p:cNvSpPr txBox="1"/>
          <p:nvPr/>
        </p:nvSpPr>
        <p:spPr>
          <a:xfrm>
            <a:off x="1357290" y="1428736"/>
            <a:ext cx="642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Caminhada educativa sobre a Dengue no Bairro Bebedouro</a:t>
            </a:r>
          </a:p>
          <a:p>
            <a:pPr algn="ctr"/>
            <a:r>
              <a:rPr lang="pt-BR" dirty="0" smtClean="0"/>
              <a:t>Novembro/2025.</a:t>
            </a:r>
            <a:endParaRPr lang="pt-BR" b="1" dirty="0"/>
          </a:p>
        </p:txBody>
      </p:sp>
      <p:pic>
        <p:nvPicPr>
          <p:cNvPr id="12" name="Imagem 11" descr="Descrição: novembro 2.jfif"/>
          <p:cNvPicPr/>
          <p:nvPr/>
        </p:nvPicPr>
        <p:blipFill>
          <a:blip r:embed="rId4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714480" y="2500306"/>
            <a:ext cx="5929354" cy="3643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aixaDeTexto 10"/>
          <p:cNvSpPr txBox="1"/>
          <p:nvPr/>
        </p:nvSpPr>
        <p:spPr>
          <a:xfrm>
            <a:off x="1357290" y="1428736"/>
            <a:ext cx="6429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Ações educativas “Novembro Azul” – mês de prevenção ao câncer de próstata</a:t>
            </a:r>
          </a:p>
          <a:p>
            <a:pPr algn="ctr"/>
            <a:r>
              <a:rPr lang="pt-BR" dirty="0" smtClean="0"/>
              <a:t>Novembro/2025.</a:t>
            </a:r>
            <a:endParaRPr lang="pt-BR" b="1" dirty="0"/>
          </a:p>
        </p:txBody>
      </p:sp>
      <p:grpSp>
        <p:nvGrpSpPr>
          <p:cNvPr id="3" name="Group 112"/>
          <p:cNvGrpSpPr>
            <a:grpSpLocks/>
          </p:cNvGrpSpPr>
          <p:nvPr/>
        </p:nvGrpSpPr>
        <p:grpSpPr bwMode="auto">
          <a:xfrm>
            <a:off x="428596" y="2357430"/>
            <a:ext cx="4714908" cy="4214842"/>
            <a:chOff x="0" y="0"/>
            <a:chExt cx="54692" cy="31076"/>
          </a:xfrm>
        </p:grpSpPr>
        <p:pic>
          <p:nvPicPr>
            <p:cNvPr id="650" name="Image 113" descr="WhatsApp Image 2024-12-17 at 1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54688" cy="31074"/>
            </a:xfrm>
            <a:prstGeom prst="rect">
              <a:avLst/>
            </a:prstGeom>
            <a:noFill/>
          </p:spPr>
        </p:pic>
        <p:pic>
          <p:nvPicPr>
            <p:cNvPr id="651" name="Image 114" descr="WhatsApp Image 2024-12-17 at 1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91" y="491"/>
              <a:ext cx="53232" cy="29623"/>
            </a:xfrm>
            <a:prstGeom prst="rect">
              <a:avLst/>
            </a:prstGeom>
            <a:noFill/>
          </p:spPr>
        </p:pic>
        <p:sp>
          <p:nvSpPr>
            <p:cNvPr id="652" name="Graphic 115"/>
            <p:cNvSpPr>
              <a:spLocks/>
            </p:cNvSpPr>
            <p:nvPr/>
          </p:nvSpPr>
          <p:spPr bwMode="auto">
            <a:xfrm>
              <a:off x="301" y="301"/>
              <a:ext cx="53613" cy="30004"/>
            </a:xfrm>
            <a:custGeom>
              <a:avLst/>
              <a:gdLst>
                <a:gd name="T0" fmla="*/ 0 w 5361305"/>
                <a:gd name="T1" fmla="*/ 30004 h 3000375"/>
                <a:gd name="T2" fmla="*/ 53613 w 5361305"/>
                <a:gd name="T3" fmla="*/ 30004 h 3000375"/>
                <a:gd name="T4" fmla="*/ 53613 w 5361305"/>
                <a:gd name="T5" fmla="*/ 0 h 3000375"/>
                <a:gd name="T6" fmla="*/ 0 w 5361305"/>
                <a:gd name="T7" fmla="*/ 0 h 3000375"/>
                <a:gd name="T8" fmla="*/ 0 w 5361305"/>
                <a:gd name="T9" fmla="*/ 30004 h 30003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61305" h="3000375">
                  <a:moveTo>
                    <a:pt x="0" y="3000374"/>
                  </a:moveTo>
                  <a:lnTo>
                    <a:pt x="5361305" y="3000374"/>
                  </a:lnTo>
                  <a:lnTo>
                    <a:pt x="5361305" y="0"/>
                  </a:lnTo>
                  <a:lnTo>
                    <a:pt x="0" y="0"/>
                  </a:lnTo>
                  <a:lnTo>
                    <a:pt x="0" y="3000374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pic>
        <p:nvPicPr>
          <p:cNvPr id="13" name="Imagem 12" descr="C:\Users\camila.rocha\Downloads\WhatsApp Image 2026-01-29 at 17.01.48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2357430"/>
            <a:ext cx="2928958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aixaDeTexto 10"/>
          <p:cNvSpPr txBox="1"/>
          <p:nvPr/>
        </p:nvSpPr>
        <p:spPr>
          <a:xfrm>
            <a:off x="1357290" y="1428736"/>
            <a:ext cx="6429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Oficina de acolhimento, humanização, ética profissional, direito e deveres para recepcionistas e reguladores das UBS</a:t>
            </a:r>
          </a:p>
          <a:p>
            <a:pPr algn="ctr"/>
            <a:r>
              <a:rPr lang="pt-BR" dirty="0" smtClean="0"/>
              <a:t>06 de Novembro/2025.</a:t>
            </a:r>
            <a:endParaRPr lang="pt-BR" b="1" dirty="0"/>
          </a:p>
        </p:txBody>
      </p:sp>
      <p:pic>
        <p:nvPicPr>
          <p:cNvPr id="14" name="Imagem 13" descr="C:\Users\camila.rocha\Downloads\WhatsApp Image 2025-12-11 at 22.23.05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2500306"/>
            <a:ext cx="6286544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aixaDeTexto 10"/>
          <p:cNvSpPr txBox="1"/>
          <p:nvPr/>
        </p:nvSpPr>
        <p:spPr>
          <a:xfrm>
            <a:off x="1357290" y="1428736"/>
            <a:ext cx="6429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Capacitação sobre prevenção ao câncer de próstata, APS em parceria com NAPS</a:t>
            </a:r>
          </a:p>
          <a:p>
            <a:pPr algn="ctr"/>
            <a:r>
              <a:rPr lang="pt-BR" dirty="0" smtClean="0"/>
              <a:t>18 de Novembro/2025.</a:t>
            </a:r>
            <a:endParaRPr lang="pt-BR" b="1" dirty="0"/>
          </a:p>
        </p:txBody>
      </p:sp>
      <p:pic>
        <p:nvPicPr>
          <p:cNvPr id="12" name="Imagem 11" descr="C:\Users\camila.rocha\Downloads\WhatsApp Image 2026-01-30 at 10.44.07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2500306"/>
            <a:ext cx="2857520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12" descr="C:\Users\camila.rocha\Downloads\WhatsApp Image 2026-01-29 at 16.38.27 (1).jpe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6182" y="2786058"/>
            <a:ext cx="4857784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aixaDeTexto 10"/>
          <p:cNvSpPr txBox="1"/>
          <p:nvPr/>
        </p:nvSpPr>
        <p:spPr>
          <a:xfrm>
            <a:off x="1357290" y="1428736"/>
            <a:ext cx="642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1ª Conferência Municipal de Saúde</a:t>
            </a:r>
            <a:endParaRPr lang="pt-BR" b="1" dirty="0" smtClean="0"/>
          </a:p>
          <a:p>
            <a:pPr algn="ctr"/>
            <a:r>
              <a:rPr lang="pt-BR" dirty="0" smtClean="0"/>
              <a:t>19 </a:t>
            </a:r>
            <a:r>
              <a:rPr lang="pt-BR" dirty="0" smtClean="0"/>
              <a:t>de Novembro/2025.</a:t>
            </a:r>
            <a:endParaRPr lang="pt-BR" b="1" dirty="0"/>
          </a:p>
        </p:txBody>
      </p:sp>
      <p:sp>
        <p:nvSpPr>
          <p:cNvPr id="4098" name="AutoShape 2" descr="blob:https://web.whatsapp.com/17dbe8e7-a6f2-4d6f-89b9-31896e006bc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100" name="AutoShape 4" descr="blob:https://web.whatsapp.com/17dbe8e7-a6f2-4d6f-89b9-31896e006bc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102" name="AutoShape 6" descr="blob:https://web.whatsapp.com/17dbe8e7-a6f2-4d6f-89b9-31896e006bc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103" name="Picture 7" descr="C:\Users\janiele.marinato\Downloads\WhatsApp Image 2026-04-10 at 13.12.32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32" y="2214554"/>
            <a:ext cx="5286412" cy="39648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aixaDeTexto 10"/>
          <p:cNvSpPr txBox="1"/>
          <p:nvPr/>
        </p:nvSpPr>
        <p:spPr>
          <a:xfrm>
            <a:off x="1357290" y="1428736"/>
            <a:ext cx="642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Oficina sobre Cofinanciamento Federal da APS, com os </a:t>
            </a:r>
            <a:r>
              <a:rPr lang="pt-BR" b="1" dirty="0" err="1" smtClean="0"/>
              <a:t>ACS’s</a:t>
            </a:r>
            <a:endParaRPr lang="pt-BR" b="1" dirty="0" smtClean="0"/>
          </a:p>
          <a:p>
            <a:pPr algn="ctr"/>
            <a:r>
              <a:rPr lang="pt-BR" dirty="0" smtClean="0"/>
              <a:t>28 de Novembro/2025.</a:t>
            </a:r>
            <a:endParaRPr lang="pt-BR" b="1" dirty="0"/>
          </a:p>
        </p:txBody>
      </p:sp>
      <p:pic>
        <p:nvPicPr>
          <p:cNvPr id="14" name="Imagem 13" descr="C:\Users\camila.rocha\Downloads\WhatsApp Image 2026-01-29 at 16.37.41 (1)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2285992"/>
            <a:ext cx="5000660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CaixaDeTexto 5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ixaDeTexto 8"/>
          <p:cNvSpPr txBox="1"/>
          <p:nvPr/>
        </p:nvSpPr>
        <p:spPr>
          <a:xfrm>
            <a:off x="1357290" y="1428736"/>
            <a:ext cx="642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Inauguração da nova UBS do Bairro Santa Cruz</a:t>
            </a:r>
          </a:p>
          <a:p>
            <a:pPr algn="ctr"/>
            <a:r>
              <a:rPr lang="pt-BR" dirty="0" smtClean="0"/>
              <a:t>01 de Dezembro/2025.</a:t>
            </a:r>
            <a:endParaRPr lang="pt-B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2557477"/>
            <a:ext cx="5229225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Imagem 10" descr="C:\Users\camila.rocha\Downloads\WhatsApp Image 2026-01-29 at 12.25.07 (1)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2000240"/>
            <a:ext cx="3000396" cy="392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CaixaDeTexto 5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ixaDeTexto 8"/>
          <p:cNvSpPr txBox="1"/>
          <p:nvPr/>
        </p:nvSpPr>
        <p:spPr>
          <a:xfrm>
            <a:off x="1357290" y="1428736"/>
            <a:ext cx="6429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Capacitação com equipe do Sistema Bem Estar sobre inserção de dados de produção dos novos indicadores  para os médicos, enfermeiros e </a:t>
            </a:r>
            <a:r>
              <a:rPr lang="pt-BR" b="1" dirty="0" err="1" smtClean="0"/>
              <a:t>ACS’s</a:t>
            </a:r>
            <a:r>
              <a:rPr lang="pt-BR" b="1" dirty="0" smtClean="0"/>
              <a:t> da APS</a:t>
            </a:r>
          </a:p>
          <a:p>
            <a:pPr algn="ctr"/>
            <a:r>
              <a:rPr lang="pt-BR" dirty="0" smtClean="0"/>
              <a:t>03 e 19 de Dezembro/2025.</a:t>
            </a:r>
            <a:endParaRPr lang="pt-BR" b="1" dirty="0"/>
          </a:p>
        </p:txBody>
      </p:sp>
      <p:pic>
        <p:nvPicPr>
          <p:cNvPr id="10" name="Imagem 9" descr="C:\Users\camila.rocha\Downloads\WhatsApp Image 2026-01-30 at 11.19.28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786058"/>
            <a:ext cx="385765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1" descr="C:\Users\camila.rocha\Downloads\WhatsApp Image 2026-01-30 at 11.51.54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2857496"/>
            <a:ext cx="421484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CaixaDeTexto 5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ixaDeTexto 8"/>
          <p:cNvSpPr txBox="1"/>
          <p:nvPr/>
        </p:nvSpPr>
        <p:spPr>
          <a:xfrm>
            <a:off x="1357290" y="1428736"/>
            <a:ext cx="6429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Capacitação para APS, com equipe da referência </a:t>
            </a:r>
            <a:r>
              <a:rPr lang="pt-BR" b="1" dirty="0" err="1" smtClean="0"/>
              <a:t>ISTs</a:t>
            </a:r>
            <a:r>
              <a:rPr lang="pt-BR" b="1" dirty="0" smtClean="0"/>
              <a:t>/NAPS, sobre manejo e descentralização do  PREP (Profilaxia Pré-Exposição) e PEP (Profilaxia Pós-Exposição)</a:t>
            </a:r>
          </a:p>
          <a:p>
            <a:pPr algn="ctr"/>
            <a:r>
              <a:rPr lang="pt-BR" dirty="0" smtClean="0"/>
              <a:t>11 de Dezembro/2025.</a:t>
            </a:r>
            <a:endParaRPr lang="pt-BR" b="1" dirty="0"/>
          </a:p>
        </p:txBody>
      </p:sp>
      <p:pic>
        <p:nvPicPr>
          <p:cNvPr id="11" name="Imagem 10" descr="C:\Users\camila.rocha\Downloads\WhatsApp Image 2026-01-30 at 11.47.21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2643182"/>
            <a:ext cx="3000396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12" descr="C:\Users\camila.rocha\Downloads\WhatsApp Image 2026-01-30 at 11.43.05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2857496"/>
            <a:ext cx="4429156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CaixaDeTexto 5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ixaDeTexto 8"/>
          <p:cNvSpPr txBox="1"/>
          <p:nvPr/>
        </p:nvSpPr>
        <p:spPr>
          <a:xfrm>
            <a:off x="1357290" y="1428736"/>
            <a:ext cx="642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Capacitação e técnica de aplicação da vacina BCG</a:t>
            </a:r>
          </a:p>
          <a:p>
            <a:pPr algn="ctr"/>
            <a:r>
              <a:rPr lang="pt-BR" dirty="0" smtClean="0"/>
              <a:t>19 de Dezembro/2025.</a:t>
            </a:r>
            <a:endParaRPr lang="pt-BR" b="1" dirty="0"/>
          </a:p>
        </p:txBody>
      </p:sp>
      <p:pic>
        <p:nvPicPr>
          <p:cNvPr id="10" name="image83.jpg"/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285852" y="2500306"/>
            <a:ext cx="3071834" cy="3571900"/>
          </a:xfrm>
          <a:prstGeom prst="rect">
            <a:avLst/>
          </a:prstGeom>
          <a:ln/>
        </p:spPr>
      </p:pic>
      <p:pic>
        <p:nvPicPr>
          <p:cNvPr id="12" name="image47.jpg"/>
          <p:cNvPicPr/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072066" y="2428868"/>
            <a:ext cx="2500330" cy="3643338"/>
          </a:xfrm>
          <a:prstGeom prst="rect">
            <a:avLst/>
          </a:prstGeom>
          <a:ln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" name="CaixaDeTexto 5"/>
          <p:cNvSpPr txBox="1">
            <a:spLocks noChangeArrowheads="1"/>
          </p:cNvSpPr>
          <p:nvPr/>
        </p:nvSpPr>
        <p:spPr bwMode="auto">
          <a:xfrm>
            <a:off x="651648" y="285728"/>
            <a:ext cx="792088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fontAlgn="b"/>
            <a:r>
              <a:rPr lang="pt-BR" sz="2400" b="1" dirty="0">
                <a:solidFill>
                  <a:srgbClr val="0070C0"/>
                </a:solidFill>
                <a:latin typeface="+mn-lt"/>
              </a:rPr>
              <a:t>       </a:t>
            </a:r>
          </a:p>
        </p:txBody>
      </p:sp>
      <p:grpSp>
        <p:nvGrpSpPr>
          <p:cNvPr id="2" name="Grupo 9"/>
          <p:cNvGrpSpPr/>
          <p:nvPr/>
        </p:nvGrpSpPr>
        <p:grpSpPr>
          <a:xfrm>
            <a:off x="285720" y="214290"/>
            <a:ext cx="8858280" cy="1189351"/>
            <a:chOff x="285720" y="214290"/>
            <a:chExt cx="8858280" cy="1189351"/>
          </a:xfrm>
        </p:grpSpPr>
        <p:grpSp>
          <p:nvGrpSpPr>
            <p:cNvPr id="3" name="Grupo 25"/>
            <p:cNvGrpSpPr/>
            <p:nvPr/>
          </p:nvGrpSpPr>
          <p:grpSpPr>
            <a:xfrm>
              <a:off x="285720" y="428604"/>
              <a:ext cx="5286412" cy="838200"/>
              <a:chOff x="285720" y="428604"/>
              <a:chExt cx="5286412" cy="838200"/>
            </a:xfrm>
          </p:grpSpPr>
          <p:cxnSp>
            <p:nvCxnSpPr>
              <p:cNvPr id="17" name="Conector Reto 16"/>
              <p:cNvCxnSpPr/>
              <p:nvPr/>
            </p:nvCxnSpPr>
            <p:spPr>
              <a:xfrm rot="5400000">
                <a:off x="2070876" y="857232"/>
                <a:ext cx="571504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85720" y="428604"/>
                <a:ext cx="685800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9" name="CaixaDeTexto 18"/>
              <p:cNvSpPr txBox="1"/>
              <p:nvPr/>
            </p:nvSpPr>
            <p:spPr>
              <a:xfrm>
                <a:off x="1000100" y="571480"/>
                <a:ext cx="1285884" cy="502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pt-BR" dirty="0"/>
                  <a:t>Prefeitura de Linhares</a:t>
                </a:r>
              </a:p>
            </p:txBody>
          </p:sp>
          <p:sp>
            <p:nvSpPr>
              <p:cNvPr id="20" name="CaixaDeTexto 19"/>
              <p:cNvSpPr txBox="1"/>
              <p:nvPr/>
            </p:nvSpPr>
            <p:spPr>
              <a:xfrm>
                <a:off x="2428860" y="642918"/>
                <a:ext cx="31432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Secretaria Municipal de Saúde</a:t>
                </a:r>
              </a:p>
            </p:txBody>
          </p:sp>
        </p:grp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/>
            <a:srcRect l="62667" t="46123" r="36310" b="44399"/>
            <a:stretch>
              <a:fillRect/>
            </a:stretch>
          </p:blipFill>
          <p:spPr bwMode="auto">
            <a:xfrm>
              <a:off x="8915636" y="214290"/>
              <a:ext cx="228364" cy="1189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CaixaDeTexto 15"/>
            <p:cNvSpPr txBox="1"/>
            <p:nvPr/>
          </p:nvSpPr>
          <p:spPr>
            <a:xfrm>
              <a:off x="6286512" y="571480"/>
              <a:ext cx="2571768" cy="738664"/>
            </a:xfrm>
            <a:prstGeom prst="rect">
              <a:avLst/>
            </a:prstGeom>
            <a:noFill/>
            <a:ln>
              <a:solidFill>
                <a:schemeClr val="bg2">
                  <a:lumMod val="9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sz="1400" b="1" dirty="0"/>
                <a:t>REDE </a:t>
              </a:r>
              <a:r>
                <a:rPr lang="pt-BR" sz="1400" b="1" dirty="0" smtClean="0"/>
                <a:t>PÚBLICA, PRESTADORES </a:t>
              </a:r>
              <a:r>
                <a:rPr lang="pt-BR" sz="1400" b="1" dirty="0"/>
                <a:t>DE </a:t>
              </a:r>
              <a:r>
                <a:rPr lang="pt-BR" sz="1400" b="1" dirty="0" smtClean="0"/>
                <a:t>SERVIÇO E </a:t>
              </a:r>
              <a:r>
                <a:rPr lang="pt-BR" sz="1400" b="1" dirty="0"/>
                <a:t>REDE </a:t>
              </a:r>
              <a:r>
                <a:rPr lang="pt-BR" sz="1400" b="1" dirty="0" smtClean="0"/>
                <a:t>PRIVADA DE LINHARES</a:t>
              </a:r>
              <a:endParaRPr lang="pt-BR" sz="1200" dirty="0"/>
            </a:p>
          </p:txBody>
        </p:sp>
      </p:grpSp>
      <p:graphicFrame>
        <p:nvGraphicFramePr>
          <p:cNvPr id="14" name="Tabela 13"/>
          <p:cNvGraphicFramePr>
            <a:graphicFrameLocks noGrp="1"/>
          </p:cNvGraphicFramePr>
          <p:nvPr/>
        </p:nvGraphicFramePr>
        <p:xfrm>
          <a:off x="1071538" y="1623745"/>
          <a:ext cx="6500857" cy="5019965"/>
        </p:xfrm>
        <a:graphic>
          <a:graphicData uri="http://schemas.openxmlformats.org/drawingml/2006/table">
            <a:tbl>
              <a:tblPr/>
              <a:tblGrid>
                <a:gridCol w="4961938"/>
                <a:gridCol w="1538919"/>
              </a:tblGrid>
              <a:tr h="16760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CNES - Estabelecimentos por Tipo - Espírito Santo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67604">
                <a:tc>
                  <a:txBody>
                    <a:bodyPr/>
                    <a:lstStyle/>
                    <a:p>
                      <a:pPr algn="ctr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79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Tipo de Estabelecimento</a:t>
                      </a:r>
                    </a:p>
                  </a:txBody>
                  <a:tcPr marL="6876" marR="6876" marT="68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3º Quadrimestre</a:t>
                      </a:r>
                    </a:p>
                  </a:txBody>
                  <a:tcPr marL="6876" marR="6876" marT="68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</a:tr>
              <a:tr h="16760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POSTO DE SAUDE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0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CENTRO DE SAUDE/UNIDADE BASICA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6760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POLICLINICA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0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HOSPITAL 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6760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CONSULTORIO ISOLADO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452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0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CLINICA/CENTRO DE ESPECIALIDADE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6760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UNIDADE DE APOIO </a:t>
                      </a:r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DIAGNOSE 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 TERAPIA (SADT ISOLADO)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0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UNIDADE MOVEL TERRESTRE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6760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UNIDADE MOVEL DE NIVEL PRE-HOSPITALAR NA AREA DE URGENCIA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0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FARMACIA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6760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UNIDADE DE VIGILANCIA EM SAUDE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0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HOSPITAL/DIA - ISOLADO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6760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CENTRAL DE GESTAO EM SAUDE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0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CENTRO DE ATENCAO HEMOTERAPIA E OU HEMATOLOGICA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6760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CENTRO DE ATENCAO PSICOSSOCIAL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0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PRONTO ATENDIMENTO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6760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LABORATORIO DE SAUDE PUBLICA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0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CENTRAL DE REGULACAO DO ACESSO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6760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CENTRAL DE ABASTECIMENTO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0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679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</a:tr>
              <a:tr h="167604"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0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Fonte: Ministério da Saúde - Cadastro Nacional dos Estabelecimentos de Saúde do Brasil - CNES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67604"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04"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1º Quadrimestre: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646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</a:tr>
              <a:tr h="167604"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2º Quadrimestre: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670</a:t>
                      </a:r>
                    </a:p>
                  </a:txBody>
                  <a:tcPr marL="6876" marR="6876" marT="68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15867"/>
                    </a:solidFill>
                  </a:tcPr>
                </a:tc>
              </a:tr>
            </a:tbl>
          </a:graphicData>
        </a:graphic>
      </p:graphicFrame>
      <p:sp>
        <p:nvSpPr>
          <p:cNvPr id="12" name="CaixaDeTexto 11"/>
          <p:cNvSpPr txBox="1"/>
          <p:nvPr/>
        </p:nvSpPr>
        <p:spPr>
          <a:xfrm>
            <a:off x="3000364" y="1214422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B050"/>
                </a:solidFill>
              </a:rPr>
              <a:t>3</a:t>
            </a:r>
            <a:r>
              <a:rPr lang="pt-BR" b="1" dirty="0" smtClean="0">
                <a:solidFill>
                  <a:srgbClr val="00B050"/>
                </a:solidFill>
              </a:rPr>
              <a:t>º QUADRIMESTRE</a:t>
            </a:r>
            <a:endParaRPr lang="pt-BR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CaixaDeTexto 5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ixaDeTexto 8"/>
          <p:cNvSpPr txBox="1"/>
          <p:nvPr/>
        </p:nvSpPr>
        <p:spPr>
          <a:xfrm>
            <a:off x="1357290" y="1428736"/>
            <a:ext cx="6429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Ações educativas “Dezembro Vermelho” – mês de prevenção a AIDS/</a:t>
            </a:r>
            <a:r>
              <a:rPr lang="pt-BR" b="1" dirty="0" err="1" smtClean="0"/>
              <a:t>IST’s</a:t>
            </a:r>
            <a:endParaRPr lang="pt-BR" b="1" dirty="0" smtClean="0"/>
          </a:p>
          <a:p>
            <a:pPr algn="ctr"/>
            <a:r>
              <a:rPr lang="pt-BR" dirty="0" smtClean="0"/>
              <a:t>Dezembro/2025.</a:t>
            </a:r>
            <a:endParaRPr lang="pt-BR" b="1" dirty="0"/>
          </a:p>
        </p:txBody>
      </p:sp>
      <p:sp>
        <p:nvSpPr>
          <p:cNvPr id="3" name="AutoShape 2" descr="blob:https://web.whatsapp.com/63fd336e-6303-403e-828b-5e2299a95e8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28" name="AutoShape 4" descr="blob:https://web.whatsapp.com/63fd336e-6303-403e-828b-5e2299a95e8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30" name="AutoShape 6" descr="blob:https://web.whatsapp.com/63fd336e-6303-403e-828b-5e2299a95e8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6" name="Imagem 15"/>
          <p:cNvPicPr/>
          <p:nvPr/>
        </p:nvPicPr>
        <p:blipFill rotWithShape="1">
          <a:blip r:embed="rId4" cstate="print"/>
          <a:srcRect l="-2388" t="27685" r="2388" b="29026"/>
          <a:stretch/>
        </p:blipFill>
        <p:spPr bwMode="auto">
          <a:xfrm>
            <a:off x="1142976" y="2571744"/>
            <a:ext cx="3000396" cy="37862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rto="http://schemas.microsoft.com/office/word/2006/arto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pic>
        <p:nvPicPr>
          <p:cNvPr id="17" name="Imagem 16"/>
          <p:cNvPicPr/>
          <p:nvPr/>
        </p:nvPicPr>
        <p:blipFill rotWithShape="1">
          <a:blip r:embed="rId5" cstate="print"/>
          <a:srcRect t="27872" b="27832"/>
          <a:stretch/>
        </p:blipFill>
        <p:spPr bwMode="auto">
          <a:xfrm>
            <a:off x="5072066" y="2571744"/>
            <a:ext cx="2928958" cy="37862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rto="http://schemas.microsoft.com/office/word/2006/arto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CaixaDeTexto 5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ixaDeTexto 8"/>
          <p:cNvSpPr txBox="1"/>
          <p:nvPr/>
        </p:nvSpPr>
        <p:spPr>
          <a:xfrm>
            <a:off x="1357290" y="1428736"/>
            <a:ext cx="6429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Índice </a:t>
            </a:r>
            <a:r>
              <a:rPr lang="pt-BR" b="1" dirty="0" smtClean="0"/>
              <a:t>de cobertura dos medicamentos disponíveis na rede básica </a:t>
            </a:r>
            <a:r>
              <a:rPr lang="pt-BR" b="1" dirty="0" smtClean="0"/>
              <a:t>municipal manteve-se </a:t>
            </a:r>
            <a:r>
              <a:rPr lang="pt-BR" b="1" dirty="0" smtClean="0"/>
              <a:t>na média de 92% no primeiro semestre </a:t>
            </a:r>
            <a:r>
              <a:rPr lang="pt-BR" b="1" dirty="0" smtClean="0"/>
              <a:t>e </a:t>
            </a:r>
            <a:r>
              <a:rPr lang="pt-BR" b="1" dirty="0" smtClean="0"/>
              <a:t>99% no segundo </a:t>
            </a:r>
            <a:r>
              <a:rPr lang="pt-BR" b="1" dirty="0" smtClean="0"/>
              <a:t>semestre</a:t>
            </a:r>
            <a:endParaRPr lang="pt-BR" b="1" dirty="0"/>
          </a:p>
        </p:txBody>
      </p:sp>
      <p:sp>
        <p:nvSpPr>
          <p:cNvPr id="3" name="AutoShape 2" descr="blob:https://web.whatsapp.com/63fd336e-6303-403e-828b-5e2299a95e8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28" name="AutoShape 4" descr="blob:https://web.whatsapp.com/63fd336e-6303-403e-828b-5e2299a95e8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30" name="AutoShape 6" descr="blob:https://web.whatsapp.com/63fd336e-6303-403e-828b-5e2299a95e8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2357430"/>
            <a:ext cx="5857916" cy="389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79512" y="703601"/>
            <a:ext cx="6264696" cy="838200"/>
            <a:chOff x="285720" y="357166"/>
            <a:chExt cx="5904656" cy="838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720" y="357166"/>
              <a:ext cx="685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1000100" y="500042"/>
              <a:ext cx="128588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dirty="0"/>
                <a:t>Prefeitura de Linhares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28860" y="526509"/>
              <a:ext cx="3761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Secretaria Municipal de Saúde - FMS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044" y="860465"/>
            <a:ext cx="1125236" cy="6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CaixaDeTexto 15"/>
          <p:cNvSpPr txBox="1"/>
          <p:nvPr/>
        </p:nvSpPr>
        <p:spPr>
          <a:xfrm>
            <a:off x="2928926" y="3286124"/>
            <a:ext cx="207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b="1" dirty="0" smtClean="0"/>
              <a:t>Obrigado!!</a:t>
            </a:r>
            <a:endParaRPr lang="pt-B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9"/>
          <p:cNvGrpSpPr/>
          <p:nvPr/>
        </p:nvGrpSpPr>
        <p:grpSpPr>
          <a:xfrm>
            <a:off x="285720" y="214290"/>
            <a:ext cx="8858280" cy="1189351"/>
            <a:chOff x="285720" y="214290"/>
            <a:chExt cx="8858280" cy="1189351"/>
          </a:xfrm>
        </p:grpSpPr>
        <p:grpSp>
          <p:nvGrpSpPr>
            <p:cNvPr id="3" name="Grupo 25"/>
            <p:cNvGrpSpPr/>
            <p:nvPr/>
          </p:nvGrpSpPr>
          <p:grpSpPr>
            <a:xfrm>
              <a:off x="285720" y="428604"/>
              <a:ext cx="5286412" cy="838200"/>
              <a:chOff x="285720" y="428604"/>
              <a:chExt cx="5286412" cy="838200"/>
            </a:xfrm>
          </p:grpSpPr>
          <p:cxnSp>
            <p:nvCxnSpPr>
              <p:cNvPr id="19" name="Conector Reto 18"/>
              <p:cNvCxnSpPr/>
              <p:nvPr/>
            </p:nvCxnSpPr>
            <p:spPr>
              <a:xfrm rot="5400000">
                <a:off x="2070876" y="857232"/>
                <a:ext cx="571504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85720" y="428604"/>
                <a:ext cx="685800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1" name="CaixaDeTexto 20"/>
              <p:cNvSpPr txBox="1"/>
              <p:nvPr/>
            </p:nvSpPr>
            <p:spPr>
              <a:xfrm>
                <a:off x="1000100" y="571480"/>
                <a:ext cx="1285884" cy="502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pt-BR" dirty="0"/>
                  <a:t>Prefeitura de Linhares</a:t>
                </a:r>
              </a:p>
            </p:txBody>
          </p:sp>
          <p:sp>
            <p:nvSpPr>
              <p:cNvPr id="22" name="CaixaDeTexto 21"/>
              <p:cNvSpPr txBox="1"/>
              <p:nvPr/>
            </p:nvSpPr>
            <p:spPr>
              <a:xfrm>
                <a:off x="2428860" y="642918"/>
                <a:ext cx="31432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Secretaria Municipal de Saúde</a:t>
                </a:r>
              </a:p>
            </p:txBody>
          </p:sp>
        </p:grp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4"/>
            <a:srcRect l="62667" t="46123" r="36310" b="44399"/>
            <a:stretch>
              <a:fillRect/>
            </a:stretch>
          </p:blipFill>
          <p:spPr bwMode="auto">
            <a:xfrm>
              <a:off x="8915636" y="214290"/>
              <a:ext cx="228364" cy="1189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4" name="Retângulo 13"/>
          <p:cNvSpPr/>
          <p:nvPr/>
        </p:nvSpPr>
        <p:spPr>
          <a:xfrm>
            <a:off x="1285852" y="6286520"/>
            <a:ext cx="16917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pt-BR" sz="1400" b="1" dirty="0">
                <a:solidFill>
                  <a:srgbClr val="000000"/>
                </a:solidFill>
                <a:latin typeface="Calibri" panose="020F0502020204030204"/>
              </a:rPr>
              <a:t>Fonte:   SCNES / MS.</a:t>
            </a:r>
          </a:p>
        </p:txBody>
      </p:sp>
      <p:graphicFrame>
        <p:nvGraphicFramePr>
          <p:cNvPr id="15" name="Tabela 14"/>
          <p:cNvGraphicFramePr>
            <a:graphicFrameLocks noGrp="1"/>
          </p:cNvGraphicFramePr>
          <p:nvPr/>
        </p:nvGraphicFramePr>
        <p:xfrm>
          <a:off x="214282" y="2643182"/>
          <a:ext cx="3357586" cy="2657475"/>
        </p:xfrm>
        <a:graphic>
          <a:graphicData uri="http://schemas.openxmlformats.org/drawingml/2006/table">
            <a:tbl>
              <a:tblPr/>
              <a:tblGrid>
                <a:gridCol w="2357454"/>
                <a:gridCol w="1000132"/>
              </a:tblGrid>
              <a:tr h="590550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Esfera Administrativa (Gerência)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Total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8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Municipal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55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Estadual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Entidades Empresariais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389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Empresas Gestão Mista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Entidades S/ Fins Lucrativos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Pessoas Fisicas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212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670</a:t>
                      </a:r>
                      <a:endParaRPr lang="pt-BR" sz="16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8"/>
                    </a:solidFill>
                  </a:tcPr>
                </a:tc>
              </a:tr>
            </a:tbl>
          </a:graphicData>
        </a:graphic>
      </p:graphicFrame>
      <p:sp>
        <p:nvSpPr>
          <p:cNvPr id="18" name="CaixaDeTexto 17"/>
          <p:cNvSpPr txBox="1"/>
          <p:nvPr/>
        </p:nvSpPr>
        <p:spPr>
          <a:xfrm>
            <a:off x="5214942" y="4857760"/>
            <a:ext cx="32861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sz="1600" b="1" dirty="0" smtClean="0"/>
              <a:t>Entidades Empresariais:</a:t>
            </a:r>
            <a:r>
              <a:rPr lang="pt-BR" sz="1600" dirty="0" smtClean="0"/>
              <a:t> 58,1%</a:t>
            </a:r>
          </a:p>
          <a:p>
            <a:pPr>
              <a:buFont typeface="Wingdings" pitchFamily="2" charset="2"/>
              <a:buChar char="Ø"/>
            </a:pPr>
            <a:r>
              <a:rPr lang="pt-BR" sz="1600" b="1" dirty="0" smtClean="0"/>
              <a:t>Pessoas Físicas:</a:t>
            </a:r>
            <a:r>
              <a:rPr lang="pt-BR" sz="1600" dirty="0" smtClean="0"/>
              <a:t> 31,6%</a:t>
            </a:r>
          </a:p>
          <a:p>
            <a:pPr>
              <a:buFont typeface="Wingdings" pitchFamily="2" charset="2"/>
              <a:buChar char="Ø"/>
            </a:pPr>
            <a:r>
              <a:rPr lang="pt-BR" sz="1600" b="1" dirty="0" smtClean="0"/>
              <a:t>Municipal:</a:t>
            </a:r>
            <a:r>
              <a:rPr lang="pt-BR" sz="1600" dirty="0" smtClean="0"/>
              <a:t> 8,2%</a:t>
            </a:r>
          </a:p>
          <a:p>
            <a:pPr>
              <a:buFont typeface="Wingdings" pitchFamily="2" charset="2"/>
              <a:buChar char="Ø"/>
            </a:pPr>
            <a:r>
              <a:rPr lang="pt-BR" sz="1600" b="1" dirty="0" smtClean="0"/>
              <a:t>Entidades sem fins lucrativos:</a:t>
            </a:r>
            <a:r>
              <a:rPr lang="pt-BR" sz="1600" dirty="0" smtClean="0"/>
              <a:t> 1,2%</a:t>
            </a:r>
          </a:p>
          <a:p>
            <a:pPr>
              <a:buFont typeface="Wingdings" pitchFamily="2" charset="2"/>
              <a:buChar char="Ø"/>
            </a:pPr>
            <a:r>
              <a:rPr lang="pt-BR" sz="1600" b="1" dirty="0" smtClean="0"/>
              <a:t>Estadual:</a:t>
            </a:r>
            <a:r>
              <a:rPr lang="pt-BR" sz="1600" dirty="0" smtClean="0"/>
              <a:t> 0,6%</a:t>
            </a:r>
          </a:p>
          <a:p>
            <a:pPr>
              <a:buFont typeface="Wingdings" pitchFamily="2" charset="2"/>
              <a:buChar char="Ø"/>
            </a:pPr>
            <a:r>
              <a:rPr lang="pt-BR" sz="1600" b="1" dirty="0" smtClean="0"/>
              <a:t>Empresas de Gestão Mista:</a:t>
            </a:r>
            <a:r>
              <a:rPr lang="pt-BR" sz="1600" dirty="0" smtClean="0"/>
              <a:t> 0,3%</a:t>
            </a:r>
            <a:endParaRPr lang="pt-BR" dirty="0"/>
          </a:p>
        </p:txBody>
      </p:sp>
      <p:pic>
        <p:nvPicPr>
          <p:cNvPr id="23" name="Imagem 22" descr="grafico_esfera_administrativ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7620" y="1785926"/>
            <a:ext cx="5101249" cy="2923614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3000364" y="1214422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B050"/>
                </a:solidFill>
              </a:rPr>
              <a:t>2º QUADRIMESTRE</a:t>
            </a:r>
            <a:endParaRPr lang="pt-BR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8608</TotalTime>
  <Words>6087</Words>
  <Application>WPS Presentation</Application>
  <PresentationFormat>Apresentação na tela (4:3)</PresentationFormat>
  <Paragraphs>2795</Paragraphs>
  <Slides>82</Slides>
  <Notes>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82</vt:i4>
      </vt:variant>
    </vt:vector>
  </HeadingPairs>
  <TitlesOfParts>
    <vt:vector size="83" baseType="lpstr">
      <vt:lpstr>Tema do Office</vt:lpstr>
      <vt:lpstr>Slide 1</vt:lpstr>
      <vt:lpstr>Slide 2</vt:lpstr>
      <vt:lpstr>Slide 3</vt:lpstr>
      <vt:lpstr>Slide 4</vt:lpstr>
      <vt:lpstr> 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DADOS ESTATÍSTICOS / SOCIOECONÔMICOS</dc:title>
  <dc:creator>Francisco.filho</dc:creator>
  <cp:lastModifiedBy>janiele.marinato</cp:lastModifiedBy>
  <cp:revision>1053</cp:revision>
  <dcterms:created xsi:type="dcterms:W3CDTF">2020-02-13T13:47:00Z</dcterms:created>
  <dcterms:modified xsi:type="dcterms:W3CDTF">2026-04-10T16:18:17Z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DEC8F36606A7422CA4C785D676FA4BA1</vt:lpwstr>
  </property>
  <property fmtid="{D5CDD505-2E9C-101B-9397-08002B2CF9AE}" pid="3" name="KSOProductBuildVer">
    <vt:lpwstr>1046-11.2.0.11341</vt:lpwstr>
  </property>
</Properties>
</file>