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0" r:id="rId2"/>
    <p:sldId id="325" r:id="rId3"/>
    <p:sldId id="339" r:id="rId4"/>
    <p:sldId id="259" r:id="rId5"/>
    <p:sldId id="260" r:id="rId6"/>
    <p:sldId id="261" r:id="rId7"/>
    <p:sldId id="404" r:id="rId8"/>
    <p:sldId id="338" r:id="rId9"/>
    <p:sldId id="264" r:id="rId10"/>
    <p:sldId id="334" r:id="rId11"/>
    <p:sldId id="266" r:id="rId12"/>
    <p:sldId id="267" r:id="rId13"/>
    <p:sldId id="276" r:id="rId14"/>
    <p:sldId id="272" r:id="rId15"/>
    <p:sldId id="273" r:id="rId16"/>
    <p:sldId id="316" r:id="rId17"/>
    <p:sldId id="317" r:id="rId18"/>
    <p:sldId id="318" r:id="rId19"/>
    <p:sldId id="319" r:id="rId20"/>
    <p:sldId id="380" r:id="rId21"/>
    <p:sldId id="412" r:id="rId22"/>
    <p:sldId id="305" r:id="rId23"/>
    <p:sldId id="337" r:id="rId24"/>
    <p:sldId id="418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4" r:id="rId38"/>
    <p:sldId id="453" r:id="rId39"/>
    <p:sldId id="456" r:id="rId40"/>
    <p:sldId id="455" r:id="rId41"/>
    <p:sldId id="457" r:id="rId42"/>
    <p:sldId id="458" r:id="rId43"/>
    <p:sldId id="440" r:id="rId44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28" autoAdjust="0"/>
    <p:restoredTop sz="62609" autoAdjust="0"/>
  </p:normalViewPr>
  <p:slideViewPr>
    <p:cSldViewPr>
      <p:cViewPr varScale="1">
        <p:scale>
          <a:sx n="88" d="100"/>
          <a:sy n="88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1008" cy="340315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345" y="1"/>
            <a:ext cx="4301008" cy="340315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AC2DD0D9-B319-4B04-8271-E67CB0F913CF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4" y="6456284"/>
            <a:ext cx="4301008" cy="340315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345" y="6456284"/>
            <a:ext cx="4301008" cy="340315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247C7AB5-17FA-4B57-B397-9804B82686C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1543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802" y="1"/>
            <a:ext cx="4301543" cy="339884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DFE32C78-6206-444A-93FC-966AC2CF7D6C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8"/>
            <a:ext cx="7941310" cy="3058954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5" y="6456613"/>
            <a:ext cx="4301543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802" y="6456613"/>
            <a:ext cx="4301543" cy="33988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0560AF47-A600-4E6F-9853-06B560F38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AF47-A600-4E6F-9853-06B560F3845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66A17-09E9-4B92-9BC0-FCA4278ED33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Superior Retrato com Legendas Colorida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21/10/2025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pt-BR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pt-BR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kumimoji="0" lang="pt-BR"/>
              <a:t>Clique para adicionar legenda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uma legenda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 Página Inteira co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pt-BR"/>
              <a:pPr/>
              <a:t>21/10/2025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905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indent="0" algn="ctr" eaLnBrk="1" latinLnBrk="0" hangingPunct="1"/>
            <a:r>
              <a:rPr lang="pt-BR"/>
              <a:t>Clique no ícone para adicionar uma imagem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pt-BR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pt-BR"/>
              <a:t>Clique para adicionar Título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 com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pt-BR"/>
              <a:pPr/>
              <a:t>21/10/2025</a:t>
            </a:fld>
            <a:endParaRPr kumimoji="0"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66177-D030-451D-ABC9-E7C827B587E3}" type="datetimeFigureOut">
              <a:rPr lang="pt-BR" smtClean="0"/>
              <a:pPr/>
              <a:t>21/10/2025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708-3911-4276-84ED-46FC229BB5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2446784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46784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071934" y="5000636"/>
            <a:ext cx="446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PRESTAÇÃO DE CONTAS</a:t>
            </a:r>
          </a:p>
          <a:p>
            <a:pPr algn="ctr"/>
            <a:r>
              <a:rPr lang="pt-BR" b="1" dirty="0"/>
              <a:t>FUNDO MUNICIPAL DE SAÚDE – FMS</a:t>
            </a:r>
          </a:p>
          <a:p>
            <a:pPr algn="ctr"/>
            <a:r>
              <a:rPr lang="pt-BR" b="1" dirty="0"/>
              <a:t>2</a:t>
            </a:r>
            <a:r>
              <a:rPr lang="pt-BR" b="1" dirty="0" smtClean="0"/>
              <a:t>º</a:t>
            </a:r>
            <a:r>
              <a:rPr lang="pt-BR" b="1" dirty="0"/>
              <a:t>. QUADRIMESTRE - </a:t>
            </a:r>
            <a:r>
              <a:rPr lang="pt-BR" b="1" dirty="0" smtClean="0"/>
              <a:t>2025</a:t>
            </a:r>
            <a:endParaRPr lang="pt-BR" b="1" dirty="0"/>
          </a:p>
        </p:txBody>
      </p:sp>
      <p:pic>
        <p:nvPicPr>
          <p:cNvPr id="14" name="Imagem 13" descr="prefeitu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4000528" cy="306738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42910" y="3643314"/>
            <a:ext cx="25003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PREFEITO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dirty="0" smtClean="0"/>
              <a:t>Lucas </a:t>
            </a:r>
            <a:r>
              <a:rPr lang="pt-BR" dirty="0" err="1" smtClean="0"/>
              <a:t>Scaramussa</a:t>
            </a:r>
            <a:endParaRPr lang="pt-BR" dirty="0" smtClean="0"/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sz="1600" b="1" dirty="0" smtClean="0"/>
              <a:t>SECRETÁRIO DE SAÚDE</a:t>
            </a:r>
          </a:p>
          <a:p>
            <a:pPr algn="ctr"/>
            <a:r>
              <a:rPr lang="pt-BR" sz="1600" dirty="0" smtClean="0"/>
              <a:t>Alexandre </a:t>
            </a:r>
            <a:r>
              <a:rPr lang="pt-BR" sz="1600" dirty="0" err="1" smtClean="0"/>
              <a:t>Marim</a:t>
            </a:r>
            <a:r>
              <a:rPr lang="pt-BR" sz="1600" dirty="0" smtClean="0"/>
              <a:t> Vieira</a:t>
            </a:r>
          </a:p>
          <a:p>
            <a:pPr algn="ctr"/>
            <a:endParaRPr lang="pt-BR" sz="1600" dirty="0" smtClean="0"/>
          </a:p>
          <a:p>
            <a:pPr algn="ctr"/>
            <a:r>
              <a:rPr lang="pt-BR" sz="1600" b="1" dirty="0" smtClean="0"/>
              <a:t>SUBSECRETÁRIO DE SAÚDE</a:t>
            </a:r>
          </a:p>
          <a:p>
            <a:pPr algn="ctr"/>
            <a:r>
              <a:rPr lang="pt-BR" sz="1600" dirty="0" err="1" smtClean="0"/>
              <a:t>Joelso</a:t>
            </a:r>
            <a:r>
              <a:rPr lang="pt-BR" sz="1600" dirty="0" smtClean="0"/>
              <a:t> </a:t>
            </a:r>
            <a:r>
              <a:rPr lang="pt-BR" sz="1600" dirty="0" err="1" smtClean="0"/>
              <a:t>Costalonga</a:t>
            </a:r>
            <a:endParaRPr lang="pt-BR" sz="1600" dirty="0" smtClean="0"/>
          </a:p>
          <a:p>
            <a:pPr algn="ctr"/>
            <a:r>
              <a:rPr lang="pt-BR" sz="1600" b="1" dirty="0" smtClean="0"/>
              <a:t> </a:t>
            </a:r>
            <a:endParaRPr lang="pt-BR" sz="1600" dirty="0" smtClean="0"/>
          </a:p>
          <a:p>
            <a:pPr algn="ctr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57256"/>
              <a:chOff x="285720" y="428604"/>
              <a:chExt cx="5286412" cy="857256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639529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CaixaDeTexto 11"/>
          <p:cNvSpPr txBox="1"/>
          <p:nvPr/>
        </p:nvSpPr>
        <p:spPr>
          <a:xfrm>
            <a:off x="642910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143108" y="507207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500694" y="428604"/>
            <a:ext cx="3500462" cy="646331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/>
              <a:t>PRODUÇÃO AMBULATORIAL, SUBGRUPOS,  </a:t>
            </a:r>
          </a:p>
          <a:p>
            <a:r>
              <a:rPr lang="pt-BR" sz="1200" b="1" dirty="0"/>
              <a:t>ESTABELECIMENTO </a:t>
            </a:r>
            <a:r>
              <a:rPr lang="pt-BR" sz="1200" b="1" dirty="0" smtClean="0"/>
              <a:t>ESPECIALIZADOS </a:t>
            </a:r>
            <a:r>
              <a:rPr lang="pt-BR" sz="1200" dirty="0" smtClean="0"/>
              <a:t>- LINHARES/ES</a:t>
            </a:r>
          </a:p>
          <a:p>
            <a:r>
              <a:rPr lang="pt-BR" sz="1200" b="1" dirty="0" smtClean="0"/>
              <a:t>2º QUADRIMESTRE 2025</a:t>
            </a:r>
            <a:endParaRPr lang="pt-BR" sz="1200" b="1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28596" y="2071678"/>
          <a:ext cx="8286809" cy="2665950"/>
        </p:xfrm>
        <a:graphic>
          <a:graphicData uri="http://schemas.openxmlformats.org/drawingml/2006/table">
            <a:tbl>
              <a:tblPr/>
              <a:tblGrid>
                <a:gridCol w="5207875"/>
                <a:gridCol w="1134524"/>
                <a:gridCol w="1134524"/>
                <a:gridCol w="809886"/>
              </a:tblGrid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0401 Pequenas cirurgias e cirurgias de pele, tecido subcutâneo e mucosa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1.117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2.172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0404 Cirurgia das vias aéreas superiores, da face, da cabeça e do pescoço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0406 Cirurgia do aparelho circulatório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0407 Cirurgia do aparelho digestivo, orgãos anexos e parede abdominal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0408 Cirurgia do sistema osteomuscular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0409 Cirurgia do aparelho geniturinário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0412 Cirurgia torácica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0414 Bucomaxilofacial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0415 Outras cirurgias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0417 Anestesiologia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0418 Cirurgia em nefrologia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0604 Componente Especializado da Assistência Farmacêutica 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832.531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839.787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1.672.318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0702 Órteses, próteses e materiais especiais relacionados ao ato cirúrgico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1.487.249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1.479.737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2.966.986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dirty="0" smtClean="0"/>
              <a:t>2</a:t>
            </a:r>
            <a:r>
              <a:rPr lang="pt-BR" sz="1200" b="1" baseline="0" dirty="0" smtClean="0">
                <a:latin typeface="+mn-lt"/>
              </a:rPr>
              <a:t>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2025</a:t>
            </a:r>
            <a:endParaRPr lang="pt-BR" sz="1200" b="1" dirty="0">
              <a:latin typeface="+mn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riângulo isósceles 19"/>
          <p:cNvSpPr/>
          <p:nvPr/>
        </p:nvSpPr>
        <p:spPr>
          <a:xfrm rot="10800000">
            <a:off x="4357686" y="6643710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42910" y="1285860"/>
          <a:ext cx="7929618" cy="5214977"/>
        </p:xfrm>
        <a:graphic>
          <a:graphicData uri="http://schemas.openxmlformats.org/drawingml/2006/table">
            <a:tbl>
              <a:tblPr/>
              <a:tblGrid>
                <a:gridCol w="4494907"/>
                <a:gridCol w="1207112"/>
                <a:gridCol w="1179318"/>
                <a:gridCol w="1048281"/>
              </a:tblGrid>
              <a:tr h="16060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63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Profissional - CBO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221205 Biomédico 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40.769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45.552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86.321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2231F9 Medico residente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223208 Cirurgiao dentista - clinico geral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4.735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5.330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10.065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223212 Cirurgiao dentista - endodontia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223268 Cirurgião dentista - traumatologista 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223405 Farmaceutico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836.573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843.161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1.679.734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223415 Farmaceutico analista clinico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338.911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329.302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668.213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223505 Enfermeiro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29.547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33.579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63.126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223605 Fisioterapeuta geral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2.676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6.689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9.365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223710 Nutricionista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1.321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2.909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223810 Fonoaudiologo geral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223905 Terapeuta ocupacional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225103 Medico infectologista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436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225109 Medico nefrologista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9.798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11.235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21.033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225112 Médico neurologista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225115 Medico angiologista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1007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225120 Medico cardiologista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6.795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6.732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13.527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225121 Medico oncologista clinico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4.862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5.786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10.648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225124 Medico pediatra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7.715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9.810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17.525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225125 Medico clinico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26.461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29.685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56.146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225127 Medico pneumologista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225133 Medico psiquiatra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1.013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225135 Medico dermatologista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225136 Medico reumatologista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225148 Medico anatomopatologista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225151 Medico anestesiologista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1115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225155 Medico endocrinologista e metabologista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1.289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1.853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225165 Medico gastroenterologista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225180 Medico geriatra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060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225185 Medico hematologista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687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1391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5" name="Conector Reto 14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tângulo 19"/>
          <p:cNvSpPr/>
          <p:nvPr/>
        </p:nvSpPr>
        <p:spPr>
          <a:xfrm>
            <a:off x="1785918" y="5929330"/>
            <a:ext cx="4786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 Fonte: Ministério da Saúde - Sistema de Informações Ambulatoriais do SUS (SIA/SUS)</a:t>
            </a:r>
            <a:endParaRPr lang="pt-BR" sz="1000" dirty="0"/>
          </a:p>
        </p:txBody>
      </p:sp>
      <p:sp>
        <p:nvSpPr>
          <p:cNvPr id="14" name="CaixaDeTexto 1"/>
          <p:cNvSpPr txBox="1"/>
          <p:nvPr/>
        </p:nvSpPr>
        <p:spPr>
          <a:xfrm>
            <a:off x="5643570" y="500042"/>
            <a:ext cx="3143272" cy="642942"/>
          </a:xfrm>
          <a:prstGeom prst="rect">
            <a:avLst/>
          </a:prstGeom>
          <a:noFill/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+mn-lt"/>
              </a:rPr>
              <a:t>PRODUÇÃO AMBULATORIAL - ESPECIALIDADE,</a:t>
            </a:r>
            <a:r>
              <a:rPr lang="pt-BR" sz="1200" baseline="0" dirty="0">
                <a:latin typeface="+mn-lt"/>
              </a:rPr>
              <a:t> </a:t>
            </a:r>
            <a:r>
              <a:rPr lang="pt-BR" sz="1200" b="1" baseline="0" dirty="0">
                <a:latin typeface="+mn-lt"/>
              </a:rPr>
              <a:t>PROFISSIONAIS,</a:t>
            </a:r>
            <a:r>
              <a:rPr lang="pt-BR" sz="1200" baseline="0" dirty="0">
                <a:latin typeface="+mn-lt"/>
              </a:rPr>
              <a:t> LINHARES/ES </a:t>
            </a:r>
          </a:p>
          <a:p>
            <a:pPr algn="ctr"/>
            <a:r>
              <a:rPr lang="pt-BR" sz="1200" b="1" baseline="0" dirty="0">
                <a:latin typeface="+mn-lt"/>
              </a:rPr>
              <a:t> </a:t>
            </a:r>
            <a:r>
              <a:rPr lang="pt-BR" sz="1200" b="1" dirty="0" smtClean="0"/>
              <a:t>2</a:t>
            </a:r>
            <a:r>
              <a:rPr lang="pt-BR" sz="1200" b="1" baseline="0" dirty="0" smtClean="0">
                <a:latin typeface="+mn-lt"/>
              </a:rPr>
              <a:t>º  </a:t>
            </a:r>
            <a:r>
              <a:rPr lang="pt-BR" sz="1200" b="1" baseline="0" dirty="0">
                <a:latin typeface="+mn-lt"/>
              </a:rPr>
              <a:t>QUADRIMESTRE DE </a:t>
            </a:r>
            <a:r>
              <a:rPr lang="pt-BR" sz="1200" b="1" baseline="0" dirty="0" smtClean="0">
                <a:latin typeface="+mn-lt"/>
              </a:rPr>
              <a:t>2025</a:t>
            </a:r>
            <a:endParaRPr lang="pt-BR" sz="1200" b="1" dirty="0">
              <a:latin typeface="+mn-lt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000100" y="1643050"/>
          <a:ext cx="7215237" cy="4210555"/>
        </p:xfrm>
        <a:graphic>
          <a:graphicData uri="http://schemas.openxmlformats.org/drawingml/2006/table">
            <a:tbl>
              <a:tblPr/>
              <a:tblGrid>
                <a:gridCol w="4089960"/>
                <a:gridCol w="1098364"/>
                <a:gridCol w="1073072"/>
                <a:gridCol w="953841"/>
              </a:tblGrid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225203 Medico em cirurgia vascular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225210 Medico cirurgiao cardiovascular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225220 Medico cirurgiao do aparelho digestivo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225225 Medico cirurgiao geral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3.419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2.353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5.772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225230 Medico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cirurgiao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05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pediatrico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225235 Medico cirurgião plástico 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225240 Medico cirurgiao toracico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225250 Medico ginecologista e obstetra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7.066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7.355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14.421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225255 Medico mastologista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940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225260 Medico neurocirurgiao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328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745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225265 Medico oftalmologista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1.190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225270 Medico ortopedista e traumatologista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7.774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7.863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15.637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225275 Medico otorrinolaringologista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225280 Medico coloproctologista 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560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699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225285 Medico urologista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2.299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2.597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4.896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225290 Medico cancerologista cirurgico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1.516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3.782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225310 Medico em endoscopia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225315 Medico em medicina nuclear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36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225320 Medico em radiologia e diagnostico por imagem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23.448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19.106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42.554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32205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225335 Medico patologista clinico / medicina laboratorial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54.201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36.249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90.450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251510 Psicologo clinico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3.116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6.556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9.672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251605 Assistente social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10.563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10.914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21.477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322205 Tecnico de enfermagem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48.593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42.527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91.120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102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1.487.249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1.479.052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2.966.301</a:t>
                      </a:r>
                    </a:p>
                  </a:txBody>
                  <a:tcPr marL="7668" marR="7668" marT="7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572132" y="571480"/>
            <a:ext cx="3214710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dirty="0"/>
              <a:t>PRODUÇÃO AMBULATORIAL - </a:t>
            </a:r>
            <a:r>
              <a:rPr lang="pt-BR" sz="1200" b="1" dirty="0"/>
              <a:t>ATENÇÃO BÁSICA </a:t>
            </a:r>
            <a:r>
              <a:rPr lang="pt-BR" sz="1200" dirty="0"/>
              <a:t>– </a:t>
            </a:r>
            <a:r>
              <a:rPr lang="pt-BR" sz="1200" dirty="0" smtClean="0"/>
              <a:t>PROFISSIONAIS: </a:t>
            </a:r>
          </a:p>
          <a:p>
            <a:pPr algn="ctr"/>
            <a:r>
              <a:rPr lang="pt-BR" sz="1200" b="1" dirty="0" smtClean="0"/>
              <a:t>2º QUADRIMESTRE 2025</a:t>
            </a:r>
            <a:endParaRPr lang="pt-BR" sz="1200" b="1" dirty="0"/>
          </a:p>
        </p:txBody>
      </p:sp>
      <p:grpSp>
        <p:nvGrpSpPr>
          <p:cNvPr id="10" name="Grupo 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1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3" name="Conector Reto 12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71471" y="2267339"/>
          <a:ext cx="8143932" cy="2304672"/>
        </p:xfrm>
        <a:graphic>
          <a:graphicData uri="http://schemas.openxmlformats.org/drawingml/2006/table">
            <a:tbl>
              <a:tblPr/>
              <a:tblGrid>
                <a:gridCol w="4171585"/>
                <a:gridCol w="1577317"/>
                <a:gridCol w="1510902"/>
                <a:gridCol w="884128"/>
              </a:tblGrid>
              <a:tr h="388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 DE PRODUÇÃO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943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VISITA DOMICILIAR AGENTE DE SAÚDE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178.375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323.342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501.717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MÉDICO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61.011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68.957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129.968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3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INDIVIDUAL ENFERMEIRO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26.166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25.678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51.844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ENFERMEIRO 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46.811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38.849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85.660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3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PROCEDIMENTO TECNICO  DE ENFERMAGEM 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183.622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166.295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349.917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3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ATENDIMENTO ODONTOLOGICO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6.276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8.377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14.653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9437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502.261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631.498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1.133.759</a:t>
                      </a:r>
                    </a:p>
                  </a:txBody>
                  <a:tcPr marL="9331" marR="9331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5114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22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PEC-PRONTUÁRIO-ESUS - MINISTERIO DA SAÚDE</a:t>
                      </a: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4"/>
          <p:cNvSpPr txBox="1"/>
          <p:nvPr/>
        </p:nvSpPr>
        <p:spPr>
          <a:xfrm>
            <a:off x="6215074" y="571480"/>
            <a:ext cx="2500330" cy="64294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2">
                <a:lumMod val="9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INTERNAÇÕES HGL, </a:t>
            </a:r>
            <a:r>
              <a:rPr lang="pt-BR" sz="1200" dirty="0" smtClean="0"/>
              <a:t>LINHARES/ES</a:t>
            </a:r>
            <a:endParaRPr lang="pt-BR" sz="1200" dirty="0"/>
          </a:p>
          <a:p>
            <a:pPr algn="ctr"/>
            <a:r>
              <a:rPr lang="pt-BR" sz="1200" b="1" dirty="0" smtClean="0"/>
              <a:t>2º QUADRIMESTRE 2025</a:t>
            </a:r>
            <a:endParaRPr lang="pt-BR" sz="1200" b="1" dirty="0"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0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2" name="Conector Reto 21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214414" y="1500174"/>
          <a:ext cx="6818214" cy="4696072"/>
        </p:xfrm>
        <a:graphic>
          <a:graphicData uri="http://schemas.openxmlformats.org/drawingml/2006/table">
            <a:tbl>
              <a:tblPr/>
              <a:tblGrid>
                <a:gridCol w="3653020"/>
                <a:gridCol w="1032375"/>
                <a:gridCol w="1032375"/>
                <a:gridCol w="555894"/>
                <a:gridCol w="544550"/>
              </a:tblGrid>
              <a:tr h="197725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2465825 HOSPITAL GERAL DE LINHARES </a:t>
                      </a: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</a:t>
                      </a: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</a:t>
                      </a: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III. Doenças sangue órgãos hemat e transt imunitár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VII. Doenças do olho e anexos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VIII.Doenças do ouvido e da apófise mastóide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3º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492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2º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3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1º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XVII.Malf cong deformid e anomalias cromossômicas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329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XXI. Contatos com serviços de saúde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7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1.765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1.724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3.489</a:t>
                      </a: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9" marR="7389" marT="73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428604"/>
            <a:ext cx="3000396" cy="6463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MORTALIDADE POR GRUPOS DE CAUSAS </a:t>
            </a:r>
            <a:r>
              <a:rPr lang="pt-BR" sz="1200" b="1" dirty="0" smtClean="0"/>
              <a:t>–</a:t>
            </a:r>
          </a:p>
          <a:p>
            <a:r>
              <a:rPr lang="pt-BR" sz="1200" dirty="0" smtClean="0"/>
              <a:t>RESIDENTES EM LNHARES/ES</a:t>
            </a:r>
          </a:p>
          <a:p>
            <a:pPr algn="ctr"/>
            <a:r>
              <a:rPr lang="pt-BR" sz="1200" dirty="0" smtClean="0"/>
              <a:t> </a:t>
            </a:r>
            <a:r>
              <a:rPr lang="pt-BR" sz="1200" b="1" dirty="0" smtClean="0"/>
              <a:t>2º QUADRIMESTRE 2025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9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7" name="Retângulo 16"/>
          <p:cNvSpPr/>
          <p:nvPr/>
        </p:nvSpPr>
        <p:spPr>
          <a:xfrm>
            <a:off x="2428860" y="521495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Fonte: SISTEMA DE INFOMAÇÃO AMBULATORIAL (SIA)/TABWIN - DATASUS - MS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7151" y="1785926"/>
          <a:ext cx="8572564" cy="3949768"/>
        </p:xfrm>
        <a:graphic>
          <a:graphicData uri="http://schemas.openxmlformats.org/drawingml/2006/table">
            <a:tbl>
              <a:tblPr/>
              <a:tblGrid>
                <a:gridCol w="2830887"/>
                <a:gridCol w="296787"/>
                <a:gridCol w="342446"/>
                <a:gridCol w="342446"/>
                <a:gridCol w="342446"/>
                <a:gridCol w="342446"/>
                <a:gridCol w="342446"/>
                <a:gridCol w="342446"/>
                <a:gridCol w="342446"/>
                <a:gridCol w="342446"/>
                <a:gridCol w="342446"/>
                <a:gridCol w="342446"/>
                <a:gridCol w="342446"/>
                <a:gridCol w="342446"/>
                <a:gridCol w="342446"/>
                <a:gridCol w="308201"/>
                <a:gridCol w="331031"/>
                <a:gridCol w="353860"/>
              </a:tblGrid>
              <a:tr h="3390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Diagnóstico CID10 (capítulo)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&lt;1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15-19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20-24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25-29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30-34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35-39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40-44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45-49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50-54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55-59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60-64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65-69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70-74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75-79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80e+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2º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II.  Neoplasias (tumores)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1º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0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VI.  Doenças do sistema nervoso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3º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0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XIII.Doenças sist osteomuscular e tec conjuntivo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0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XVI. Algumas afec originadas no período perinatal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0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XVIII.Sint sinais e achad anorm ex clín e laborat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0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XIX. Lesões enven e alg out conseq causas externas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6088" marR="6088" marT="60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78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Quadrimestre: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88" marR="6088" marT="60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5786446" y="642918"/>
            <a:ext cx="3071834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Triângulo isósceles 13"/>
          <p:cNvSpPr/>
          <p:nvPr/>
        </p:nvSpPr>
        <p:spPr>
          <a:xfrm rot="10800000">
            <a:off x="4643438" y="6572272"/>
            <a:ext cx="356620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28592" y="1396997"/>
          <a:ext cx="8286811" cy="4927605"/>
        </p:xfrm>
        <a:graphic>
          <a:graphicData uri="http://schemas.openxmlformats.org/drawingml/2006/table">
            <a:tbl>
              <a:tblPr/>
              <a:tblGrid>
                <a:gridCol w="3675706"/>
                <a:gridCol w="922221"/>
                <a:gridCol w="922221"/>
                <a:gridCol w="922221"/>
                <a:gridCol w="922221"/>
                <a:gridCol w="922221"/>
              </a:tblGrid>
              <a:tr h="1310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GESTÃO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ATIVIDADES ADMINISTRATIVAS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30.634.649,00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26.861.089,51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21.835.444,39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19.164.109,11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18.936.274,71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CONSELHO MUNICIPAL DE SAUDE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36.042,36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2.883,00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2.883,00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2.883,00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REGULAÇÃO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9.661,21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933,30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933,30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TRANSPORTE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6.219.263,00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10.867.475,68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9.616.521,26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6.422.861,03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6.422.861,03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SETOR DE JUDICIALIZAÇÃO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235.600,00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675.680,30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579.827,25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193.376,30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193.376,30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GESTÃO &gt;&gt;&gt;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37.150.412,00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38.449.949,06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32.035.675,90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25.784.162,74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25.556.328,34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ATENÇÃO PRIMÁRIA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BÁSICAS DE SAÚDE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29.017.716,00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24.520.755,31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18.028.877,53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14.488.397,53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14.386.954,59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ESTRATÉGIA SAÚDE DA FAMILIA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14.386.310,00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17.187.071,45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12.522.399,39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12.522.399,39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12.296.112,00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AGENTE COMUNITÁRIOS DE SAÚDE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15.401.241,00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12.730.865,51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8.642.443,46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8.642.443,46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8.448.304,74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SAUDE BUCAL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500.400,00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562.296,90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335.884,63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300.310,87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265.666,80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ATENÇÃO PRIMÁRIA &gt;&gt;&gt;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59.305.667,00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55.000.989,17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39.529.605,01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35.953.551,25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35.397.038,13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DE INVESTIMENTO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RESTAURAÇÃO E AMPIAÇÃO HGL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94.200,00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CONSTRUÇÃO DE UNIDADE DE SAUDE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5.521.207,34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5.331.247,01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4.775.014,54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4.775.014,54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INVESTIMENTO &gt;&gt;&gt;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5.615.407,34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5.331.247,01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4.775.014,54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4.775.014,54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DE MÉDIA E ALTA COMPEXIDADE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 GERAL DE LINHARES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55.963.927,00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60.808.534,60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46.198.353,23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41.264.643,93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40.244.063,53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600.314,00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715.964,25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558.640,84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385.982,34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379.196,43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REDE CREDENCIADA DO SUS ENT.PRIV. E FILANT.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P. ATENDIMENTO INFANTIL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13.000.400,00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13.343.896,84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13.314.445,85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8.848.677,04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8.848.677,04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DAS AT. DA REDE CUIDAR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3.145.273,11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3.570.173,11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3.526.148,73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1.786.898,09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1.786.898,09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USL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9.279.946,00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9.631.843,08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5.136.500,83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4.430.867,80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4.329.946,47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CAPS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1.202.245,00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1.202.313,10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689.290,78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664.413,65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652.884,51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NAPS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5.905.186,00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5.805.986,14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3.619.006,81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3.544.332,85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3.477.015,39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 CEO 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235.800,00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4.550,00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667,80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667,80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CEFIL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1.318.530,00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1.145.943,55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626.566,90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626.566,90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614.791,89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SAMU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2.044.027,00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1.909.027,00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1.720.730,00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688.291,52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688.291,52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CONSÓRCIO POLINORTE 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19.828.100,00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20.797.609,19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20.602.754,32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20.568.881,58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20.568.881,58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9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MEDIA E ALTA COMPL. &gt;&gt;&gt;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112.523.948,11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118.936.040,86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95.993.438,29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82.810.223,50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81.591.314,25</a:t>
                      </a:r>
                    </a:p>
                  </a:txBody>
                  <a:tcPr marL="6555" marR="6555" marT="65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tângulo 11"/>
          <p:cNvSpPr/>
          <p:nvPr/>
        </p:nvSpPr>
        <p:spPr>
          <a:xfrm>
            <a:off x="5857884" y="595622"/>
            <a:ext cx="300039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– DESPESAS / INVESTIMENTOS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0034" y="2500306"/>
          <a:ext cx="8286807" cy="1574181"/>
        </p:xfrm>
        <a:graphic>
          <a:graphicData uri="http://schemas.openxmlformats.org/drawingml/2006/table">
            <a:tbl>
              <a:tblPr/>
              <a:tblGrid>
                <a:gridCol w="3675707"/>
                <a:gridCol w="922220"/>
                <a:gridCol w="922220"/>
                <a:gridCol w="922220"/>
                <a:gridCol w="922220"/>
                <a:gridCol w="922220"/>
              </a:tblGrid>
              <a:tr h="1453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BLOCO DA ATENÇÃO FARMACÊUTICA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MANUTENÇÃO DA FARMÁCIA BÁSICA 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3.187.620,00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4.227.685,95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4.022.586,31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3.157.937,24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3.157.937,24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DA ATENÇÃO FARMACEUTICA  &gt;&gt;&gt;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3.187.620,00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4.227.685,95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4.022.586,31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3.157.937,24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3.157.937,24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BLOCO DA VIGILÂNCIA EM SAÚDE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LIQUIDADO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PAGO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VIGILÂNCIA SANITÁRIA 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821.100,00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620.734,14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502.632,71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371.420,20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369.645,80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PROGRAMA  DST 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6.477.531,00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8.817.154,56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4.868.733,67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4.578.637,64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4.493.107,61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just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VIGIL. A EPIDEMIOLÓGICA 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189.900,00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43.175,00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12.375,00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DO BLOCO DE VIGILÂNCIA EM SAÚDE &gt;&gt;&gt;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7.488.531,00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9.481.063,70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5.383.741,38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4.950.057,84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4.862.753,41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374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GERAL  &gt;&gt;&gt;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219.657.678,11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231.711.136,08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182.296.293,90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157.430.947,11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155.340.385,91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6072198" y="642918"/>
            <a:ext cx="2571768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BALANCETE  /  DESPESA PESSOAL</a:t>
            </a:r>
          </a:p>
          <a:p>
            <a:pPr algn="ctr"/>
            <a:r>
              <a:rPr lang="pt-BR" sz="1200" b="1" dirty="0"/>
              <a:t>2</a:t>
            </a:r>
            <a:r>
              <a:rPr lang="pt-BR" sz="1200" b="1" dirty="0" smtClean="0"/>
              <a:t>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14282" y="1928802"/>
          <a:ext cx="8715436" cy="3524599"/>
        </p:xfrm>
        <a:graphic>
          <a:graphicData uri="http://schemas.openxmlformats.org/drawingml/2006/table">
            <a:tbl>
              <a:tblPr/>
              <a:tblGrid>
                <a:gridCol w="3878160"/>
                <a:gridCol w="1014716"/>
                <a:gridCol w="1014716"/>
                <a:gridCol w="931315"/>
                <a:gridCol w="931315"/>
                <a:gridCol w="945214"/>
              </a:tblGrid>
              <a:tr h="1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PREVISÃO 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58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DESPESAS COM FOLHA DE PAGAMENTO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ATUALIZADO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EMPENHO 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LIQUIDAÇÃO 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PAGAMENTO 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ADMINISTRATIVAS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16.577.549,00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13.057.550,79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10.470.922,75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10.252.242,64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10.030.013,29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 ESF / UBS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30.922.626,00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31.211.314,04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20.475.702,43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20.388.489,76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20.065.242,88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ACS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15.400.241,00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12.729.207,34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8.641.608,38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8.641.608,38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8.447.469,66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DO HGL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41.415.642,00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37.930.090,77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25.084.676,36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25.084.676,36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24.592.007,57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DO CAPS AD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489.714,00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469.114,25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317.634,06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317.634,06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310.848,15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675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DAS ATIVIDADES DA USL./CAPS/CEFIL/NAPS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15.952.807,00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15.626.015,51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8.278.906,93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8.278.906,93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8.121.323,05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MANUTENÇÃO DA VIG. EPIDEMIOLÓGICA / SANITÁRIA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6.365.831,00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8.288.731,84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4.348.182,73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4.348.182,73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4.260.878,30</a:t>
                      </a:r>
                    </a:p>
                  </a:txBody>
                  <a:tcPr marL="7292" marR="7292" marT="7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127.124.410,00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119.312.024,54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77.617.633,64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77.311.740,86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75.827.782,90</a:t>
                      </a:r>
                    </a:p>
                  </a:txBody>
                  <a:tcPr marL="7292" marR="7292" marT="7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4583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Balancete Orçamentário da Despesa </a:t>
                      </a:r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92" marR="7292" marT="729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/>
          <p:nvPr/>
        </p:nvGrpSpPr>
        <p:grpSpPr>
          <a:xfrm>
            <a:off x="285720" y="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1" name="Conector Reto 10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ângulo 13"/>
          <p:cNvSpPr/>
          <p:nvPr/>
        </p:nvSpPr>
        <p:spPr>
          <a:xfrm>
            <a:off x="5929322" y="500066"/>
            <a:ext cx="2643206" cy="46166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200" b="1" dirty="0"/>
              <a:t>DESPESAS POR FONTE DE RECURSOS</a:t>
            </a:r>
          </a:p>
          <a:p>
            <a:pPr algn="ctr"/>
            <a:r>
              <a:rPr lang="pt-BR" sz="1200" b="1" dirty="0" smtClean="0"/>
              <a:t>2º </a:t>
            </a:r>
            <a:r>
              <a:rPr lang="pt-BR" sz="1200" b="1" dirty="0"/>
              <a:t>QUADRIMESTRE - </a:t>
            </a:r>
            <a:r>
              <a:rPr lang="pt-BR" sz="1200" b="1" dirty="0" smtClean="0"/>
              <a:t>2025</a:t>
            </a:r>
            <a:endParaRPr lang="pt-BR" sz="1200" b="1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214282" y="1428736"/>
          <a:ext cx="8786878" cy="4535880"/>
        </p:xfrm>
        <a:graphic>
          <a:graphicData uri="http://schemas.openxmlformats.org/drawingml/2006/table">
            <a:tbl>
              <a:tblPr/>
              <a:tblGrid>
                <a:gridCol w="4611048"/>
                <a:gridCol w="835166"/>
                <a:gridCol w="835166"/>
                <a:gridCol w="835166"/>
                <a:gridCol w="835166"/>
                <a:gridCol w="835166"/>
              </a:tblGrid>
              <a:tr h="12241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DESCRIÇÃO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AUTORIZAÇÃO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EMPENHADO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LIQUIDADO 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2241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Orçado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Atualizado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Até o período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224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150000000001 - RECURSOS ORDINÁRIOS - PML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17.400,00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150000150000 - RECEITA DE IMPOSTOS E DE TRANFERENCIAS DE IMPOSTOS - SAÚDE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140.137.333,00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156.743.154,55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127.673.911,28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111.544.059,65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110.424.809,58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150000250000 - RECEITA DE IMPOSTOS E DE TRANFERENCIAS DE IMPOSTOS - MDE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160000009999 - TRANFERENCIAS FUNDO A FUNDO DE RECURSOS DO SUS PROV. DO GOVERNO FEDERAL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54.877.700,00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40.826.824,55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28.079.825,91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24.696.367,91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23.725.056,78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160100009999 - TRANFERENCIAS FUNDO A FUNDO DE RECURSOS DO SUS PROV. DO GOVERNO FEDERAL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160400000000 - TRANFERENCIAS PROV. DO GOVERNO FEDERAL DEST. VENCIMENTOS DOS ACS E AGENTES DE ENDEMIAS</a:t>
                      </a:r>
                    </a:p>
                  </a:txBody>
                  <a:tcPr marL="6120" marR="6120" marT="61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5.856.094,00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9.551.430,40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5.498.486,51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5.498.486,51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5.498.486,51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160500000000 - ASSISTENCIA FINANCEIRA DA UNIÃO DEST. A COMPLEMENTAÇÃO DO PAGAMENTO PISO DA ENFERMAGEM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5.011.506,00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5.831.048,08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3.775.434,89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3.775.434,88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3.775.434,88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162100000000 - TRANFERENCIAS FUNDO A FUNDO DE RECURSOS DO SUS PROV. DO GOVERNO ESTADUAL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4.984.100,00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2.782.500,00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2.613.407,77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1.865.793,37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1.865.793,37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162200000000 - TRANFERENCIAS FUNDO A FUNDO DE RECURSOS DO SUS PROV. DO GOVERNOS MUNICIPAIS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519.355,11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544.355,11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531.212,32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482.979,72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482.979,72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163500000000 - ROYALTIES E PARTICIPAÇÃO ESP. DE PETROLEO E GAS NATURAL VINCULADOS A SAUDE - LEI 12.858/2013.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1.250.000,00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957.023,43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956.791,73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636.979,79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636.979,79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170000000001 - OUTRAS TRANFERENCIAS DE CONVENIOS OU INSTRUMENTOS CONGÊNERES DA UNIÃO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170500000000 - TRANSFERENCIA DOS ESTADOS REF. A COMPENSAÇÃO FINANCEIRAS PELA EXPLORAÇÃO DE RECURSO NATURAIS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170600000000 - TRANSFERENCIA ESPECIAL DA UNIÃO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172000000001 - TRANSFERENCIA DA UNIÃO REF. AS PARTICIPAÇÕES NA EXPLORAÇÃO DE PETROLEO E GAS NATURAL DEST  AO  FEP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7.002.590,00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8.786.725,14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7.540.081,48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4.178.150,95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4.178.150,95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250000150000 - RECEITA DE IMPOSTOS E D TRANSFERÊNCIA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2.290.000,00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2.262.314,74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1.944.099,53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1.944.099,53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262100000000 - TRANSFERENCIA TRANFERENCIAS FUNDO A FUNDO DE RECURSOS 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3.553.587,60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3.364.827,27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2.808.594,80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2.808.594,80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&gt;&gt;&gt;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219.657.678,11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231.868.148,86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182.296.293,90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157.430.947,11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155.340.385,91</a:t>
                      </a:r>
                    </a:p>
                  </a:txBody>
                  <a:tcPr marL="6120" marR="6120" marT="6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251520" y="5381501"/>
            <a:ext cx="8151440" cy="1219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defRPr lang="pt-BR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642745" y="2637155"/>
            <a:ext cx="642747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Dados socioeconômicos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Estabelecimentos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Recursos Humanos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Produção / Indicadores de  Saúde</a:t>
            </a:r>
          </a:p>
          <a:p>
            <a:r>
              <a:rPr lang="pt-BR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Orçamento /  </a:t>
            </a:r>
            <a:r>
              <a:rPr lang="pt-BR" dirty="0" smtClean="0"/>
              <a:t>Financeiro</a:t>
            </a: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Imagens / Realizações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Conclusão</a:t>
            </a:r>
          </a:p>
          <a:p>
            <a:endParaRPr lang="pt-BR" dirty="0"/>
          </a:p>
          <a:p>
            <a:endParaRPr lang="pt-BR" dirty="0"/>
          </a:p>
        </p:txBody>
      </p:sp>
      <p:grpSp>
        <p:nvGrpSpPr>
          <p:cNvPr id="22" name="Grupo 25"/>
          <p:cNvGrpSpPr/>
          <p:nvPr/>
        </p:nvGrpSpPr>
        <p:grpSpPr>
          <a:xfrm>
            <a:off x="285750" y="214630"/>
            <a:ext cx="5286375" cy="838200"/>
            <a:chOff x="285720" y="428604"/>
            <a:chExt cx="5286412" cy="838200"/>
          </a:xfrm>
        </p:grpSpPr>
        <p:cxnSp>
          <p:nvCxnSpPr>
            <p:cNvPr id="25" name="Conector Reto 24"/>
            <p:cNvCxnSpPr/>
            <p:nvPr/>
          </p:nvCxnSpPr>
          <p:spPr>
            <a:xfrm rot="5400000">
              <a:off x="2070876" y="857232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428604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aixaDeTexto 26"/>
            <p:cNvSpPr txBox="1"/>
            <p:nvPr/>
          </p:nvSpPr>
          <p:spPr>
            <a:xfrm>
              <a:off x="1000100" y="571480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428860" y="642918"/>
              <a:ext cx="3143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</a:t>
              </a:r>
            </a:p>
          </p:txBody>
        </p:sp>
      </p:grpSp>
      <p:sp>
        <p:nvSpPr>
          <p:cNvPr id="3" name="Retângulo 2"/>
          <p:cNvSpPr/>
          <p:nvPr/>
        </p:nvSpPr>
        <p:spPr>
          <a:xfrm>
            <a:off x="8606354" y="1844541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844541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 de Texto 6"/>
          <p:cNvSpPr txBox="1"/>
          <p:nvPr/>
        </p:nvSpPr>
        <p:spPr>
          <a:xfrm>
            <a:off x="4787900" y="1988820"/>
            <a:ext cx="2849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00000"/>
              </a:lnSpc>
            </a:pPr>
            <a:r>
              <a:rPr lang="pt-BR" altLang="en-US" b="1"/>
              <a:t>APRESENTAÇÃO</a:t>
            </a:r>
          </a:p>
          <a:p>
            <a:pPr algn="dist"/>
            <a:endParaRPr lang="pt-BR" altLang="en-US" b="1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767970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767970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786314" y="1571612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8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2" name="Grupo 25"/>
            <p:cNvGrpSpPr/>
            <p:nvPr/>
          </p:nvGrpSpPr>
          <p:grpSpPr>
            <a:xfrm>
              <a:off x="450" y="701"/>
              <a:ext cx="9775" cy="1320"/>
              <a:chOff x="285720" y="428604"/>
              <a:chExt cx="5877914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2428734" y="643234"/>
                <a:ext cx="37349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 - FMS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CaixaDeTexto 8"/>
          <p:cNvSpPr txBox="1"/>
          <p:nvPr/>
        </p:nvSpPr>
        <p:spPr>
          <a:xfrm>
            <a:off x="500034" y="5500702"/>
            <a:ext cx="293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2024</a:t>
            </a:r>
            <a:r>
              <a:rPr lang="pt-BR" dirty="0" smtClean="0"/>
              <a:t> - Linhares </a:t>
            </a:r>
            <a:r>
              <a:rPr lang="pt-BR" dirty="0"/>
              <a:t>– R$ </a:t>
            </a:r>
            <a:r>
              <a:rPr lang="pt-BR" dirty="0" smtClean="0"/>
              <a:t>1.295,06</a:t>
            </a:r>
            <a:endParaRPr lang="pt-BR" dirty="0"/>
          </a:p>
        </p:txBody>
      </p:sp>
      <p:pic>
        <p:nvPicPr>
          <p:cNvPr id="18" name="Imagem 17" descr="Capturar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000240"/>
            <a:ext cx="3743325" cy="3409950"/>
          </a:xfrm>
          <a:prstGeom prst="rect">
            <a:avLst/>
          </a:prstGeom>
        </p:spPr>
      </p:pic>
      <p:pic>
        <p:nvPicPr>
          <p:cNvPr id="19" name="Imagem 18" descr="Capturar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2428868"/>
            <a:ext cx="4867800" cy="307183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to 30"/>
          <p:cNvCxnSpPr/>
          <p:nvPr/>
        </p:nvCxnSpPr>
        <p:spPr>
          <a:xfrm>
            <a:off x="0" y="1283294"/>
            <a:ext cx="448612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244408" y="1283294"/>
            <a:ext cx="899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4"/>
          <p:cNvSpPr txBox="1"/>
          <p:nvPr/>
        </p:nvSpPr>
        <p:spPr>
          <a:xfrm>
            <a:off x="4860032" y="1000108"/>
            <a:ext cx="3304388" cy="597573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/>
              <a:t>INVESTIMENTO PER CAPITA MUNICÍPIOS CAPIXABAS</a:t>
            </a:r>
          </a:p>
        </p:txBody>
      </p:sp>
      <p:grpSp>
        <p:nvGrpSpPr>
          <p:cNvPr id="2" name="Grupo 2"/>
          <p:cNvGrpSpPr/>
          <p:nvPr/>
        </p:nvGrpSpPr>
        <p:grpSpPr>
          <a:xfrm>
            <a:off x="179512" y="286544"/>
            <a:ext cx="8717280" cy="838200"/>
            <a:chOff x="450" y="701"/>
            <a:chExt cx="13500" cy="1320"/>
          </a:xfrm>
        </p:grpSpPr>
        <p:grpSp>
          <p:nvGrpSpPr>
            <p:cNvPr id="3" name="Grupo 25"/>
            <p:cNvGrpSpPr/>
            <p:nvPr/>
          </p:nvGrpSpPr>
          <p:grpSpPr>
            <a:xfrm>
              <a:off x="450" y="701"/>
              <a:ext cx="3445" cy="1320"/>
              <a:chOff x="285720" y="428604"/>
              <a:chExt cx="2071702" cy="838200"/>
            </a:xfrm>
          </p:grpSpPr>
          <p:cxnSp>
            <p:nvCxnSpPr>
              <p:cNvPr id="36" name="Conector Reto 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8" name="CaixaDeTexto 10"/>
              <p:cNvSpPr txBox="1"/>
              <p:nvPr/>
            </p:nvSpPr>
            <p:spPr>
              <a:xfrm>
                <a:off x="1000100" y="571480"/>
                <a:ext cx="1285884" cy="50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</p:grp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78" y="790"/>
              <a:ext cx="1772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Imagem 12" descr="Captur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736"/>
            <a:ext cx="3214710" cy="2439437"/>
          </a:xfrm>
          <a:prstGeom prst="rect">
            <a:avLst/>
          </a:prstGeom>
        </p:spPr>
      </p:pic>
      <p:pic>
        <p:nvPicPr>
          <p:cNvPr id="16" name="Imagem 15" descr="Capturar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22" y="3857628"/>
            <a:ext cx="6459210" cy="268919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357554" y="5214950"/>
            <a:ext cx="4925200" cy="814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média de investimentos na saúde dos municípios capixaba, em </a:t>
            </a:r>
            <a:r>
              <a:rPr lang="pt-BR" dirty="0" smtClean="0"/>
              <a:t>2024 </a:t>
            </a:r>
            <a:r>
              <a:rPr lang="pt-BR" dirty="0"/>
              <a:t>foi de </a:t>
            </a:r>
            <a:r>
              <a:rPr lang="pt-BR" dirty="0" smtClean="0"/>
              <a:t>19,9%.   </a:t>
            </a:r>
            <a:endParaRPr lang="pt-BR" dirty="0"/>
          </a:p>
          <a:p>
            <a:pPr algn="r"/>
            <a:r>
              <a:rPr lang="pt-BR" sz="1100" i="1" dirty="0"/>
              <a:t>Fonte: revista finanças capixaba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57686" y="1643050"/>
            <a:ext cx="30963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Municípios Capixabas</a:t>
            </a:r>
          </a:p>
        </p:txBody>
      </p:sp>
      <p:sp>
        <p:nvSpPr>
          <p:cNvPr id="18" name="Elipse 17"/>
          <p:cNvSpPr/>
          <p:nvPr/>
        </p:nvSpPr>
        <p:spPr>
          <a:xfrm>
            <a:off x="357158" y="2000240"/>
            <a:ext cx="2571768" cy="2872309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27,26</a:t>
            </a:r>
            <a:endParaRPr lang="pt-BR" sz="240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Investimento de Recursos Próprios na Saúde no </a:t>
            </a:r>
            <a:r>
              <a:rPr lang="pt-BR" dirty="0" smtClean="0">
                <a:solidFill>
                  <a:schemeClr val="tx1"/>
                </a:solidFill>
              </a:rPr>
              <a:t>2º </a:t>
            </a:r>
            <a:r>
              <a:rPr lang="pt-BR" dirty="0">
                <a:solidFill>
                  <a:schemeClr val="tx1"/>
                </a:solidFill>
              </a:rPr>
              <a:t>Quadrimestre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2025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85720" y="142852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7" name="Conector Reto 2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Retângulo 30"/>
          <p:cNvSpPr/>
          <p:nvPr/>
        </p:nvSpPr>
        <p:spPr>
          <a:xfrm>
            <a:off x="6429388" y="667060"/>
            <a:ext cx="2428892" cy="26161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sz="1100" b="1" dirty="0"/>
              <a:t>RECURSOS PRÓPRIOS – SAÚDE / </a:t>
            </a:r>
            <a:r>
              <a:rPr lang="pt-BR" sz="1100" b="1" dirty="0" smtClean="0"/>
              <a:t>2025</a:t>
            </a:r>
            <a:endParaRPr lang="pt-BR" sz="1100" b="1" dirty="0"/>
          </a:p>
        </p:txBody>
      </p:sp>
      <p:pic>
        <p:nvPicPr>
          <p:cNvPr id="16" name="Imagem 15" descr="Capturar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14620"/>
            <a:ext cx="6020682" cy="228124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AÇÕES ESTRUTURANTES 2025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285852" y="1428736"/>
            <a:ext cx="7192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Alunos Da Rede Municipal De Linhares Recebem Orientação Sobre Saúde </a:t>
            </a:r>
          </a:p>
          <a:p>
            <a:pPr algn="ctr"/>
            <a:r>
              <a:rPr lang="pt-BR" b="1" dirty="0" smtClean="0"/>
              <a:t>Bucal Na Escola.</a:t>
            </a:r>
          </a:p>
          <a:p>
            <a:pPr algn="ctr"/>
            <a:r>
              <a:rPr lang="pt-BR" dirty="0" smtClean="0"/>
              <a:t>Maio De 2025.</a:t>
            </a:r>
          </a:p>
          <a:p>
            <a:endParaRPr lang="pt-BR" b="1" dirty="0"/>
          </a:p>
        </p:txBody>
      </p:sp>
      <p:pic>
        <p:nvPicPr>
          <p:cNvPr id="11" name="Imagem 10" descr="saudebucal-escolas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500306"/>
            <a:ext cx="3500462" cy="4167193"/>
          </a:xfrm>
          <a:prstGeom prst="rect">
            <a:avLst/>
          </a:prstGeom>
        </p:spPr>
      </p:pic>
      <p:pic>
        <p:nvPicPr>
          <p:cNvPr id="12" name="Imagem 11" descr="saudebucal-escolas-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00306"/>
            <a:ext cx="3571882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785786" y="135729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Saúde + Perto de Casa: 1,2 mil paciente de Linhares que aguardavam por </a:t>
            </a:r>
          </a:p>
          <a:p>
            <a:pPr algn="ctr"/>
            <a:r>
              <a:rPr lang="pt-BR" b="1" dirty="0" smtClean="0"/>
              <a:t>tomografia já realizam o exame no HGL. </a:t>
            </a:r>
          </a:p>
          <a:p>
            <a:pPr algn="ctr"/>
            <a:r>
              <a:rPr lang="pt-BR" dirty="0" smtClean="0"/>
              <a:t>Maio De 2025.</a:t>
            </a:r>
            <a:endParaRPr lang="pt-BR" b="1" dirty="0"/>
          </a:p>
        </p:txBody>
      </p:sp>
      <p:pic>
        <p:nvPicPr>
          <p:cNvPr id="13" name="Imagem 12" descr="tomografias-hgl-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2285992"/>
            <a:ext cx="6072229" cy="4429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785786" y="135729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Linhares Realiza Capacitação Sobre Saúde Mental E Saúde Financeira Dirigida A Profissionais De Enfermagem E Da Segurança Publica.</a:t>
            </a:r>
          </a:p>
          <a:p>
            <a:pPr algn="ctr"/>
            <a:r>
              <a:rPr lang="pt-BR" dirty="0" smtClean="0"/>
              <a:t>Maio De 2025.</a:t>
            </a:r>
            <a:endParaRPr lang="pt-BR" b="1" dirty="0"/>
          </a:p>
        </p:txBody>
      </p:sp>
      <p:pic>
        <p:nvPicPr>
          <p:cNvPr id="11" name="Imagem 10" descr="palestra-saudemental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9" y="2500306"/>
            <a:ext cx="4214842" cy="3689752"/>
          </a:xfrm>
          <a:prstGeom prst="rect">
            <a:avLst/>
          </a:prstGeom>
        </p:spPr>
      </p:pic>
      <p:pic>
        <p:nvPicPr>
          <p:cNvPr id="12" name="Imagem 11" descr="palestra-saudemental-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500306"/>
            <a:ext cx="4179300" cy="368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785786" y="135729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Maio Furta-Cor: Caminhada De Sensibilização Sobre Saúde</a:t>
            </a:r>
          </a:p>
          <a:p>
            <a:pPr algn="ctr"/>
            <a:r>
              <a:rPr lang="pt-BR" b="1" dirty="0" smtClean="0"/>
              <a:t> Mental Materna Na Linha Verde.</a:t>
            </a:r>
          </a:p>
          <a:p>
            <a:pPr algn="ctr"/>
            <a:r>
              <a:rPr lang="pt-BR" dirty="0" smtClean="0"/>
              <a:t>Maio De 2025.</a:t>
            </a:r>
            <a:endParaRPr lang="pt-BR" b="1" dirty="0"/>
          </a:p>
        </p:txBody>
      </p:sp>
      <p:pic>
        <p:nvPicPr>
          <p:cNvPr id="13" name="Imagem 12" descr="linhaverde-oficial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285992"/>
            <a:ext cx="6429420" cy="428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785786" y="135729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Palestra sobre controle de escorpião no CEIM “</a:t>
            </a:r>
            <a:r>
              <a:rPr lang="pt-BR" b="1" dirty="0" err="1" smtClean="0"/>
              <a:t>Wenderson</a:t>
            </a:r>
            <a:r>
              <a:rPr lang="pt-BR" b="1" dirty="0" smtClean="0"/>
              <a:t> Nico de Freitas” – Farias.</a:t>
            </a:r>
          </a:p>
          <a:p>
            <a:pPr algn="ctr"/>
            <a:r>
              <a:rPr lang="pt-BR" dirty="0" smtClean="0"/>
              <a:t>Maio De 2025.</a:t>
            </a:r>
            <a:endParaRPr lang="pt-BR" b="1" dirty="0"/>
          </a:p>
        </p:txBody>
      </p:sp>
      <p:pic>
        <p:nvPicPr>
          <p:cNvPr id="11" name="Imagem 10" descr="WhatsApp Image 2025-10-21 at 08.56.52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2357430"/>
            <a:ext cx="4000528" cy="4143404"/>
          </a:xfrm>
          <a:prstGeom prst="rect">
            <a:avLst/>
          </a:prstGeom>
        </p:spPr>
      </p:pic>
      <p:pic>
        <p:nvPicPr>
          <p:cNvPr id="12" name="Imagem 11" descr="WhatsApp Image 2025-10-21 at 08.56.5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33593"/>
            <a:ext cx="4071966" cy="4191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714348" y="157161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Secretaria De Saúde De Linhares Realiza Dia D </a:t>
            </a:r>
          </a:p>
          <a:p>
            <a:pPr algn="ctr"/>
            <a:r>
              <a:rPr lang="pt-BR" b="1" dirty="0" smtClean="0"/>
              <a:t>De Vacinação Contra Gripe.</a:t>
            </a:r>
          </a:p>
          <a:p>
            <a:pPr algn="ctr"/>
            <a:r>
              <a:rPr lang="pt-BR" dirty="0" smtClean="0"/>
              <a:t>Maio De 2025.</a:t>
            </a:r>
            <a:endParaRPr lang="pt-BR" b="1" dirty="0"/>
          </a:p>
        </p:txBody>
      </p:sp>
      <p:pic>
        <p:nvPicPr>
          <p:cNvPr id="13" name="Imagem 12" descr="z-vacina-covid-doses-03-800x445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786058"/>
            <a:ext cx="6608925" cy="367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46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DADOS ESTATÍSTICOS / SOCIOECONÔMICOS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Oficina de elaboração do Plano de Ação em Saúde do </a:t>
            </a:r>
          </a:p>
          <a:p>
            <a:pPr algn="ctr"/>
            <a:r>
              <a:rPr lang="pt-BR" b="1" dirty="0" smtClean="0"/>
              <a:t>Novo Acordo Rio Doce, em Brasília.</a:t>
            </a:r>
          </a:p>
          <a:p>
            <a:pPr algn="ctr"/>
            <a:r>
              <a:rPr lang="pt-BR" dirty="0" smtClean="0"/>
              <a:t>Maio De 2025.</a:t>
            </a:r>
            <a:endParaRPr lang="pt-BR" b="1" dirty="0"/>
          </a:p>
        </p:txBody>
      </p:sp>
      <p:pic>
        <p:nvPicPr>
          <p:cNvPr id="11" name="Imagem 10" descr="WhatsApp Image 2025-10-21 at 09.00.3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428868"/>
            <a:ext cx="3143254" cy="4048129"/>
          </a:xfrm>
          <a:prstGeom prst="rect">
            <a:avLst/>
          </a:prstGeom>
        </p:spPr>
      </p:pic>
      <p:pic>
        <p:nvPicPr>
          <p:cNvPr id="12" name="Imagem 11" descr="WhatsApp Image 2025-10-21 at 09.00.39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2428868"/>
            <a:ext cx="5238755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Saúde Divulga O Itinerário Do Carro </a:t>
            </a:r>
            <a:r>
              <a:rPr lang="pt-BR" b="1" dirty="0" err="1" smtClean="0"/>
              <a:t>Fumacê</a:t>
            </a:r>
            <a:r>
              <a:rPr lang="pt-BR" b="1" dirty="0" smtClean="0"/>
              <a:t>.</a:t>
            </a:r>
          </a:p>
          <a:p>
            <a:pPr algn="ctr"/>
            <a:r>
              <a:rPr lang="pt-BR" dirty="0" smtClean="0"/>
              <a:t>Junho De 2025.</a:t>
            </a:r>
            <a:endParaRPr lang="pt-BR" b="1" dirty="0"/>
          </a:p>
        </p:txBody>
      </p:sp>
      <p:pic>
        <p:nvPicPr>
          <p:cNvPr id="13" name="Imagem 12" descr="carro-fumace-03-2-800x4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285992"/>
            <a:ext cx="6621767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Festa de Caboclo Bernardo: Unidade de Saúde de Regência funcionara em regime de plantão 24 horas.</a:t>
            </a:r>
          </a:p>
          <a:p>
            <a:pPr algn="ctr"/>
            <a:r>
              <a:rPr lang="pt-BR" dirty="0" smtClean="0"/>
              <a:t>Junho De 2025.</a:t>
            </a:r>
            <a:endParaRPr lang="pt-BR" b="1" dirty="0"/>
          </a:p>
        </p:txBody>
      </p:sp>
      <p:pic>
        <p:nvPicPr>
          <p:cNvPr id="11" name="Imagem 10" descr="caboclo-bernard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500306"/>
            <a:ext cx="5857916" cy="390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Saúde + Perto De Casa: Horário Estendido Na Unidade Do Bairro Canivete Já Atendeu Mais De 1.000 Pacientes.</a:t>
            </a:r>
          </a:p>
          <a:p>
            <a:pPr algn="ctr"/>
            <a:r>
              <a:rPr lang="pt-BR" dirty="0" smtClean="0"/>
              <a:t>Junho De 2025.</a:t>
            </a:r>
            <a:endParaRPr lang="pt-BR" b="1" dirty="0"/>
          </a:p>
        </p:txBody>
      </p:sp>
      <p:pic>
        <p:nvPicPr>
          <p:cNvPr id="12" name="Imagem 11" descr="farmaceutico-saude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428868"/>
            <a:ext cx="6072198" cy="404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Avanço Na Saúde: Linhares Realiza Primeira </a:t>
            </a:r>
            <a:r>
              <a:rPr lang="pt-BR" b="1" dirty="0" err="1" smtClean="0"/>
              <a:t>Teleconsulta</a:t>
            </a:r>
            <a:r>
              <a:rPr lang="pt-BR" b="1" dirty="0" smtClean="0"/>
              <a:t> Domiciliar Do Espírito Santo E Leva Esperança Para Pacientes Acamados.</a:t>
            </a:r>
          </a:p>
          <a:p>
            <a:pPr algn="ctr"/>
            <a:r>
              <a:rPr lang="pt-BR" dirty="0" smtClean="0"/>
              <a:t>Julho De 2025.</a:t>
            </a:r>
            <a:endParaRPr lang="pt-BR" b="1" dirty="0"/>
          </a:p>
        </p:txBody>
      </p:sp>
      <p:pic>
        <p:nvPicPr>
          <p:cNvPr id="12" name="Imagem 11" descr="teleconsulta-domiciliar-02-1024x5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643182"/>
            <a:ext cx="5429289" cy="35175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857884" y="3429000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lançamento do programa aconteceu na comunidade de Bebedouro, distrito de Linhares, na casa da pequena </a:t>
            </a:r>
            <a:r>
              <a:rPr lang="pt-BR" dirty="0" err="1" smtClean="0"/>
              <a:t>Laysa</a:t>
            </a:r>
            <a:r>
              <a:rPr lang="pt-BR" dirty="0" smtClean="0"/>
              <a:t> Claudino Vieira, de 12 anos.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Assembléia de participação popular para elaboração do Plano de Ação em Saúde do Novo Acordo Rio Doce.</a:t>
            </a:r>
          </a:p>
          <a:p>
            <a:pPr algn="ctr"/>
            <a:r>
              <a:rPr lang="pt-BR" dirty="0" smtClean="0"/>
              <a:t>Julho De 2025.</a:t>
            </a:r>
            <a:endParaRPr lang="pt-BR" b="1" dirty="0"/>
          </a:p>
        </p:txBody>
      </p:sp>
      <p:pic>
        <p:nvPicPr>
          <p:cNvPr id="11" name="Imagem 10" descr="WhatsApp Image 2025-10-21 at 09.06.20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7" y="2357430"/>
            <a:ext cx="3286147" cy="4071942"/>
          </a:xfrm>
          <a:prstGeom prst="rect">
            <a:avLst/>
          </a:prstGeom>
        </p:spPr>
      </p:pic>
      <p:pic>
        <p:nvPicPr>
          <p:cNvPr id="14" name="Imagem 13" descr="WhatsApp Image 2025-10-21 at 09.06.20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2357430"/>
            <a:ext cx="4857752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Vacina contra meningite ACWY disponível em todas as unidades de saúde de Linhares.</a:t>
            </a:r>
          </a:p>
          <a:p>
            <a:pPr algn="ctr"/>
            <a:r>
              <a:rPr lang="pt-BR" dirty="0" smtClean="0"/>
              <a:t>Julho De 2025.</a:t>
            </a:r>
            <a:endParaRPr lang="pt-BR" b="1" dirty="0"/>
          </a:p>
        </p:txBody>
      </p:sp>
      <p:pic>
        <p:nvPicPr>
          <p:cNvPr id="11" name="Imagem 10" descr="unidade_de_saude_oficial_01-800x445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357430"/>
            <a:ext cx="6881834" cy="418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Unidade de Saúde do Pontal do Ipiranga funciona em novo endereço durante reforma e terá serviço odontológico reativado.</a:t>
            </a:r>
          </a:p>
          <a:p>
            <a:pPr algn="ctr"/>
            <a:r>
              <a:rPr lang="pt-BR" dirty="0" smtClean="0"/>
              <a:t>Julho De 2025.</a:t>
            </a:r>
            <a:endParaRPr lang="pt-BR" b="1" dirty="0"/>
          </a:p>
        </p:txBody>
      </p:sp>
      <p:pic>
        <p:nvPicPr>
          <p:cNvPr id="12" name="Imagem 11" descr="ubs-pontal-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357430"/>
            <a:ext cx="6072198" cy="4045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Convocação de 118 profissionais aprovados em processo seletivo para atuarem em unidades de saúde ESF.</a:t>
            </a:r>
          </a:p>
          <a:p>
            <a:pPr algn="ctr"/>
            <a:r>
              <a:rPr lang="pt-BR" dirty="0" smtClean="0"/>
              <a:t>Julho De 2025.</a:t>
            </a:r>
            <a:endParaRPr lang="pt-BR" b="1" dirty="0"/>
          </a:p>
        </p:txBody>
      </p:sp>
      <p:pic>
        <p:nvPicPr>
          <p:cNvPr id="12" name="Imagem 11" descr="unidade-saude-carnaval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428868"/>
            <a:ext cx="6286512" cy="419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Linhares Recebe Unidade Odontológica Móvel Para Ampliar Atendimento Em Saúde Bucal Da População</a:t>
            </a:r>
          </a:p>
          <a:p>
            <a:pPr algn="ctr"/>
            <a:r>
              <a:rPr lang="pt-BR" dirty="0" smtClean="0"/>
              <a:t>Agosto De 2025.</a:t>
            </a:r>
            <a:endParaRPr lang="pt-BR" b="1" dirty="0"/>
          </a:p>
        </p:txBody>
      </p:sp>
      <p:pic>
        <p:nvPicPr>
          <p:cNvPr id="11" name="Imagem 10" descr="unidademovel-odonto-01-1024x7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643182"/>
            <a:ext cx="4334804" cy="3500462"/>
          </a:xfrm>
          <a:prstGeom prst="rect">
            <a:avLst/>
          </a:prstGeom>
        </p:spPr>
      </p:pic>
      <p:pic>
        <p:nvPicPr>
          <p:cNvPr id="13" name="Imagem 12" descr="Unidade Move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643182"/>
            <a:ext cx="406893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6" name="Conector Reto 15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CaixaDeTexto 14"/>
            <p:cNvSpPr txBox="1"/>
            <p:nvPr/>
          </p:nvSpPr>
          <p:spPr>
            <a:xfrm>
              <a:off x="6286512" y="692331"/>
              <a:ext cx="2571768" cy="523220"/>
            </a:xfrm>
            <a:prstGeom prst="rect">
              <a:avLst/>
            </a:prstGeom>
            <a:no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POPULAÇÃO 2024: </a:t>
              </a:r>
            </a:p>
            <a:p>
              <a:pPr algn="ctr"/>
              <a:r>
                <a:rPr lang="pt-BR" sz="1400" b="1" dirty="0" smtClean="0"/>
                <a:t>ESTIMATIVA </a:t>
              </a:r>
              <a:r>
                <a:rPr lang="pt-BR" sz="1400" b="1" dirty="0"/>
                <a:t>IBGE</a:t>
              </a:r>
              <a:endParaRPr lang="pt-BR" sz="1200" dirty="0"/>
            </a:p>
          </p:txBody>
        </p:sp>
      </p:grpSp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214287" y="2898788"/>
          <a:ext cx="8501112" cy="1227423"/>
        </p:xfrm>
        <a:graphic>
          <a:graphicData uri="http://schemas.openxmlformats.org/drawingml/2006/table">
            <a:tbl>
              <a:tblPr/>
              <a:tblGrid>
                <a:gridCol w="808644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  <a:gridCol w="549462"/>
              </a:tblGrid>
              <a:tr h="147722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 2011-2024 - Brasil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7722"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722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Município e Ano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7382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7"/>
                    </a:solidFill>
                  </a:tcPr>
                </a:tc>
              </a:tr>
              <a:tr h="177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LINHARES</a:t>
                      </a:r>
                    </a:p>
                  </a:txBody>
                  <a:tcPr marL="7386" marR="7386" marT="73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148.750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151.560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154.436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157.351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160.301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163.082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165.693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168.190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170.668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173.087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175.302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177.417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179.599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181.912</a:t>
                      </a:r>
                    </a:p>
                  </a:txBody>
                  <a:tcPr marL="7386" marR="7386" marT="73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2">
                <a:tc>
                  <a:txBody>
                    <a:bodyPr/>
                    <a:lstStyle/>
                    <a:p>
                      <a:pPr algn="l" fontAlgn="b"/>
                      <a:endParaRPr lang="pt-BR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722">
                <a:tc gridSpan="15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Fonte:  Realização: CGI Demográfico/RIPSA e CGIAE/SVSA/Ministério da Saúde.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HGL realiza mutirão de cirurgia de catarata e soma mais de 2.000 procedimentos oftalmológicos.</a:t>
            </a:r>
          </a:p>
          <a:p>
            <a:pPr algn="ctr"/>
            <a:r>
              <a:rPr lang="pt-BR" dirty="0" smtClean="0"/>
              <a:t>Agosto De 2025.</a:t>
            </a:r>
            <a:endParaRPr lang="pt-BR" b="1" dirty="0"/>
          </a:p>
        </p:txBody>
      </p:sp>
      <p:pic>
        <p:nvPicPr>
          <p:cNvPr id="11" name="Imagem 10" descr="cirurgias-hgl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2285992"/>
            <a:ext cx="4572032" cy="438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Anuncio De Ações De Saúde.</a:t>
            </a:r>
          </a:p>
          <a:p>
            <a:pPr algn="ctr"/>
            <a:r>
              <a:rPr lang="pt-BR" dirty="0" smtClean="0"/>
              <a:t>Agosto De 2025.</a:t>
            </a:r>
            <a:endParaRPr lang="pt-BR" b="1" dirty="0"/>
          </a:p>
        </p:txBody>
      </p:sp>
      <p:pic>
        <p:nvPicPr>
          <p:cNvPr id="12" name="Imagem 11" descr="WhatsApp Image 2025-10-21 at 09.16.1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357430"/>
            <a:ext cx="4375803" cy="4191486"/>
          </a:xfrm>
          <a:prstGeom prst="rect">
            <a:avLst/>
          </a:prstGeom>
        </p:spPr>
      </p:pic>
      <p:pic>
        <p:nvPicPr>
          <p:cNvPr id="13" name="Imagem 12" descr="WhatsApp Image 2025-10-21 at 09.18.2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285992"/>
            <a:ext cx="414340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1357290" y="142873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Investimentos Em Saúde, Ordem De Serviço Para A Construção Da Unidade De Saúde Da Comunidade De Baixo Quartel.</a:t>
            </a:r>
          </a:p>
          <a:p>
            <a:pPr algn="ctr"/>
            <a:r>
              <a:rPr lang="pt-BR" dirty="0" smtClean="0"/>
              <a:t>Agosto De 2025.</a:t>
            </a:r>
            <a:endParaRPr lang="pt-BR" b="1" dirty="0"/>
          </a:p>
        </p:txBody>
      </p:sp>
      <p:pic>
        <p:nvPicPr>
          <p:cNvPr id="11" name="Imagem 10" descr="baixoquartel-anuncios-03-1024x6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428868"/>
            <a:ext cx="3571900" cy="3857652"/>
          </a:xfrm>
          <a:prstGeom prst="rect">
            <a:avLst/>
          </a:prstGeom>
        </p:spPr>
      </p:pic>
      <p:pic>
        <p:nvPicPr>
          <p:cNvPr id="14" name="Imagem 13" descr="baixoquartel-anuncios-02-1024x6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2428868"/>
            <a:ext cx="481126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/>
          <p:cNvSpPr txBox="1"/>
          <p:nvPr/>
        </p:nvSpPr>
        <p:spPr>
          <a:xfrm>
            <a:off x="2928926" y="328612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/>
              <a:t>Obrigado!!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/>
            </a:r>
            <a:br>
              <a:rPr lang="pt-BR" sz="2400" b="1" dirty="0">
                <a:solidFill>
                  <a:srgbClr val="0070C0"/>
                </a:solidFill>
              </a:rPr>
            </a:br>
            <a:endParaRPr lang="pt-BR" sz="1800" dirty="0">
              <a:solidFill>
                <a:srgbClr val="0070C0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5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8" name="Conector Reto 17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CaixaDeTexto 16"/>
            <p:cNvSpPr txBox="1"/>
            <p:nvPr/>
          </p:nvSpPr>
          <p:spPr>
            <a:xfrm>
              <a:off x="6143636" y="571480"/>
              <a:ext cx="2571768" cy="5232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2024:  </a:t>
              </a:r>
              <a:r>
                <a:rPr lang="pt-BR" sz="1400" b="1" dirty="0"/>
                <a:t>POPULAÇÃO POR FAIXA</a:t>
              </a:r>
            </a:p>
            <a:p>
              <a:r>
                <a:rPr lang="pt-BR" sz="1400" b="1" dirty="0" smtClean="0"/>
                <a:t>ETÁRIA</a:t>
              </a:r>
              <a:endParaRPr lang="pt-BR" sz="1200" dirty="0"/>
            </a:p>
          </p:txBody>
        </p:sp>
      </p:grpSp>
      <p:graphicFrame>
        <p:nvGraphicFramePr>
          <p:cNvPr id="29" name="Tabela 28"/>
          <p:cNvGraphicFramePr>
            <a:graphicFrameLocks noGrp="1"/>
          </p:cNvGraphicFramePr>
          <p:nvPr/>
        </p:nvGraphicFramePr>
        <p:xfrm>
          <a:off x="214282" y="2000240"/>
          <a:ext cx="8644001" cy="1285885"/>
        </p:xfrm>
        <a:graphic>
          <a:graphicData uri="http://schemas.openxmlformats.org/drawingml/2006/table">
            <a:tbl>
              <a:tblPr/>
              <a:tblGrid>
                <a:gridCol w="1123268"/>
                <a:gridCol w="387334"/>
                <a:gridCol w="38733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16384"/>
                <a:gridCol w="464801"/>
                <a:gridCol w="451888"/>
              </a:tblGrid>
              <a:tr h="184836">
                <a:tc gridSpan="19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Município, Idade e Sexo 2000-2024 - Brasil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17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Município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0 a 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25 a 29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 a 39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 a 49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 a 59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 a 69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74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 a 79 anos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80 anos ou +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65" marR="6865" marT="68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848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320320 LINHARES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13.066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13.708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13.101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14.547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14.773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14.584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14.924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14.866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12.422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10.144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8.724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7.443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6.062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4.274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2.725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3.087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181.912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36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3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  Realização: CGI Demográfico/RIPSA e CGIAE/SVSA/Ministério da Saúde.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36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Dados básicos: IBGE</a:t>
                      </a: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5" marR="6865" marT="68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/>
        </p:nvGraphicFramePr>
        <p:xfrm>
          <a:off x="214282" y="3929066"/>
          <a:ext cx="8572564" cy="1428076"/>
        </p:xfrm>
        <a:graphic>
          <a:graphicData uri="http://schemas.openxmlformats.org/drawingml/2006/table">
            <a:tbl>
              <a:tblPr/>
              <a:tblGrid>
                <a:gridCol w="648861"/>
                <a:gridCol w="409192"/>
                <a:gridCol w="409192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32574"/>
                <a:gridCol w="479339"/>
                <a:gridCol w="569944"/>
              </a:tblGrid>
              <a:tr h="124578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População Residente - Estudo de Estimativas Populacionais por Município - Brasil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4578">
                <a:tc gridSpan="8"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População residente por Sexo e Faixa Etária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Sexo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0 a 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 a 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10 a 14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15 a 19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 a 24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25 a 29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30 a 34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35 a 39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40 a 44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45 a 49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50 a 54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55 a 59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60 a 64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65 a 69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70 a 74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75 a 79 anos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80 anos ou +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229" marR="6229" marT="62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Masculino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6.652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7.015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6.638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6.841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7.493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7.332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7.507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6.170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4.937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4.193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3.492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2.780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1.908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1.177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1.219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90.362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Feminino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6.693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6.463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6.621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7.081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7.280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7.252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7.382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7.359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6.252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5.207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3.951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3.282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1.548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1.868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91.550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13.708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13.101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13.462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14.547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14.773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14.584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14.924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14.866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12.422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10.144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8.724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7.443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6.062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4.274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2.725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3.087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181.912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578">
                <a:tc gridSpan="14"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  Realização: CGI Demográfico/RIPSA e CGIAE/SVSA/Ministério da Saúde -  Dados básicos: IBGE</a:t>
                      </a: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29" marR="6229" marT="62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" name="CaixaDeTexto 5"/>
          <p:cNvSpPr txBox="1">
            <a:spLocks noChangeArrowheads="1"/>
          </p:cNvSpPr>
          <p:nvPr/>
        </p:nvSpPr>
        <p:spPr bwMode="auto">
          <a:xfrm>
            <a:off x="651648" y="285728"/>
            <a:ext cx="7920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70C0"/>
                </a:solidFill>
                <a:latin typeface="+mn-lt"/>
              </a:rPr>
              <a:t>       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12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7" name="Conector Reto 16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9" name="CaixaDeTexto 18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CaixaDeTexto 15"/>
            <p:cNvSpPr txBox="1"/>
            <p:nvPr/>
          </p:nvSpPr>
          <p:spPr>
            <a:xfrm>
              <a:off x="6286512" y="571480"/>
              <a:ext cx="2571768" cy="738664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400" b="1" dirty="0"/>
                <a:t>REDE PÚBLICA E PRESTADORA DE SERVIÇO REDE PRIVADA QUE PRESTA SERVIÇO SUS </a:t>
              </a:r>
              <a:endParaRPr lang="pt-BR" sz="1200" dirty="0"/>
            </a:p>
          </p:txBody>
        </p:sp>
      </p:grp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000100" y="1500174"/>
          <a:ext cx="6500858" cy="5139504"/>
        </p:xfrm>
        <a:graphic>
          <a:graphicData uri="http://schemas.openxmlformats.org/drawingml/2006/table">
            <a:tbl>
              <a:tblPr/>
              <a:tblGrid>
                <a:gridCol w="6035541"/>
                <a:gridCol w="465317"/>
              </a:tblGrid>
              <a:tr h="163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CNES - Estabelecimentos por Tipo - Espírito Santo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Tipo de Estabelecimento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BASICA DE SAUDE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CASA DE APOIO A SAUDE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HOSPITAL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POLO DE PREV. DE DOENÇAS E AGRAVOS E PROMOÇÃO A SAÚDE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71" marR="7771" marT="7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AMBULATORIO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APOIO DIAGNOSTICO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REABILITAÇÃO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TERAPIAS ESPECIAIS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LABORATORIO DE PROTESE DENTARIA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FARMACIA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VIGILANCIA DE ZOONOSES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GESTAO EM SAUDE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DE ATENCAO HEMOTERAPIA E OU HEMATOLOGICA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 DE ATENCAO PSICOSSOCIAL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PRONTO ATENDIMENTO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LABORATORIO DE SAUDE PUBLICA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 DE IMUNIZAÇÃO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18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670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32636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Fonte: Ministério da Saúde - Cadastro Nacional dos Estabelecimentos de Saúde do Brasil - CNES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411"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Quadrimestre:</a:t>
                      </a: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3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646</a:t>
                      </a:r>
                      <a:endParaRPr lang="pt-BR" sz="13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771" marR="7771" marT="7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5852" y="6286520"/>
            <a:ext cx="1691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sz="1400" b="1" dirty="0">
                <a:solidFill>
                  <a:srgbClr val="000000"/>
                </a:solidFill>
                <a:latin typeface="Calibri" panose="020F0502020204030204"/>
              </a:rPr>
              <a:t>Fonte:   SCNES / MS.</a:t>
            </a:r>
          </a:p>
        </p:txBody>
      </p:sp>
      <p:grpSp>
        <p:nvGrpSpPr>
          <p:cNvPr id="2" name="Grupo 9"/>
          <p:cNvGrpSpPr/>
          <p:nvPr/>
        </p:nvGrpSpPr>
        <p:grpSpPr>
          <a:xfrm>
            <a:off x="285720" y="214290"/>
            <a:ext cx="8858280" cy="1189351"/>
            <a:chOff x="285720" y="214290"/>
            <a:chExt cx="8858280" cy="1189351"/>
          </a:xfrm>
        </p:grpSpPr>
        <p:grpSp>
          <p:nvGrpSpPr>
            <p:cNvPr id="3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19" name="Conector Reto 18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2428860" y="642918"/>
                <a:ext cx="3143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</p:txBody>
          </p:sp>
        </p:grp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2643182"/>
          <a:ext cx="3357586" cy="2657475"/>
        </p:xfrm>
        <a:graphic>
          <a:graphicData uri="http://schemas.openxmlformats.org/drawingml/2006/table">
            <a:tbl>
              <a:tblPr/>
              <a:tblGrid>
                <a:gridCol w="2357454"/>
                <a:gridCol w="1000132"/>
              </a:tblGrid>
              <a:tr h="5905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Esfera Administrativa (Gerência)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Estadual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Entidades Empresariais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Empresas Gestão Mista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Entidades S/ Fins Lucrativos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Pessoas Fisicas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670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8"/>
                    </a:solidFill>
                  </a:tcPr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214942" y="4857760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Entidades Empresariais:</a:t>
            </a:r>
            <a:r>
              <a:rPr lang="pt-BR" sz="1600" dirty="0" smtClean="0"/>
              <a:t> 58,1%</a:t>
            </a:r>
          </a:p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Pessoas Físicas:</a:t>
            </a:r>
            <a:r>
              <a:rPr lang="pt-BR" sz="1600" dirty="0" smtClean="0"/>
              <a:t> 31,6%</a:t>
            </a:r>
          </a:p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Municipal:</a:t>
            </a:r>
            <a:r>
              <a:rPr lang="pt-BR" sz="1600" dirty="0" smtClean="0"/>
              <a:t> 8,2%</a:t>
            </a:r>
          </a:p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Entidades sem fins lucrativos:</a:t>
            </a:r>
            <a:r>
              <a:rPr lang="pt-BR" sz="1600" dirty="0" smtClean="0"/>
              <a:t> 1,2%</a:t>
            </a:r>
          </a:p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Estadual:</a:t>
            </a:r>
            <a:r>
              <a:rPr lang="pt-BR" sz="1600" dirty="0" smtClean="0"/>
              <a:t> 0,6%</a:t>
            </a:r>
          </a:p>
          <a:p>
            <a:pPr>
              <a:buFont typeface="Wingdings" pitchFamily="2" charset="2"/>
              <a:buChar char="Ø"/>
            </a:pPr>
            <a:r>
              <a:rPr lang="pt-BR" sz="1600" b="1" dirty="0" smtClean="0"/>
              <a:t>Empresas de Gestão Mista:</a:t>
            </a:r>
            <a:r>
              <a:rPr lang="pt-BR" sz="1600" dirty="0" smtClean="0"/>
              <a:t> 0,3%</a:t>
            </a:r>
            <a:endParaRPr lang="pt-BR" dirty="0"/>
          </a:p>
        </p:txBody>
      </p:sp>
      <p:pic>
        <p:nvPicPr>
          <p:cNvPr id="23" name="Imagem 22" descr="grafico_esfera_administrativ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1785926"/>
            <a:ext cx="5101249" cy="2923614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606354" y="3094856"/>
            <a:ext cx="55007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94856"/>
            <a:ext cx="406794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179512" y="703601"/>
            <a:ext cx="6264696" cy="838200"/>
            <a:chOff x="285720" y="357166"/>
            <a:chExt cx="5904656" cy="8382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357166"/>
              <a:ext cx="685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CaixaDeTexto 7"/>
            <p:cNvSpPr txBox="1"/>
            <p:nvPr/>
          </p:nvSpPr>
          <p:spPr>
            <a:xfrm>
              <a:off x="1000100" y="500042"/>
              <a:ext cx="128588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dirty="0"/>
                <a:t>Prefeitura de Linhares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428860" y="526509"/>
              <a:ext cx="3761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Secretaria Municipal de Saúde - FMS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044" y="860465"/>
            <a:ext cx="1125236" cy="6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139952" y="3203684"/>
            <a:ext cx="428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PROCEDIMENTOS / PRODUÇÃO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isósceles 7"/>
          <p:cNvSpPr/>
          <p:nvPr/>
        </p:nvSpPr>
        <p:spPr>
          <a:xfrm rot="10800000">
            <a:off x="4000496" y="6572272"/>
            <a:ext cx="213744" cy="118936"/>
          </a:xfrm>
          <a:prstGeom prst="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285720" y="238090"/>
            <a:ext cx="8858280" cy="1189351"/>
            <a:chOff x="285720" y="214290"/>
            <a:chExt cx="8858280" cy="1189351"/>
          </a:xfrm>
        </p:grpSpPr>
        <p:grpSp>
          <p:nvGrpSpPr>
            <p:cNvPr id="21" name="Grupo 25"/>
            <p:cNvGrpSpPr/>
            <p:nvPr/>
          </p:nvGrpSpPr>
          <p:grpSpPr>
            <a:xfrm>
              <a:off x="285720" y="428604"/>
              <a:ext cx="5286412" cy="838200"/>
              <a:chOff x="285720" y="428604"/>
              <a:chExt cx="5286412" cy="838200"/>
            </a:xfrm>
          </p:grpSpPr>
          <p:cxnSp>
            <p:nvCxnSpPr>
              <p:cNvPr id="24" name="Conector Reto 23"/>
              <p:cNvCxnSpPr/>
              <p:nvPr/>
            </p:nvCxnSpPr>
            <p:spPr>
              <a:xfrm rot="5400000">
                <a:off x="2070876" y="857232"/>
                <a:ext cx="571504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5720" y="428604"/>
                <a:ext cx="6858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6" name="CaixaDeTexto 25"/>
              <p:cNvSpPr txBox="1"/>
              <p:nvPr/>
            </p:nvSpPr>
            <p:spPr>
              <a:xfrm>
                <a:off x="1000100" y="571480"/>
                <a:ext cx="1285884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pt-BR" dirty="0"/>
                  <a:t>Prefeitura de Linhares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2428860" y="549851"/>
                <a:ext cx="3143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Secretaria Municipal de Saúde</a:t>
                </a:r>
              </a:p>
              <a:p>
                <a:endParaRPr lang="pt-BR" dirty="0"/>
              </a:p>
            </p:txBody>
          </p:sp>
        </p:grp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/>
            <a:srcRect l="62667" t="46123" r="36310" b="44399"/>
            <a:stretch>
              <a:fillRect/>
            </a:stretch>
          </p:blipFill>
          <p:spPr bwMode="auto">
            <a:xfrm>
              <a:off x="8915636" y="214290"/>
              <a:ext cx="228364" cy="118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5500694" y="404804"/>
              <a:ext cx="3500462" cy="64633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PRODUÇÃO AMBULATORIAL, SUBGRUPOS,  </a:t>
              </a:r>
            </a:p>
            <a:p>
              <a:r>
                <a:rPr lang="pt-BR" sz="1200" b="1" dirty="0"/>
                <a:t>ESTABELECIMENTO </a:t>
              </a:r>
              <a:r>
                <a:rPr lang="pt-BR" sz="1200" b="1" dirty="0" smtClean="0"/>
                <a:t>ESPECIALIZADOS </a:t>
              </a:r>
              <a:r>
                <a:rPr lang="pt-BR" sz="1200" dirty="0" smtClean="0"/>
                <a:t>- LINHARES/ES</a:t>
              </a:r>
            </a:p>
            <a:p>
              <a:r>
                <a:rPr lang="pt-BR" sz="1200" b="1" dirty="0" smtClean="0"/>
                <a:t>2º QUADRIMESTRE 2025</a:t>
              </a:r>
              <a:endParaRPr lang="pt-BR" sz="1200" b="1" dirty="0"/>
            </a:p>
          </p:txBody>
        </p:sp>
      </p:grp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571472" y="1643050"/>
          <a:ext cx="7786741" cy="4372230"/>
        </p:xfrm>
        <a:graphic>
          <a:graphicData uri="http://schemas.openxmlformats.org/drawingml/2006/table">
            <a:tbl>
              <a:tblPr/>
              <a:tblGrid>
                <a:gridCol w="4893606"/>
                <a:gridCol w="1066061"/>
                <a:gridCol w="1066061"/>
                <a:gridCol w="761013"/>
              </a:tblGrid>
              <a:tr h="158436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Produção Ambulatorial de Procedimentos da Tabela Unificada 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68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SubGrupo de Procedimentos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1º Quadrimestre 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2º Quadrimestre 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7545" marR="7545" marT="75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15867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0101 Ações coletivas/individuais em saúde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3.054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2.614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5.668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0201 Coleta de material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57.378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76.066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133.444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0202 Diagnóstico em laboratório clínico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376.922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335.818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712.740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0203 Diagnóstico por anatomia patológica e citopatologia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2.534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2.949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5.483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0204 Diagnóstico por radiologia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15.558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10.922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26.480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0205 Diagnóstico por ultrasonografia 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1.892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3.683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0206 Diagnóstico por tomografia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5.954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6.291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12.245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0207 Diagnóstico por ressonância magnética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0208 Diagnóstico por medicina nuclear in vivo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0209 Diagnóstico por endoscopia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0211 Métodos diagnósticos em especialidades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7.213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5.316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12.529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0212 Diagnóstico e procedimentos especiais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0214 Diagnóstico por teste rápido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14.255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12.650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26.905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0301 Consultas / Atendimentos / Acompanhamentos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150.679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162.363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313.042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0302 Fisioterapia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5.099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7.229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0303 Tratamentos clínicos (outras especialidades)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0304 Tratamento em oncologia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3.250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3.638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6.888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0305 Tratamento em nefrologia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9.031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9.312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18.343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0306 Hemoterapia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</a:tr>
              <a:tr h="15843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0307 Tratamentos odontológicos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1693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1.579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3.272</a:t>
                      </a:r>
                    </a:p>
                  </a:txBody>
                  <a:tcPr marL="7545" marR="7545" marT="75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6072</TotalTime>
  <Words>3643</Words>
  <Application>WPS Presentation</Application>
  <PresentationFormat>Apresentação na tela (4:3)</PresentationFormat>
  <Paragraphs>1625</Paragraphs>
  <Slides>43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DADOS ESTATÍSTICOS / SOCIOECONÔMICOS</dc:title>
  <dc:creator>Francisco.filho</dc:creator>
  <cp:lastModifiedBy>paula.tres</cp:lastModifiedBy>
  <cp:revision>893</cp:revision>
  <dcterms:created xsi:type="dcterms:W3CDTF">2020-02-13T13:47:00Z</dcterms:created>
  <dcterms:modified xsi:type="dcterms:W3CDTF">2025-10-22T10:42:58Z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DEC8F36606A7422CA4C785D676FA4BA1</vt:lpwstr>
  </property>
  <property fmtid="{D5CDD505-2E9C-101B-9397-08002B2CF9AE}" pid="3" name="KSOProductBuildVer">
    <vt:lpwstr>1046-11.2.0.11341</vt:lpwstr>
  </property>
</Properties>
</file>