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0" r:id="rId2"/>
    <p:sldId id="325" r:id="rId3"/>
    <p:sldId id="339" r:id="rId4"/>
    <p:sldId id="259" r:id="rId5"/>
    <p:sldId id="260" r:id="rId6"/>
    <p:sldId id="261" r:id="rId7"/>
    <p:sldId id="404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16" r:id="rId17"/>
    <p:sldId id="317" r:id="rId18"/>
    <p:sldId id="318" r:id="rId19"/>
    <p:sldId id="319" r:id="rId20"/>
    <p:sldId id="304" r:id="rId21"/>
    <p:sldId id="380" r:id="rId22"/>
    <p:sldId id="412" r:id="rId23"/>
    <p:sldId id="305" r:id="rId24"/>
    <p:sldId id="337" r:id="rId25"/>
    <p:sldId id="453" r:id="rId26"/>
    <p:sldId id="457" r:id="rId27"/>
    <p:sldId id="458" r:id="rId28"/>
    <p:sldId id="452" r:id="rId29"/>
    <p:sldId id="459" r:id="rId30"/>
    <p:sldId id="451" r:id="rId31"/>
    <p:sldId id="450" r:id="rId32"/>
    <p:sldId id="455" r:id="rId33"/>
    <p:sldId id="460" r:id="rId34"/>
    <p:sldId id="456" r:id="rId35"/>
    <p:sldId id="448" r:id="rId36"/>
    <p:sldId id="461" r:id="rId37"/>
    <p:sldId id="454" r:id="rId38"/>
    <p:sldId id="449" r:id="rId3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7" autoAdjust="0"/>
    <p:restoredTop sz="62609" autoAdjust="0"/>
  </p:normalViewPr>
  <p:slideViewPr>
    <p:cSldViewPr>
      <p:cViewPr>
        <p:scale>
          <a:sx n="100" d="100"/>
          <a:sy n="100" d="100"/>
        </p:scale>
        <p:origin x="-12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6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6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18/03/2025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18/03/2025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18/03/2025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18/03/2025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 smtClean="0"/>
              <a:t>3º</a:t>
            </a:r>
            <a:r>
              <a:rPr lang="pt-BR" b="1" dirty="0"/>
              <a:t>. QUADRIMESTRE - </a:t>
            </a:r>
            <a:r>
              <a:rPr lang="pt-BR" b="1" dirty="0" smtClean="0"/>
              <a:t>2024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3643314"/>
            <a:ext cx="278608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PREFEITO</a:t>
            </a:r>
          </a:p>
          <a:p>
            <a:pPr algn="ctr"/>
            <a:r>
              <a:rPr lang="pt-BR" dirty="0" smtClean="0"/>
              <a:t>Lucas </a:t>
            </a:r>
            <a:r>
              <a:rPr lang="pt-BR" dirty="0" err="1" smtClean="0"/>
              <a:t>Scaramussa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/>
              <a:t>SECRETÁRIO DE SAÚDE</a:t>
            </a:r>
          </a:p>
          <a:p>
            <a:pPr algn="ctr"/>
            <a:r>
              <a:rPr lang="pt-BR" sz="1600" b="1" dirty="0" smtClean="0"/>
              <a:t> </a:t>
            </a:r>
            <a:r>
              <a:rPr lang="pt-BR" sz="1600" dirty="0" err="1" smtClean="0"/>
              <a:t>Phablo</a:t>
            </a:r>
            <a:r>
              <a:rPr lang="pt-BR" sz="1600" dirty="0" smtClean="0"/>
              <a:t> Gabriel </a:t>
            </a:r>
            <a:r>
              <a:rPr lang="pt-BR" sz="1600" dirty="0" err="1" smtClean="0"/>
              <a:t>Dobrovolsky</a:t>
            </a:r>
            <a:r>
              <a:rPr lang="pt-BR" sz="1600" dirty="0" smtClean="0"/>
              <a:t> da Silva</a:t>
            </a:r>
          </a:p>
        </p:txBody>
      </p:sp>
      <p:pic>
        <p:nvPicPr>
          <p:cNvPr id="14" name="Imagem 13" descr="prefeit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4000528" cy="306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85786" y="5572140"/>
            <a:ext cx="5572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</a:t>
            </a:r>
            <a:r>
              <a:rPr lang="pt-BR" sz="1000" dirty="0" smtClean="0"/>
              <a:t>MS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428604"/>
            <a:ext cx="3429024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PRODUÇÃO AMBULATORIAL, SUBGRUPOS,  </a:t>
            </a:r>
          </a:p>
          <a:p>
            <a:pPr algn="ctr"/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pPr algn="ctr"/>
            <a:r>
              <a:rPr lang="pt-BR" sz="1200" b="1" dirty="0" smtClean="0"/>
              <a:t>3º QUADRIMESTRE 2024</a:t>
            </a:r>
            <a:endParaRPr lang="pt-BR" sz="12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785786" y="1857364"/>
          <a:ext cx="7643867" cy="3578010"/>
        </p:xfrm>
        <a:graphic>
          <a:graphicData uri="http://schemas.openxmlformats.org/drawingml/2006/table">
            <a:tbl>
              <a:tblPr/>
              <a:tblGrid>
                <a:gridCol w="4286280"/>
                <a:gridCol w="857256"/>
                <a:gridCol w="928694"/>
                <a:gridCol w="857256"/>
                <a:gridCol w="714381"/>
              </a:tblGrid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2.349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0405 Cirurgia do aparelho da visão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órgãos anexos e parede abdominal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Assistência Farmacêutica 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727.900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799.868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797.791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2.325.559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1.161.195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1.354.131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1.271.003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3.786.329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dirty="0" smtClean="0"/>
              <a:t>3</a:t>
            </a:r>
            <a:r>
              <a:rPr lang="pt-BR" sz="1200" b="1" baseline="0" dirty="0" smtClean="0">
                <a:latin typeface="+mn-lt"/>
              </a:rPr>
              <a:t>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2024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357686" y="6643710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00034" y="1396995"/>
          <a:ext cx="8215369" cy="5088570"/>
        </p:xfrm>
        <a:graphic>
          <a:graphicData uri="http://schemas.openxmlformats.org/drawingml/2006/table">
            <a:tbl>
              <a:tblPr/>
              <a:tblGrid>
                <a:gridCol w="3763377"/>
                <a:gridCol w="1217091"/>
                <a:gridCol w="1217091"/>
                <a:gridCol w="1249121"/>
                <a:gridCol w="768689"/>
              </a:tblGrid>
              <a:tr h="1244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9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221205 Biomédico 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29.627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45.692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74.528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149.847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2231F9 Medico residente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223208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Cirurgiao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dentista - clinico geral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2.798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4.370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9.044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223268 Cirurgião dentista - traumatologista bucom.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223405 Farmaceutico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730.332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802.009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799.802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2.332.143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223415 Farmaceutico analista clinico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189.872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243.676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153.935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587.483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223505 Enfermeiro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51.554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31.163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21.987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104.704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223605 Fisioterapeuta geral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1.544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6.507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223710 Nutricionista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2.479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223810 Fonoaudiologo geral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2.995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223905 Terapeuta ocupacional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225103 Medico infectologista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225109 Medico nefrologista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9.074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8924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9.637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27.635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225112 Medico neurologista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225115 Medico angiologista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1.439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225120 Medico cardiologista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3.948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4.861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4.140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12.949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225121 Medico oncologista clinico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4.125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4.110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13.746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225124 Medico pediatra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12.526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34.199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225125 Medico clinico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22.412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26.524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27.827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76.763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225127 Medico pneumologista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225133 Medico psiquiatra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225135 Medico dermatologista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225136 Medico reumatologista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2.870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225148 Medico anatomopatologista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225151 Medico anestesiologista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3.268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5.257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225155 Medico endocrinologista e metabologista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225165 Medico gastroenterologista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225180 Medico geriatra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44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225185 Medico hematologista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1.040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2.247</a:t>
                      </a:r>
                    </a:p>
                  </a:txBody>
                  <a:tcPr marL="6224" marR="6224" marT="62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642910" y="5715016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3º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2024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0" y="1571612"/>
          <a:ext cx="8072496" cy="4047766"/>
        </p:xfrm>
        <a:graphic>
          <a:graphicData uri="http://schemas.openxmlformats.org/drawingml/2006/table">
            <a:tbl>
              <a:tblPr/>
              <a:tblGrid>
                <a:gridCol w="3697926"/>
                <a:gridCol w="1195925"/>
                <a:gridCol w="1195925"/>
                <a:gridCol w="1227398"/>
                <a:gridCol w="755322"/>
              </a:tblGrid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225203 Medico em cirurgia vascular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225210 Medico cirurgião cardiovascular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225220 Medico cirurgiao do aparelho digestivo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225225 Medico cirurgião geral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2.493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5.480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5.792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13.765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225230 Medico cirurgiao pediatrico 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225235 Medico cirurgião plástico 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225240 Medico cirurgiao toracico 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225250 Medico ginecologista e obstetra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8.256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6.399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4.782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19.437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225255 Medico mastologista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225260 Medico neurocirurgiao 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225265 Medico oftalmologista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2.629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225270 Medico ortopedista e traumatologista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11.109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13.803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31.508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225280 Medico coloproctologista 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1.023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225285 Medico urologista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2.540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6.686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225290 Medico cancerologista cirurgico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2.194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1.847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5.351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225310 Medico em endoscopia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225315 Medico em medicina nuclear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57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225320 Medico em radiologia e diagnostico por imagem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15.331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21.447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21.973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58.751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91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225335 Medico patologista clinico / medicina laboratorial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17.114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44.950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30.806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92.870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239425 Psicopedagogo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251510 Psicologo clinico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4.800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3.299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10.360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251605 Assistente social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6.441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8.109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10.960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25.510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322205 Tecnico de enfermagem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27.471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41.095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49.481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118.047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322230 Auxiliar de enfermagem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1.238</a:t>
                      </a:r>
                    </a:p>
                  </a:txBody>
                  <a:tcPr marL="7682" marR="7682" marT="7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1.161.195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1.354.131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1.271.003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3.786.329</a:t>
                      </a:r>
                    </a:p>
                  </a:txBody>
                  <a:tcPr marL="7682" marR="7682" marT="7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14710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PRODUÇÃO AMBULATORIAL </a:t>
            </a:r>
            <a:r>
              <a:rPr lang="pt-BR" sz="1200" dirty="0" smtClean="0"/>
              <a:t>– </a:t>
            </a:r>
          </a:p>
          <a:p>
            <a:pPr algn="ctr"/>
            <a:r>
              <a:rPr lang="pt-BR" sz="1200" b="1" dirty="0" smtClean="0"/>
              <a:t>ATENÇÃO </a:t>
            </a:r>
            <a:r>
              <a:rPr lang="pt-BR" sz="1200" b="1" dirty="0"/>
              <a:t>BÁSICA </a:t>
            </a:r>
            <a:r>
              <a:rPr lang="pt-BR" sz="1200" dirty="0"/>
              <a:t>– </a:t>
            </a:r>
            <a:r>
              <a:rPr lang="pt-BR" sz="1200" dirty="0" smtClean="0"/>
              <a:t>PROFISSIONAIS: </a:t>
            </a:r>
          </a:p>
          <a:p>
            <a:pPr algn="ctr"/>
            <a:r>
              <a:rPr lang="pt-BR" sz="1200" b="1" dirty="0" smtClean="0"/>
              <a:t>3º QUADRIMESTRE 2024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500034" y="4500570"/>
          <a:ext cx="3568700" cy="192405"/>
        </p:xfrm>
        <a:graphic>
          <a:graphicData uri="http://schemas.openxmlformats.org/drawingml/2006/table">
            <a:tbl>
              <a:tblPr/>
              <a:tblGrid>
                <a:gridCol w="35687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28596" y="2285991"/>
          <a:ext cx="8215369" cy="1810790"/>
        </p:xfrm>
        <a:graphic>
          <a:graphicData uri="http://schemas.openxmlformats.org/drawingml/2006/table">
            <a:tbl>
              <a:tblPr/>
              <a:tblGrid>
                <a:gridCol w="3417517"/>
                <a:gridCol w="1218502"/>
                <a:gridCol w="1218502"/>
                <a:gridCol w="1180424"/>
                <a:gridCol w="1180424"/>
              </a:tblGrid>
              <a:tr h="402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VISITA DOMICILIAR AGENTE DE SAÚDE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226.703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316.500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301.763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543.203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78.167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70.532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66.138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148.699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42.936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23.410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28.029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66.346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28.917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35.924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47.648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64.841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TECNICO  DE ENFERMAGEM 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240.222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204.934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203.943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445.156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8.925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13.761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11.350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22.686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625.870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665.061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658.871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6" marR="7066" marT="7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1.290.931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pPr algn="ctr"/>
            <a:r>
              <a:rPr lang="pt-BR" sz="1200" b="1" dirty="0" smtClean="0"/>
              <a:t>3º QUADRIMESTRE 2024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85926"/>
          <a:ext cx="8501130" cy="3453654"/>
        </p:xfrm>
        <a:graphic>
          <a:graphicData uri="http://schemas.openxmlformats.org/drawingml/2006/table">
            <a:tbl>
              <a:tblPr/>
              <a:tblGrid>
                <a:gridCol w="2573254"/>
                <a:gridCol w="239616"/>
                <a:gridCol w="281287"/>
                <a:gridCol w="281287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312542"/>
                <a:gridCol w="281287"/>
                <a:gridCol w="468811"/>
              </a:tblGrid>
              <a:tr h="2241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&lt;1 ano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80e+ 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hemat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transt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imunitár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1653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357422" y="5643578"/>
          <a:ext cx="4173542" cy="571500"/>
        </p:xfrm>
        <a:graphic>
          <a:graphicData uri="http://schemas.openxmlformats.org/drawingml/2006/table">
            <a:tbl>
              <a:tblPr/>
              <a:tblGrid>
                <a:gridCol w="1140968"/>
                <a:gridCol w="1140968"/>
                <a:gridCol w="1170994"/>
                <a:gridCol w="720612"/>
              </a:tblGrid>
              <a:tr h="1905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Internações: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pPr algn="ctr"/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</a:t>
            </a:r>
            <a:r>
              <a:rPr lang="pt-BR" sz="1200" b="1" dirty="0" smtClean="0"/>
              <a:t>3º QUADRIMESTRE 2024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285720" y="64293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4" y="1928802"/>
          <a:ext cx="8215366" cy="2610136"/>
        </p:xfrm>
        <a:graphic>
          <a:graphicData uri="http://schemas.openxmlformats.org/drawingml/2006/table">
            <a:tbl>
              <a:tblPr/>
              <a:tblGrid>
                <a:gridCol w="3712535"/>
                <a:gridCol w="367578"/>
                <a:gridCol w="367578"/>
                <a:gridCol w="367578"/>
                <a:gridCol w="367578"/>
                <a:gridCol w="367578"/>
                <a:gridCol w="367578"/>
                <a:gridCol w="367578"/>
                <a:gridCol w="367578"/>
                <a:gridCol w="367578"/>
                <a:gridCol w="367578"/>
                <a:gridCol w="284873"/>
                <a:gridCol w="542178"/>
              </a:tblGrid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+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hemat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transt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imunitár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4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2285984" y="5214950"/>
          <a:ext cx="4602169" cy="571500"/>
        </p:xfrm>
        <a:graphic>
          <a:graphicData uri="http://schemas.openxmlformats.org/drawingml/2006/table">
            <a:tbl>
              <a:tblPr/>
              <a:tblGrid>
                <a:gridCol w="1258147"/>
                <a:gridCol w="1258147"/>
                <a:gridCol w="1291256"/>
                <a:gridCol w="794619"/>
              </a:tblGrid>
              <a:tr h="1905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Mortalidade: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595622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 smtClean="0"/>
              <a:t>3º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17" y="1350645"/>
          <a:ext cx="8501124" cy="5080000"/>
        </p:xfrm>
        <a:graphic>
          <a:graphicData uri="http://schemas.openxmlformats.org/drawingml/2006/table">
            <a:tbl>
              <a:tblPr/>
              <a:tblGrid>
                <a:gridCol w="3607693"/>
                <a:gridCol w="984231"/>
                <a:gridCol w="984231"/>
                <a:gridCol w="984231"/>
                <a:gridCol w="970369"/>
                <a:gridCol w="970369"/>
              </a:tblGrid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RELATÓRIO POR BLOCO DE FINANCIAMENTO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3º QUADRIMESTRE 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30.122.400,00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32.421.303,86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32.048.558,46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32.048.558,46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31.878.167,51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8.191,50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8.191,50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8.191,50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8.191,50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6.535,00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6.522,71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6.522,71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6.522,71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7.300.800,00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8.712.491,62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8.294.222,48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8.294.222,48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8.294.222,48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508.911,23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496.499,86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496.499,86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496.499,86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38.026.400,00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41.657.433,21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40.853.995,01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40.853.995,01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40.683.604,06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22.918.658,00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27.410.348,28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27.208.998,17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27.208.998,17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26.983.985,55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18.550.500,00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16.997.470,60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16.989.520,19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16.989.520,19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16.751.338,83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7.647.700,00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13.616.171,66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13.613.523,66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13.613.523,66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13.426.092,87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255.354,29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254.954,29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254.954,29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254.954,29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49.617.258,00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58.279.344,83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58.066.996,31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58.066.996,31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57.416.371,54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114.243,45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112.024,45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112.024,45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112.024,45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2.120.878,87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1.715.274,82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1.715.274,82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1.715.274,82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2.235.122,32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1.827.299,27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1.827.299,27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1.827.299,27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44.438.510,00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59.058.249,96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58.466.036,89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58.466.036,89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57.980.523,28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474.581,00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659.135,07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656.935,68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656.935,68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651.646,81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14.400.300,00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17.734.890,15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17.734.690,15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17.734.690,15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17.734.690,15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3.526.413,00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3.572.810,49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3.386.893,69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3.386.893,69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3.386.893,69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9.226.000,00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7.558.861,84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7.546.282,07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7.546.282,07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7.477.924,20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1.293.100,00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1.157.289,71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1.147.396,59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1.147.396,59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1.135.258,46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6.417.575,00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5.649.907,83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5.626.493,84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5.626.493,84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5.563.421,92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18.712,99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973.348,05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966.360,01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966.360,01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956.751,50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CIM-POLINORTE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22.894.123,00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34.615.687,66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34.115.110,87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34.115.110,87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34.115.110,87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103.661.602,00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130.998.993,75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129.663.962,78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129.663.962,78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129.019.983,87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 smtClean="0"/>
              <a:t>3º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57158" y="2757744"/>
          <a:ext cx="8429684" cy="1438722"/>
        </p:xfrm>
        <a:graphic>
          <a:graphicData uri="http://schemas.openxmlformats.org/drawingml/2006/table">
            <a:tbl>
              <a:tblPr/>
              <a:tblGrid>
                <a:gridCol w="3577376"/>
                <a:gridCol w="975960"/>
                <a:gridCol w="975960"/>
                <a:gridCol w="975960"/>
                <a:gridCol w="962214"/>
                <a:gridCol w="962214"/>
              </a:tblGrid>
              <a:tr h="1491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3.858.600,00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5.312.621,38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5.106.989,32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5.106.989,32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5.106.989,32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3.858.600,00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5.312.621,38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5.106.989,32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5.106.989,32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5.106.989,32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301.700,00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863.427,79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841.569,27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841.569,27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841.569,27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60.900,00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5.034,72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4.234,72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4.234,72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4.234,72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4.473.240,00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6.411.177,56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6.375.422,73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6.375.422,73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6.281.722,75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4.835.840,00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7.279.640,07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7.221.226,72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7.221.226,72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7.127.526,74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200.000.000,00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245.763.155,56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242.740.469,41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242.740.469,41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241.181.774,80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 smtClean="0"/>
              <a:t>3º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18" y="2082096"/>
          <a:ext cx="8429686" cy="3152214"/>
        </p:xfrm>
        <a:graphic>
          <a:graphicData uri="http://schemas.openxmlformats.org/drawingml/2006/table">
            <a:tbl>
              <a:tblPr/>
              <a:tblGrid>
                <a:gridCol w="3643340"/>
                <a:gridCol w="928694"/>
                <a:gridCol w="1000132"/>
                <a:gridCol w="951491"/>
                <a:gridCol w="977335"/>
                <a:gridCol w="928694"/>
              </a:tblGrid>
              <a:tr h="149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17.355.700,00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15.869.113,52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15.759.050,78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15.759.050,78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15.591.592,63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36.029.458,00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30.299.470,94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30.287.523,24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30.287.523,24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29.863.827,94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7.646.700,00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13.615.271,66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13.613.523,66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13.613.523,66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13.426.092,87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25.954.910,00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39.819.642,13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39.545.493,90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39.545.493,90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39.072.232,02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223.481,00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438.679,71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437.547,04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437.547,04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432.258,17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 III/CAPS/CEFIL/NAPS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16.592.075,00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14.074.553,12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14.049.837,79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14.049.837,79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13.896.661,36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4.341.440,00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6.110.112,11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6.101.420,93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6.101.420,93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6.007.720,95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108.143.764,00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120.226.843,19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119.794.397,34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119.794.397,34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118.290.385,94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pPr algn="ctr"/>
            <a:r>
              <a:rPr lang="pt-BR" sz="1200" b="1" dirty="0" smtClean="0"/>
              <a:t>3º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14282" y="1428736"/>
          <a:ext cx="8358249" cy="4766574"/>
        </p:xfrm>
        <a:graphic>
          <a:graphicData uri="http://schemas.openxmlformats.org/drawingml/2006/table">
            <a:tbl>
              <a:tblPr/>
              <a:tblGrid>
                <a:gridCol w="4053928"/>
                <a:gridCol w="870403"/>
                <a:gridCol w="870403"/>
                <a:gridCol w="870403"/>
                <a:gridCol w="846556"/>
                <a:gridCol w="846556"/>
              </a:tblGrid>
              <a:tr h="1369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04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0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53.391.262,38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76.575.416,62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152.533.049,10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151.031.094,56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151.031.954,54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150.417.024,14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160000009999 - TRANFERENCIAS FUNDO A FUNDO DE RECURSOS DO SUS PROV. DO GOVERNO FEDERAL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40.100.924,00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71.832.245,63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71.540.339,99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71.540.339,99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70.787.099,99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160100000001 - TRANFERENCIAS FUNDO A FUNDO DE RECURSOS DO SUS PROV. DO GOVERNO FEDERAL - LCC E 197 INVESTIMENTO</a:t>
                      </a:r>
                    </a:p>
                  </a:txBody>
                  <a:tcPr marL="6522" marR="6522" marT="6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158.164,29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157.510,00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157.510,00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157.510,00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160100009999 - TRANFERENCIAS FUNDO A FUNDO DE RECURSOS DO SUS PROV. DO GOVERNO FEDERAL</a:t>
                      </a:r>
                    </a:p>
                  </a:txBody>
                  <a:tcPr marL="6522" marR="6522" marT="6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VENCIMENTOS DOS ACS E AGENTES DE ENDEMIAS</a:t>
                      </a:r>
                    </a:p>
                  </a:txBody>
                  <a:tcPr marL="6522" marR="6522" marT="6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11.987.340,00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4.496.522,39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4.493.053,26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4.493.053,26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4.427.813,43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160500000000 - ASSISTENCIA FINANCEIRA DA UNIÃO DEST. A COMPLEMENTAÇÃO DO PAGAMENTO PISO DA ENFERMAGEM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5.337.375,86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5.331.697,00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5.331.697,00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5.206.412,71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RECURSOS DO SUS PROV. DO GOVERNO ESTADUAL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5.285.456,00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4.748.206,69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4.553.666,27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4.553.666,27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4.553.666,27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RECURSOS DO SUS PROV. DO GOVERNOS MUNICIPAIS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550.500,00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550.400,00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365.083,18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365.083,18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365.083,18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INSTRUMENTOS CONGÊNERES DA UNIÃO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2.109.001,00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170500000000 - TRANSFERENCIA DOS ESTADOS REF. A COMPENSAÇÃO FINANCEIRAS PELA EXPLORAÇÃO DE RECURSO NATURAIS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103.391,13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103.391,13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103.391,13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103.391,13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172000000001 - TRANSFERENCIA DA UNIÃO REF. AS PARTICIPAÇÕES NA EXPLORAÇÃO DE PETROLEO E GAS NATURAL DEST  AO  FEP - LEI 9.478/1997.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10.000.000,00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2.771.453,02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2.771.453,02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2.771.453,02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2.771.453,02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250000150000 - RECEITA DE IMPOSTOS E DE TRANSFERENCIA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1.734.657,81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1.542.918,31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1.542.918,31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1.542.918,31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262100000000 - TRANSFERENCIA FUNDO A FUNDO DE RE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1.107.042,55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608.832,40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608.832,40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608.832,40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270500000000 - TRANSFERENCIA DOS ESTADOS REF. A COMPENSAÇÃO FINANCEIRAS PELA EXPLORAÇÃO DE RECURSO NATURAIS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390.642,09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240.570,01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240.570,01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240.570,01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200.000.000,00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245.763.155,56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242.740.469,41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242.740.469,41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241.181.774,80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392877" y="3250404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357158" y="3357562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357158" y="2857496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85818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</a:t>
            </a:r>
            <a:r>
              <a:rPr lang="pt-BR" sz="1200" b="1" dirty="0" smtClean="0">
                <a:solidFill>
                  <a:schemeClr val="tx1"/>
                </a:solidFill>
              </a:rPr>
              <a:t>2024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</a:t>
            </a:r>
            <a:r>
              <a:rPr lang="pt-BR" sz="1200" b="1" dirty="0" smtClean="0">
                <a:solidFill>
                  <a:schemeClr val="tx1"/>
                </a:solidFill>
              </a:rPr>
              <a:t>2024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2</a:t>
            </a:r>
            <a:r>
              <a:rPr lang="pt-BR" sz="1200" b="1" dirty="0" smtClean="0">
                <a:solidFill>
                  <a:schemeClr val="tx1"/>
                </a:solidFill>
              </a:rPr>
              <a:t>º </a:t>
            </a:r>
            <a:r>
              <a:rPr lang="pt-BR" sz="1200" b="1" dirty="0">
                <a:solidFill>
                  <a:schemeClr val="tx1"/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57950" y="221455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299984" y="4232488"/>
              <a:ext cx="18002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% </a:t>
              </a:r>
            </a:p>
            <a:p>
              <a:pPr algn="ctr"/>
              <a:r>
                <a:rPr lang="pt-BR" dirty="0" smtClean="0"/>
                <a:t>49,04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57158" y="25717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</a:t>
            </a:r>
            <a:r>
              <a:rPr lang="pt-BR" sz="1600" dirty="0" smtClean="0"/>
              <a:t>Dezembro </a:t>
            </a:r>
            <a:r>
              <a:rPr lang="pt-BR" sz="1600" dirty="0"/>
              <a:t>/ </a:t>
            </a:r>
            <a:r>
              <a:rPr lang="pt-BR" sz="1600" dirty="0" smtClean="0"/>
              <a:t>2024 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118.3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milhões</a:t>
            </a:r>
          </a:p>
          <a:p>
            <a:endParaRPr lang="pt-BR" sz="1600" dirty="0"/>
          </a:p>
          <a:p>
            <a:pPr marL="342900" indent="-342900">
              <a:buAutoNum type="arabicPlain" startAt="2"/>
            </a:pPr>
            <a:r>
              <a:rPr lang="pt-BR" sz="1600" dirty="0" smtClean="0"/>
              <a:t>TOTAL </a:t>
            </a:r>
            <a:r>
              <a:rPr lang="pt-BR" sz="1600" dirty="0"/>
              <a:t>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241,2 Milhões</a:t>
            </a:r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572132" y="3714752"/>
            <a:ext cx="293121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2023</a:t>
            </a:r>
            <a:r>
              <a:rPr lang="pt-BR" dirty="0" smtClean="0"/>
              <a:t> - Linhares </a:t>
            </a:r>
            <a:r>
              <a:rPr lang="pt-BR" dirty="0"/>
              <a:t>– R$ </a:t>
            </a:r>
            <a:r>
              <a:rPr lang="pt-BR" dirty="0" smtClean="0"/>
              <a:t>1.341,16</a:t>
            </a:r>
            <a:endParaRPr lang="pt-BR" dirty="0"/>
          </a:p>
          <a:p>
            <a:r>
              <a:rPr lang="pt-BR" b="1" dirty="0"/>
              <a:t>5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72132" y="2786058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2022</a:t>
            </a:r>
            <a:r>
              <a:rPr lang="pt-BR" b="1" dirty="0" smtClean="0"/>
              <a:t> </a:t>
            </a:r>
            <a:r>
              <a:rPr lang="pt-BR" dirty="0" smtClean="0"/>
              <a:t>- Linhares </a:t>
            </a:r>
            <a:r>
              <a:rPr lang="pt-BR" dirty="0"/>
              <a:t>– R$ </a:t>
            </a:r>
            <a:r>
              <a:rPr lang="pt-BR" dirty="0" smtClean="0"/>
              <a:t>1.407,65</a:t>
            </a:r>
            <a:endParaRPr lang="pt-BR" dirty="0"/>
          </a:p>
          <a:p>
            <a:r>
              <a:rPr lang="pt-BR" b="1" dirty="0"/>
              <a:t>4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pic>
        <p:nvPicPr>
          <p:cNvPr id="17" name="Imagem 16" descr="Captura de tela 2024-08-06 1535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714620"/>
            <a:ext cx="4067743" cy="25816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Imagem 11" descr="Captura de tela 2024-08-06 153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285992"/>
            <a:ext cx="5072098" cy="2214578"/>
          </a:xfrm>
          <a:prstGeom prst="rect">
            <a:avLst/>
          </a:prstGeom>
        </p:spPr>
      </p:pic>
      <p:pic>
        <p:nvPicPr>
          <p:cNvPr id="15" name="Imagem 14" descr="Captura de tela 2024-08-06 1534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4572008"/>
            <a:ext cx="6516118" cy="211011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28992" y="5643578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2023 </a:t>
            </a:r>
            <a:r>
              <a:rPr lang="pt-BR" dirty="0"/>
              <a:t>foi de </a:t>
            </a:r>
            <a:r>
              <a:rPr lang="pt-BR" dirty="0" smtClean="0"/>
              <a:t>20,8%.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57686" y="164305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712524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26,01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3º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2024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</a:t>
            </a:r>
            <a:r>
              <a:rPr lang="pt-BR" sz="1100" b="1" dirty="0" smtClean="0"/>
              <a:t>2024</a:t>
            </a:r>
            <a:endParaRPr lang="pt-BR" sz="1100" b="1" dirty="0"/>
          </a:p>
        </p:txBody>
      </p:sp>
      <p:pic>
        <p:nvPicPr>
          <p:cNvPr id="15" name="Imagem 14" descr="Captura de tela 2024-08-06 153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285992"/>
            <a:ext cx="5429288" cy="314327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Novas caminhonetes para a Vigilância Ambiental</a:t>
            </a:r>
          </a:p>
          <a:p>
            <a:pPr algn="ctr"/>
            <a:r>
              <a:rPr lang="pt-BR" sz="1600" b="1" dirty="0" smtClean="0"/>
              <a:t>05 de Setembro.</a:t>
            </a:r>
            <a:endParaRPr lang="pt-BR" b="1" dirty="0" smtClean="0"/>
          </a:p>
        </p:txBody>
      </p:sp>
      <p:pic>
        <p:nvPicPr>
          <p:cNvPr id="11" name="Imagem 10" descr="C:\Users\janiele.marinato\Downloads\WhatsApp Image 2024-12-16 at 10.32.48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857652" cy="336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:\Users\janiele.marinato\Downloads\WhatsApp Image 2024-12-16 at 10.32.49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357430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57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Reunião para  alinhamento: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Novo fluxo de atendimento da Rede Cuidar Linhares. </a:t>
            </a:r>
          </a:p>
          <a:p>
            <a:pPr algn="ctr"/>
            <a:r>
              <a:rPr lang="pt-BR" sz="1600" b="1" dirty="0" smtClean="0"/>
              <a:t>25 a 27 de Setembro.</a:t>
            </a:r>
            <a:endParaRPr lang="pt-BR" b="1" dirty="0" smtClean="0"/>
          </a:p>
        </p:txBody>
      </p:sp>
      <p:pic>
        <p:nvPicPr>
          <p:cNvPr id="24" name="Picture 10" descr="C:\Users\camila.rocha\Downloads\WhatsApp Image 2024-12-16 at 08.30.58.jpeg"/>
          <p:cNvPicPr>
            <a:picLocks noChangeAspect="1" noChangeArrowheads="1"/>
          </p:cNvPicPr>
          <p:nvPr/>
        </p:nvPicPr>
        <p:blipFill>
          <a:blip r:embed="rId4"/>
          <a:srcRect l="24137" r="7473"/>
          <a:stretch>
            <a:fillRect/>
          </a:stretch>
        </p:blipFill>
        <p:spPr bwMode="auto">
          <a:xfrm>
            <a:off x="500034" y="2500306"/>
            <a:ext cx="3357586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12" descr="C:\Users\camila.rocha\Downloads\WhatsApp Image 2024-12-16 at 08.30.57.jpeg"/>
          <p:cNvPicPr>
            <a:picLocks noChangeAspect="1" noChangeArrowheads="1"/>
          </p:cNvPicPr>
          <p:nvPr/>
        </p:nvPicPr>
        <p:blipFill>
          <a:blip r:embed="rId5"/>
          <a:srcRect l="7856" t="38403" r="8352" b="12720"/>
          <a:stretch>
            <a:fillRect/>
          </a:stretch>
        </p:blipFill>
        <p:spPr bwMode="auto">
          <a:xfrm>
            <a:off x="4357686" y="2500306"/>
            <a:ext cx="364333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14" descr="C:\Users\camila.rocha\Downloads\WhatsApp Image 2024-12-16 at 08.30.58 (1).jpeg"/>
          <p:cNvPicPr>
            <a:picLocks noChangeAspect="1" noChangeArrowheads="1"/>
          </p:cNvPicPr>
          <p:nvPr/>
        </p:nvPicPr>
        <p:blipFill>
          <a:blip r:embed="rId6" cstate="print"/>
          <a:srcRect t="26988" b="15662"/>
          <a:stretch>
            <a:fillRect/>
          </a:stretch>
        </p:blipFill>
        <p:spPr bwMode="auto">
          <a:xfrm>
            <a:off x="4357686" y="4572008"/>
            <a:ext cx="3643338" cy="196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Dia D de Vacinação Antirrábica Animal.</a:t>
            </a:r>
          </a:p>
          <a:p>
            <a:pPr algn="ctr"/>
            <a:r>
              <a:rPr lang="pt-BR" sz="1600" b="1" dirty="0" smtClean="0"/>
              <a:t>28 de Setembro.</a:t>
            </a:r>
            <a:endParaRPr lang="pt-BR" b="1" dirty="0" smtClean="0"/>
          </a:p>
        </p:txBody>
      </p:sp>
      <p:pic>
        <p:nvPicPr>
          <p:cNvPr id="11" name="Imagem 10" descr="C:\Users\janiele.marinato\Downloads\WhatsApp Image 2024-12-16 at 10.35.11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428868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:\Users\janiele.marinato\Downloads\WhatsApp Image 2024-12-16 at 10.35.11 (3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28868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00174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Reunião na modalidade web conferência: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alinhamento dos processos de regulação dos serviços  de  média e alta complexidade , qualificação das solicitações de procedimentos e consultas.</a:t>
            </a:r>
          </a:p>
          <a:p>
            <a:pPr algn="ctr"/>
            <a:r>
              <a:rPr lang="pt-BR" sz="1600" b="1" dirty="0" smtClean="0"/>
              <a:t>09 de Outubro.</a:t>
            </a:r>
            <a:endParaRPr lang="pt-BR" b="1" dirty="0" smtClean="0"/>
          </a:p>
        </p:txBody>
      </p:sp>
      <p:pic>
        <p:nvPicPr>
          <p:cNvPr id="27" name="Picture 8" descr="C:\Users\camila.rocha\Downloads\WhatsApp Image 2024-12-16 at 12.21.26.jpeg"/>
          <p:cNvPicPr>
            <a:picLocks noChangeAspect="1" noChangeArrowheads="1"/>
          </p:cNvPicPr>
          <p:nvPr/>
        </p:nvPicPr>
        <p:blipFill>
          <a:blip r:embed="rId4"/>
          <a:srcRect l="2456" t="13814" r="7911" b="41982"/>
          <a:stretch>
            <a:fillRect/>
          </a:stretch>
        </p:blipFill>
        <p:spPr bwMode="auto">
          <a:xfrm>
            <a:off x="4500562" y="2643182"/>
            <a:ext cx="342902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10" descr="C:\Users\camila.rocha\Downloads\WhatsApp Image 2024-12-16 at 12.21.26 (1).jpeg"/>
          <p:cNvPicPr>
            <a:picLocks noChangeAspect="1" noChangeArrowheads="1"/>
          </p:cNvPicPr>
          <p:nvPr/>
        </p:nvPicPr>
        <p:blipFill>
          <a:blip r:embed="rId5" cstate="print"/>
          <a:srcRect b="17650"/>
          <a:stretch>
            <a:fillRect/>
          </a:stretch>
        </p:blipFill>
        <p:spPr bwMode="auto">
          <a:xfrm>
            <a:off x="4500562" y="4714884"/>
            <a:ext cx="342902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12" descr="C:\Users\camila.rocha\Downloads\WhatsApp Image 2024-12-16 at 12.21.2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643183"/>
            <a:ext cx="3500462" cy="3936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0017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Palestra informativa: </a:t>
            </a:r>
            <a:r>
              <a:rPr lang="pt-BR" sz="1600" dirty="0" smtClean="0"/>
              <a:t>“Controle de escorpiões”, realizada no Condomínio </a:t>
            </a:r>
            <a:r>
              <a:rPr lang="pt-BR" sz="1600" dirty="0" err="1" smtClean="0"/>
              <a:t>Alphaville</a:t>
            </a:r>
            <a:r>
              <a:rPr lang="pt-BR" sz="1600" dirty="0" smtClean="0"/>
              <a:t>.</a:t>
            </a:r>
          </a:p>
          <a:p>
            <a:pPr algn="ctr"/>
            <a:r>
              <a:rPr lang="pt-BR" sz="1600" dirty="0" smtClean="0"/>
              <a:t> </a:t>
            </a:r>
            <a:r>
              <a:rPr lang="pt-BR" sz="1600" b="1" dirty="0" smtClean="0"/>
              <a:t>02 de Outubro.</a:t>
            </a:r>
            <a:endParaRPr lang="pt-BR" b="1" dirty="0" smtClean="0"/>
          </a:p>
        </p:txBody>
      </p:sp>
      <p:pic>
        <p:nvPicPr>
          <p:cNvPr id="11" name="Imagem 10" descr="C:\Users\janiele.marinato\Downloads\WhatsApp Image 2024-12-16 at 10.35.47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71744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:\Users\janiele.marinato\Downloads\WhatsApp Image 2024-12-16 at 10.35.47 (3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71744"/>
            <a:ext cx="35004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785786" y="157161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Capacitação sobre atualização em sífilis e saúde da mulher: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promovida pela APS em parceria com Vigilância Epidemiológica, Programa ISTS/NAPS, para Médicos, Enfermeiros e Farmacêuticos.</a:t>
            </a:r>
          </a:p>
          <a:p>
            <a:pPr algn="ctr"/>
            <a:r>
              <a:rPr lang="pt-BR" sz="1600" b="1" dirty="0" smtClean="0"/>
              <a:t>10 de Outubro.</a:t>
            </a:r>
            <a:endParaRPr lang="pt-BR" b="1" dirty="0" smtClean="0"/>
          </a:p>
        </p:txBody>
      </p:sp>
      <p:pic>
        <p:nvPicPr>
          <p:cNvPr id="11" name="Picture 2" descr="C:\Users\camila.rocha\Downloads\WhatsApp Image 2024-12-16 at 08.49.36.jpeg"/>
          <p:cNvPicPr>
            <a:picLocks noChangeAspect="1" noChangeArrowheads="1"/>
          </p:cNvPicPr>
          <p:nvPr/>
        </p:nvPicPr>
        <p:blipFill>
          <a:blip r:embed="rId4"/>
          <a:srcRect t="16667" b="16667"/>
          <a:stretch>
            <a:fillRect/>
          </a:stretch>
        </p:blipFill>
        <p:spPr bwMode="auto">
          <a:xfrm>
            <a:off x="642911" y="2714620"/>
            <a:ext cx="3214709" cy="1785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C:\Users\camila.rocha\Downloads\WhatsApp Image 2024-12-16 at 08.49.3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714620"/>
            <a:ext cx="429300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C:\Users\camila.rocha\Downloads\WhatsApp Image 2024-12-16 at 08.49.36 (1).jpeg"/>
          <p:cNvPicPr>
            <a:picLocks noChangeAspect="1" noChangeArrowheads="1"/>
          </p:cNvPicPr>
          <p:nvPr/>
        </p:nvPicPr>
        <p:blipFill>
          <a:blip r:embed="rId6" cstate="print"/>
          <a:srcRect t="19580" b="15154"/>
          <a:stretch>
            <a:fillRect/>
          </a:stretch>
        </p:blipFill>
        <p:spPr bwMode="auto">
          <a:xfrm>
            <a:off x="642910" y="4572008"/>
            <a:ext cx="3214709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714480" y="135729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3º Seminário de Saúde da Mulher de Linhares: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promovido pelo NAPS em parceria com a Atenção Primária.</a:t>
            </a:r>
          </a:p>
          <a:p>
            <a:pPr algn="ctr"/>
            <a:r>
              <a:rPr lang="pt-BR" sz="1600" b="1" dirty="0" smtClean="0"/>
              <a:t>24 de Outubro.</a:t>
            </a:r>
            <a:endParaRPr lang="pt-BR" b="1" dirty="0" smtClean="0"/>
          </a:p>
        </p:txBody>
      </p:sp>
      <p:pic>
        <p:nvPicPr>
          <p:cNvPr id="11" name="Picture 8" descr="C:\Users\camila.rocha\Downloads\WhatsApp Image 2024-12-16 at 12.11.22 (1).jpeg"/>
          <p:cNvPicPr>
            <a:picLocks noChangeAspect="1" noChangeArrowheads="1"/>
          </p:cNvPicPr>
          <p:nvPr/>
        </p:nvPicPr>
        <p:blipFill>
          <a:blip r:embed="rId4"/>
          <a:srcRect t="28573" b="19999"/>
          <a:stretch>
            <a:fillRect/>
          </a:stretch>
        </p:blipFill>
        <p:spPr bwMode="auto">
          <a:xfrm>
            <a:off x="428596" y="2357430"/>
            <a:ext cx="414340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0" descr="C:\Users\camila.rocha\Downloads\WhatsApp Image 2024-12-16 at 12.11.22 (2).jpeg"/>
          <p:cNvPicPr>
            <a:picLocks noChangeAspect="1" noChangeArrowheads="1"/>
          </p:cNvPicPr>
          <p:nvPr/>
        </p:nvPicPr>
        <p:blipFill>
          <a:blip r:embed="rId5"/>
          <a:srcRect r="9229"/>
          <a:stretch>
            <a:fillRect/>
          </a:stretch>
        </p:blipFill>
        <p:spPr bwMode="auto">
          <a:xfrm>
            <a:off x="4857752" y="2357430"/>
            <a:ext cx="3071834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camila.rocha\Downloads\WhatsApp Image 2024-12-16 at 12.11.22 (3).jpeg"/>
          <p:cNvPicPr>
            <a:picLocks noChangeAspect="1" noChangeArrowheads="1"/>
          </p:cNvPicPr>
          <p:nvPr/>
        </p:nvPicPr>
        <p:blipFill>
          <a:blip r:embed="rId6"/>
          <a:srcRect t="14706" b="5882"/>
          <a:stretch>
            <a:fillRect/>
          </a:stretch>
        </p:blipFill>
        <p:spPr bwMode="auto">
          <a:xfrm>
            <a:off x="428596" y="4714884"/>
            <a:ext cx="414340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643042" y="135729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Ação em Saúde: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Lar dos Idosos. </a:t>
            </a:r>
          </a:p>
          <a:p>
            <a:pPr algn="ctr"/>
            <a:r>
              <a:rPr lang="pt-BR" sz="1600" b="1" dirty="0" smtClean="0">
                <a:latin typeface="+mj-lt"/>
                <a:cs typeface="Arial" pitchFamily="34" charset="0"/>
              </a:rPr>
              <a:t>07</a:t>
            </a:r>
            <a:r>
              <a:rPr lang="pt-BR" sz="1600" b="1" dirty="0" smtClean="0">
                <a:latin typeface="+mj-lt"/>
              </a:rPr>
              <a:t> de Novembro</a:t>
            </a:r>
            <a:endParaRPr lang="pt-BR" b="1" dirty="0" smtClean="0">
              <a:latin typeface="+mj-lt"/>
            </a:endParaRPr>
          </a:p>
        </p:txBody>
      </p:sp>
      <p:pic>
        <p:nvPicPr>
          <p:cNvPr id="19" name="Imagem 18" descr="WhatsApp Image 2025-03-13 at 08.47.44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857364"/>
            <a:ext cx="5000660" cy="1928826"/>
          </a:xfrm>
          <a:prstGeom prst="rect">
            <a:avLst/>
          </a:prstGeom>
        </p:spPr>
      </p:pic>
      <p:pic>
        <p:nvPicPr>
          <p:cNvPr id="20" name="Imagem 19" descr="WhatsApp Image 2025-03-13 at 08.47.4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071678"/>
            <a:ext cx="2857520" cy="3929066"/>
          </a:xfrm>
          <a:prstGeom prst="rect">
            <a:avLst/>
          </a:prstGeom>
        </p:spPr>
      </p:pic>
      <p:pic>
        <p:nvPicPr>
          <p:cNvPr id="21" name="Imagem 20" descr="WhatsApp Image 2025-03-13 at 08.47.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857628"/>
            <a:ext cx="5000660" cy="214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643042" y="135729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Palestra informativa: </a:t>
            </a:r>
            <a:r>
              <a:rPr lang="pt-BR" sz="1600" dirty="0" smtClean="0"/>
              <a:t>“Controle do </a:t>
            </a:r>
            <a:r>
              <a:rPr lang="pt-BR" sz="1600" i="1" dirty="0" err="1" smtClean="0"/>
              <a:t>Aedes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aegypti</a:t>
            </a:r>
            <a:r>
              <a:rPr lang="pt-BR" sz="1600" dirty="0" smtClean="0"/>
              <a:t>”, realizada na Faculdade Anhanguera, para os alunos do curso de Técnico de Enfermagem.</a:t>
            </a:r>
          </a:p>
          <a:p>
            <a:pPr algn="ctr"/>
            <a:r>
              <a:rPr lang="pt-BR" sz="1600" b="1" dirty="0" smtClean="0">
                <a:latin typeface="+mj-lt"/>
                <a:cs typeface="Arial" pitchFamily="34" charset="0"/>
              </a:rPr>
              <a:t>12</a:t>
            </a:r>
            <a:r>
              <a:rPr lang="pt-BR" sz="1600" b="1" dirty="0" smtClean="0">
                <a:latin typeface="+mj-lt"/>
              </a:rPr>
              <a:t> de Novembro</a:t>
            </a:r>
            <a:endParaRPr lang="pt-BR" b="1" dirty="0" smtClean="0">
              <a:latin typeface="+mj-lt"/>
            </a:endParaRPr>
          </a:p>
        </p:txBody>
      </p:sp>
      <p:pic>
        <p:nvPicPr>
          <p:cNvPr id="11" name="Imagem 10" descr="C:\Users\janiele.marinato\Downloads\WhatsApp Image 2024-12-16 at 10.37.44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71744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:\Users\janiele.marinato\Downloads\WhatsApp Image 2024-12-16 at 10.37.45 (2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71744"/>
            <a:ext cx="35719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714480" y="1357298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Capacitação: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Manuseio de Especulo com fontes LED adaptadas para coleta de exames Citopatológico de colo uterino para enfermeiros da APS.</a:t>
            </a:r>
          </a:p>
          <a:p>
            <a:pPr algn="ctr"/>
            <a:r>
              <a:rPr lang="pt-BR" sz="1600" b="1" dirty="0" smtClean="0"/>
              <a:t>14 de Novembro</a:t>
            </a:r>
            <a:endParaRPr lang="pt-BR" b="1" dirty="0" smtClean="0"/>
          </a:p>
        </p:txBody>
      </p:sp>
      <p:pic>
        <p:nvPicPr>
          <p:cNvPr id="14" name="Picture 10" descr="C:\Users\camila.rocha\Downloads\WhatsApp Image 2024-12-16 at 12.56.34.jpeg"/>
          <p:cNvPicPr>
            <a:picLocks noChangeAspect="1" noChangeArrowheads="1"/>
          </p:cNvPicPr>
          <p:nvPr/>
        </p:nvPicPr>
        <p:blipFill>
          <a:blip r:embed="rId4" cstate="print"/>
          <a:srcRect t="11538" b="7692"/>
          <a:stretch>
            <a:fillRect/>
          </a:stretch>
        </p:blipFill>
        <p:spPr bwMode="auto">
          <a:xfrm>
            <a:off x="500034" y="4357694"/>
            <a:ext cx="342902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2" descr="C:\Users\camila.rocha\Downloads\WhatsApp Image 2024-12-16 at 12.56.35 (1).jpeg"/>
          <p:cNvPicPr>
            <a:picLocks noChangeAspect="1" noChangeArrowheads="1"/>
          </p:cNvPicPr>
          <p:nvPr/>
        </p:nvPicPr>
        <p:blipFill>
          <a:blip r:embed="rId5"/>
          <a:srcRect t="12602" r="17183" b="27388"/>
          <a:stretch>
            <a:fillRect/>
          </a:stretch>
        </p:blipFill>
        <p:spPr bwMode="auto">
          <a:xfrm>
            <a:off x="4286247" y="2857496"/>
            <a:ext cx="4191029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4" descr="C:\Users\camila.rocha\Downloads\WhatsApp Image 2024-12-16 at 12.56.36.jpeg"/>
          <p:cNvPicPr>
            <a:picLocks noChangeAspect="1" noChangeArrowheads="1"/>
          </p:cNvPicPr>
          <p:nvPr/>
        </p:nvPicPr>
        <p:blipFill>
          <a:blip r:embed="rId6" cstate="print"/>
          <a:srcRect t="22221"/>
          <a:stretch>
            <a:fillRect/>
          </a:stretch>
        </p:blipFill>
        <p:spPr bwMode="auto">
          <a:xfrm>
            <a:off x="500034" y="2214554"/>
            <a:ext cx="3429024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0017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Dia Mundial de Luta contra AIDS</a:t>
            </a:r>
          </a:p>
          <a:p>
            <a:pPr algn="ctr"/>
            <a:r>
              <a:rPr lang="pt-BR" sz="1600" b="1" dirty="0" smtClean="0"/>
              <a:t>06 de Dezembro.</a:t>
            </a:r>
            <a:endParaRPr lang="pt-BR" b="1" dirty="0" smtClean="0"/>
          </a:p>
        </p:txBody>
      </p:sp>
      <p:pic>
        <p:nvPicPr>
          <p:cNvPr id="30" name="Imagem 29" descr="WhatsApp Image 2025-03-13 at 08.51.5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3364729" cy="3058820"/>
          </a:xfrm>
          <a:prstGeom prst="rect">
            <a:avLst/>
          </a:prstGeom>
        </p:spPr>
      </p:pic>
      <p:pic>
        <p:nvPicPr>
          <p:cNvPr id="31" name="Imagem 30" descr="WhatsApp Image 2025-03-13 at 08.51.53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214554"/>
            <a:ext cx="2464611" cy="3571900"/>
          </a:xfrm>
          <a:prstGeom prst="rect">
            <a:avLst/>
          </a:prstGeom>
        </p:spPr>
      </p:pic>
      <p:pic>
        <p:nvPicPr>
          <p:cNvPr id="32" name="Imagem 31" descr="WhatsApp Image 2025-03-13 at 08.51.5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2214554"/>
            <a:ext cx="2428892" cy="358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0017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Dia Nacional de Mobilização Contra a Dengue</a:t>
            </a:r>
          </a:p>
          <a:p>
            <a:pPr algn="ctr"/>
            <a:r>
              <a:rPr lang="pt-BR" sz="1600" b="1" dirty="0" smtClean="0"/>
              <a:t>07 de Dezembro.</a:t>
            </a:r>
            <a:endParaRPr lang="pt-BR" b="1" dirty="0" smtClean="0"/>
          </a:p>
        </p:txBody>
      </p:sp>
      <p:pic>
        <p:nvPicPr>
          <p:cNvPr id="11" name="Imagem 10" descr="C:\Users\janiele.marinato\Downloads\WhatsApp Image 2024-12-16 at 10.39.42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57430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:\Users\janiele.marinato\Downloads\WhatsApp Image 2024-12-16 at 10.39.38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357430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C:\Users\janiele.marinato\Downloads\WhatsApp Image 2024-12-16 at 10.39.41 (5)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500570"/>
            <a:ext cx="37862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714480" y="135729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Apresentação do Plano de Ação e Metas da AIDS no Conselho Municipal.</a:t>
            </a:r>
          </a:p>
          <a:p>
            <a:pPr algn="ctr"/>
            <a:r>
              <a:rPr lang="pt-BR" sz="1600" b="1" dirty="0" smtClean="0"/>
              <a:t>10 de Dezembro.</a:t>
            </a:r>
            <a:endParaRPr lang="pt-BR" b="1" dirty="0" smtClean="0"/>
          </a:p>
        </p:txBody>
      </p:sp>
      <p:pic>
        <p:nvPicPr>
          <p:cNvPr id="22" name="Imagem 21" descr="WhatsApp Image 2025-03-13 at 09.06.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4951920" cy="3714776"/>
          </a:xfrm>
          <a:prstGeom prst="rect">
            <a:avLst/>
          </a:prstGeom>
        </p:spPr>
      </p:pic>
      <p:pic>
        <p:nvPicPr>
          <p:cNvPr id="23" name="Imagem 22" descr="WhatsApp Image 2025-03-13 at 09.05.4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2285992"/>
            <a:ext cx="257176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214546" y="121442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Ação Margaridas : Violência contra a mulher. </a:t>
            </a:r>
          </a:p>
          <a:p>
            <a:pPr algn="ctr"/>
            <a:r>
              <a:rPr lang="pt-BR" sz="1600" b="1" dirty="0" smtClean="0"/>
              <a:t>13 de Dezembro.</a:t>
            </a:r>
            <a:endParaRPr lang="pt-BR" b="1" dirty="0" smtClean="0"/>
          </a:p>
        </p:txBody>
      </p:sp>
      <p:pic>
        <p:nvPicPr>
          <p:cNvPr id="19" name="Imagem 18" descr="WhatsApp Image 2025-03-13 at 09.07.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928802"/>
            <a:ext cx="3143272" cy="4429156"/>
          </a:xfrm>
          <a:prstGeom prst="rect">
            <a:avLst/>
          </a:prstGeom>
        </p:spPr>
      </p:pic>
      <p:pic>
        <p:nvPicPr>
          <p:cNvPr id="20" name="Imagem 19" descr="WhatsApp Image 2025-03-13 at 09.07.3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857364"/>
            <a:ext cx="3857652" cy="2225569"/>
          </a:xfrm>
          <a:prstGeom prst="rect">
            <a:avLst/>
          </a:prstGeom>
        </p:spPr>
      </p:pic>
      <p:pic>
        <p:nvPicPr>
          <p:cNvPr id="21" name="Imagem 20" descr="WhatsApp Image 2025-03-13 at 09.07.3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143380"/>
            <a:ext cx="385765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307777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IBGE CENSO 2022:</a:t>
              </a:r>
              <a:endParaRPr lang="pt-BR" sz="1200" dirty="0"/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19" y="2357428"/>
          <a:ext cx="8429683" cy="1666103"/>
        </p:xfrm>
        <a:graphic>
          <a:graphicData uri="http://schemas.openxmlformats.org/drawingml/2006/table">
            <a:tbl>
              <a:tblPr/>
              <a:tblGrid>
                <a:gridCol w="1455541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  <a:gridCol w="498153"/>
              </a:tblGrid>
              <a:tr h="169459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Município, Idade e Sexo 2000-2024 - Brasil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94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Período:2011-2024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148750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151560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154436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157351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160301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163082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165693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168190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170668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173087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175302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177417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179599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181912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148750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151560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154436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157351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160301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163082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165693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168190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170668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173087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175302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177417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179599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181912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Realização: CGI Demográfico/RIPSA e CGIAE/SVSA/Ministério da Saúde.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Dados básicos: IBGE</a:t>
                      </a: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2024:  </a:t>
              </a:r>
              <a:r>
                <a:rPr lang="pt-BR" sz="1400" b="1" dirty="0"/>
                <a:t>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5" y="2000240"/>
          <a:ext cx="8643999" cy="1606015"/>
        </p:xfrm>
        <a:graphic>
          <a:graphicData uri="http://schemas.openxmlformats.org/drawingml/2006/table">
            <a:tbl>
              <a:tblPr/>
              <a:tblGrid>
                <a:gridCol w="1090969"/>
                <a:gridCol w="411309"/>
                <a:gridCol w="411309"/>
                <a:gridCol w="461468"/>
                <a:gridCol w="401275"/>
                <a:gridCol w="401275"/>
                <a:gridCol w="401275"/>
                <a:gridCol w="401275"/>
                <a:gridCol w="401275"/>
                <a:gridCol w="401275"/>
                <a:gridCol w="401275"/>
                <a:gridCol w="401275"/>
                <a:gridCol w="401275"/>
                <a:gridCol w="401275"/>
                <a:gridCol w="401275"/>
                <a:gridCol w="401275"/>
                <a:gridCol w="401275"/>
                <a:gridCol w="432715"/>
                <a:gridCol w="619654"/>
              </a:tblGrid>
              <a:tr h="107703">
                <a:tc gridSpan="19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Município, Idade e Sexo 2000-2024 - Brasil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703">
                <a:tc gridSpan="19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703">
                <a:tc gridSpan="19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Período:2024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3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0 a 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5 a 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10 a 14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15 a 19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20 a 24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25 a 29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30 a 34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35 a 39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40 a 44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45 a 49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50 a 54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55 a 59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60 a 64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65 a 69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70 a 74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75 a 79 anos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80 anos </a:t>
                      </a:r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+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385" marR="5385" marT="53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0770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13066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13708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13101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14547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14773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14584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14924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14866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12422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10144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8724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7443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2725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3087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181912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0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13066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13708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13101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14547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14773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14584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14924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14866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12422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10144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8724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7443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4274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2725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3087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181912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0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0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03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Realização: CGI Demográfico/RIPSA e CGIAE/SVSA/Ministério da Saúde.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0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Dados básicos: IBGE</a:t>
                      </a: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85" marR="5385" marT="5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142844" y="4143380"/>
          <a:ext cx="8572557" cy="1703500"/>
        </p:xfrm>
        <a:graphic>
          <a:graphicData uri="http://schemas.openxmlformats.org/drawingml/2006/table">
            <a:tbl>
              <a:tblPr/>
              <a:tblGrid>
                <a:gridCol w="798701"/>
                <a:gridCol w="442524"/>
                <a:gridCol w="442524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31731"/>
                <a:gridCol w="445223"/>
                <a:gridCol w="399351"/>
              </a:tblGrid>
              <a:tr h="115164">
                <a:tc gridSpan="13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Município, Idade e Sexo 2000-2024 - Brasil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6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Período:2024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4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Sexo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0 a 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5 a 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10 a 14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15 a 19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20 a 24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25 a 29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30 a 34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35 a 39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40 a 44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45 a 49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50 a 54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55 a 59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60 a 64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65 a 69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70 a 74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75 a 79 anos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 80 anos ou +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1516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7015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6638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6841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7466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7493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7542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7507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6170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4937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4193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2780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1908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1177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1219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90362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6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6414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6693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6463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6621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7081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7280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7382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7359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5207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4531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3951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2366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1548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1868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91550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6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13066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13708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13101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13462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14547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14773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14584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14924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14866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12422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10144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8724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7443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4274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2725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3087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181912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6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6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6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Realização: CGI Demográfico/RIPSA e CGIAE/SVSA/Ministério da Saúde.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28662" y="2071678"/>
          <a:ext cx="6786610" cy="3786190"/>
        </p:xfrm>
        <a:graphic>
          <a:graphicData uri="http://schemas.openxmlformats.org/drawingml/2006/table">
            <a:tbl>
              <a:tblPr/>
              <a:tblGrid>
                <a:gridCol w="5698191"/>
                <a:gridCol w="1088419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estabelecimento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8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POSTO DE SAUDE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SAÚDE / UNIDADE BÁSICA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POLICLÍNICA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CONSULTÓRIO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CLINICA/CENTRO DE ESPECIALIDADE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DIAGNOSE E TERAPIA (SADT ISOLADO)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MÓVEL TERRESTRE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MOVEL NÍVEL PRE-HOSPITALAR NA AREA DE URGENCIA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FARMÁCIA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VIGILÂNCIA EM SAÚDE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HOSPITAL/DIA -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GESTÃO EM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HEMOTERAPIA E OU HEMATOLOGICA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PSICOSSOCIAL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PRONTO ATENDIMENTO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LABORATÓRIO DE SAUDE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DO ACESSO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620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1968315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562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03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620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500562" y="6000768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429256" y="404804"/>
              <a:ext cx="3429024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PRODUÇÃO AMBULATORIAL, SUBGRUPOS,  </a:t>
              </a:r>
            </a:p>
            <a:p>
              <a:pPr algn="ctr"/>
              <a:r>
                <a:rPr lang="pt-BR" sz="1200" b="1" dirty="0"/>
                <a:t>ESTABELECIMENTO </a:t>
              </a:r>
              <a:r>
                <a:rPr lang="pt-BR" sz="1200" b="1" dirty="0" smtClean="0"/>
                <a:t>ESPECIALIZADOS </a:t>
              </a:r>
              <a:r>
                <a:rPr lang="pt-BR" sz="1200" dirty="0" smtClean="0"/>
                <a:t>- LINHARES/ES</a:t>
              </a:r>
            </a:p>
            <a:p>
              <a:pPr algn="ctr"/>
              <a:r>
                <a:rPr lang="pt-BR" sz="1200" b="1" dirty="0" smtClean="0"/>
                <a:t>3º QUADRIMESTRE 2024</a:t>
              </a:r>
              <a:endParaRPr lang="pt-BR" sz="1200" b="1" dirty="0"/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42910" y="1643050"/>
          <a:ext cx="7643867" cy="4167966"/>
        </p:xfrm>
        <a:graphic>
          <a:graphicData uri="http://schemas.openxmlformats.org/drawingml/2006/table">
            <a:tbl>
              <a:tblPr/>
              <a:tblGrid>
                <a:gridCol w="4071966"/>
                <a:gridCol w="928694"/>
                <a:gridCol w="1000132"/>
                <a:gridCol w="928694"/>
                <a:gridCol w="714381"/>
              </a:tblGrid>
              <a:tr h="144596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 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91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SubGrupo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de Procedimentos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 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 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3º Quadrimestre 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18.130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22.622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69.397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63.472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51.338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184.207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163.700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269.378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206.347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639.425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3.075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3.268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4.372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10.715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8.627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15.926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16.195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40.748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 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4.285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4.962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4.052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3.704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5.146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12.073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0212 Diagnostico e procedimento especiais em hemoterapia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11.823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20.929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16.330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49.082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132.870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151.670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148.040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432.580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3.163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1.403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6.173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3.264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2.826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3.058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8.474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8.300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8.392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8.966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25.658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6886" marR="6886" marT="68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3878</Words>
  <Application>WPS Presentation</Application>
  <PresentationFormat>Apresentação na tela (4:3)</PresentationFormat>
  <Paragraphs>1954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843</cp:revision>
  <dcterms:created xsi:type="dcterms:W3CDTF">2020-02-13T13:47:00Z</dcterms:created>
  <dcterms:modified xsi:type="dcterms:W3CDTF">2025-03-18T17:56:09Z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