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40" r:id="rId2"/>
    <p:sldId id="325" r:id="rId3"/>
    <p:sldId id="339" r:id="rId4"/>
    <p:sldId id="259" r:id="rId5"/>
    <p:sldId id="260" r:id="rId6"/>
    <p:sldId id="261" r:id="rId7"/>
    <p:sldId id="404" r:id="rId8"/>
    <p:sldId id="338" r:id="rId9"/>
    <p:sldId id="264" r:id="rId10"/>
    <p:sldId id="334" r:id="rId11"/>
    <p:sldId id="266" r:id="rId12"/>
    <p:sldId id="267" r:id="rId13"/>
    <p:sldId id="276" r:id="rId14"/>
    <p:sldId id="272" r:id="rId15"/>
    <p:sldId id="273" r:id="rId16"/>
    <p:sldId id="316" r:id="rId17"/>
    <p:sldId id="317" r:id="rId18"/>
    <p:sldId id="318" r:id="rId19"/>
    <p:sldId id="319" r:id="rId20"/>
    <p:sldId id="380" r:id="rId21"/>
    <p:sldId id="412" r:id="rId22"/>
    <p:sldId id="305" r:id="rId23"/>
    <p:sldId id="337" r:id="rId24"/>
    <p:sldId id="418" r:id="rId25"/>
    <p:sldId id="420" r:id="rId26"/>
    <p:sldId id="434" r:id="rId27"/>
    <p:sldId id="421" r:id="rId28"/>
    <p:sldId id="435" r:id="rId29"/>
    <p:sldId id="433" r:id="rId30"/>
    <p:sldId id="432" r:id="rId31"/>
    <p:sldId id="422" r:id="rId32"/>
    <p:sldId id="423" r:id="rId33"/>
    <p:sldId id="436" r:id="rId34"/>
    <p:sldId id="424" r:id="rId35"/>
    <p:sldId id="425" r:id="rId36"/>
    <p:sldId id="437" r:id="rId37"/>
    <p:sldId id="426" r:id="rId38"/>
    <p:sldId id="439" r:id="rId39"/>
    <p:sldId id="438" r:id="rId40"/>
    <p:sldId id="427" r:id="rId41"/>
    <p:sldId id="428" r:id="rId42"/>
    <p:sldId id="429" r:id="rId43"/>
    <p:sldId id="430" r:id="rId44"/>
    <p:sldId id="431" r:id="rId45"/>
    <p:sldId id="440" r:id="rId4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28" autoAdjust="0"/>
    <p:restoredTop sz="62609" autoAdjust="0"/>
  </p:normalViewPr>
  <p:slideViewPr>
    <p:cSldViewPr>
      <p:cViewPr varScale="1">
        <p:scale>
          <a:sx n="88" d="100"/>
          <a:sy n="88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816" y="0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AC2DD0D9-B319-4B04-8271-E67CB0F913CF}" type="datetimeFigureOut">
              <a:rPr lang="pt-BR" smtClean="0"/>
              <a:pPr/>
              <a:t>28/07/2025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104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816" y="9428104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247C7AB5-17FA-4B57-B397-9804B82686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DFE32C78-6206-444A-93FC-966AC2CF7D6C}" type="datetimeFigureOut">
              <a:rPr lang="pt-BR" smtClean="0"/>
              <a:pPr/>
              <a:t>28/07/2025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0560AF47-A600-4E6F-9853-06B560F3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Superior Retrato com Legendas Colorida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28/07/2025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adicionar legenda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 de Página Inteira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28/07/2025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905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pt-BR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Título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 com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pt-BR"/>
              <a:pPr/>
              <a:t>28/07/2025</a:t>
            </a:fld>
            <a:endParaRPr kumimoji="0"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28/07/2025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28/07/2025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28/07/2025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28/07/2025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28/07/2025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28/07/2025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6177-D030-451D-ABC9-E7C827B587E3}" type="datetimeFigureOut">
              <a:rPr lang="pt-BR" smtClean="0"/>
              <a:pPr/>
              <a:t>28/07/2025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2446784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446784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071934" y="5000636"/>
            <a:ext cx="446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PRESTAÇÃO DE CONTAS</a:t>
            </a:r>
          </a:p>
          <a:p>
            <a:pPr algn="ctr"/>
            <a:r>
              <a:rPr lang="pt-BR" b="1" dirty="0"/>
              <a:t>FUNDO MUNICIPAL DE SAÚDE – FMS</a:t>
            </a:r>
          </a:p>
          <a:p>
            <a:pPr algn="ctr"/>
            <a:r>
              <a:rPr lang="pt-BR" b="1" dirty="0"/>
              <a:t>1</a:t>
            </a:r>
            <a:r>
              <a:rPr lang="pt-BR" b="1" dirty="0" smtClean="0"/>
              <a:t>º</a:t>
            </a:r>
            <a:r>
              <a:rPr lang="pt-BR" b="1" dirty="0"/>
              <a:t>. QUADRIMESTRE - </a:t>
            </a:r>
            <a:r>
              <a:rPr lang="pt-BR" b="1" dirty="0" smtClean="0"/>
              <a:t>2025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2910" y="3643314"/>
            <a:ext cx="250033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PREFEITO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dirty="0" smtClean="0"/>
              <a:t>Lucas </a:t>
            </a:r>
            <a:r>
              <a:rPr lang="pt-BR" dirty="0" err="1" smtClean="0"/>
              <a:t>Scaramussa</a:t>
            </a:r>
            <a:endParaRPr lang="pt-BR" dirty="0" smtClean="0"/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 smtClean="0"/>
              <a:t>SECRETÁRIO DE SAÚDE</a:t>
            </a:r>
          </a:p>
          <a:p>
            <a:pPr algn="ctr"/>
            <a:r>
              <a:rPr lang="pt-BR" sz="1600" dirty="0" smtClean="0"/>
              <a:t>Alexandre </a:t>
            </a:r>
            <a:r>
              <a:rPr lang="pt-BR" sz="1600" dirty="0" err="1" smtClean="0"/>
              <a:t>Marim</a:t>
            </a:r>
            <a:r>
              <a:rPr lang="pt-BR" sz="1600" dirty="0" smtClean="0"/>
              <a:t> Vieira</a:t>
            </a:r>
          </a:p>
          <a:p>
            <a:pPr algn="ctr"/>
            <a:endParaRPr lang="pt-BR" sz="1600" dirty="0" smtClean="0"/>
          </a:p>
          <a:p>
            <a:pPr algn="ctr"/>
            <a:r>
              <a:rPr lang="pt-BR" sz="1600" b="1" dirty="0" smtClean="0"/>
              <a:t> </a:t>
            </a:r>
            <a:endParaRPr lang="pt-BR" sz="1600" dirty="0" smtClean="0"/>
          </a:p>
          <a:p>
            <a:pPr algn="ctr"/>
            <a:endParaRPr lang="pt-BR" dirty="0" smtClean="0"/>
          </a:p>
        </p:txBody>
      </p:sp>
      <p:pic>
        <p:nvPicPr>
          <p:cNvPr id="14" name="Imagem 13" descr="prefeitu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643050"/>
            <a:ext cx="4000528" cy="3067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57256"/>
              <a:chOff x="285720" y="428604"/>
              <a:chExt cx="5286412" cy="857256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639529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CaixaDeTexto 11"/>
          <p:cNvSpPr txBox="1"/>
          <p:nvPr/>
        </p:nvSpPr>
        <p:spPr>
          <a:xfrm>
            <a:off x="642910" y="12144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143108" y="5072074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00694" y="428604"/>
            <a:ext cx="3500462" cy="6463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PRODUÇÃO AMBULATORIAL, SUBGRUPOS,  </a:t>
            </a:r>
          </a:p>
          <a:p>
            <a:r>
              <a:rPr lang="pt-BR" sz="1200" b="1" dirty="0"/>
              <a:t>ESTABELECIMENTO </a:t>
            </a:r>
            <a:r>
              <a:rPr lang="pt-BR" sz="1200" b="1" dirty="0" smtClean="0"/>
              <a:t>ESPECIALIZADOS </a:t>
            </a:r>
            <a:r>
              <a:rPr lang="pt-BR" sz="1200" dirty="0" smtClean="0"/>
              <a:t>- LINHARES/ES</a:t>
            </a:r>
          </a:p>
          <a:p>
            <a:r>
              <a:rPr lang="pt-BR" sz="1200" b="1" dirty="0" smtClean="0"/>
              <a:t>1º QUADRIMESTRE 2025</a:t>
            </a:r>
            <a:endParaRPr lang="pt-BR" sz="1200" b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785918" y="2000240"/>
          <a:ext cx="5626100" cy="2876550"/>
        </p:xfrm>
        <a:graphic>
          <a:graphicData uri="http://schemas.openxmlformats.org/drawingml/2006/table">
            <a:tbl>
              <a:tblPr/>
              <a:tblGrid>
                <a:gridCol w="4569421"/>
                <a:gridCol w="1056679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0401 Pequenas cirurgias e cirurgias de pele, tecido subcutâneo e mucosa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0404 Cirurgia das vias aéreas superiores, da face, da cabeça e do pescoço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0406 Cirurgia do aparelho circulatório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0407 Cirurgia do aparelho digestivo, orgãos anexos e parede abdominal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0408 Cirurgia do sistema osteomuscular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0409 Cirurgia do aparelho geniturinário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0412 Cirurgia torácica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0414 Bucomaxilofacial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0415 Outras cirurgias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0417 Anestesiologia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0418 Cirurgia em nefrologia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0604 Componente Especializado da Assistência Farmacêutica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832.531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0702 Órteses, próteses e materiais especiais relacionados ao ato cirúrgico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1.487.249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baseline="0" dirty="0">
                <a:latin typeface="+mn-lt"/>
              </a:rPr>
              <a:t> </a:t>
            </a:r>
            <a:r>
              <a:rPr lang="pt-BR" sz="1200" b="1" baseline="0" dirty="0" smtClean="0">
                <a:latin typeface="+mn-lt"/>
              </a:rPr>
              <a:t>1º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2025</a:t>
            </a:r>
            <a:endParaRPr lang="pt-BR" sz="1200" b="1" dirty="0">
              <a:latin typeface="+mn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Triângulo isósceles 19"/>
          <p:cNvSpPr/>
          <p:nvPr/>
        </p:nvSpPr>
        <p:spPr>
          <a:xfrm rot="10800000">
            <a:off x="4357686" y="6643710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1285852" y="1214422"/>
          <a:ext cx="6000792" cy="5232390"/>
        </p:xfrm>
        <a:graphic>
          <a:graphicData uri="http://schemas.openxmlformats.org/drawingml/2006/table">
            <a:tbl>
              <a:tblPr/>
              <a:tblGrid>
                <a:gridCol w="4857784"/>
                <a:gridCol w="1143008"/>
              </a:tblGrid>
              <a:tr h="13546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Produção Ambulatorial de Procedimentos da Tabela Unificada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546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Profissional - CBO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221205 Biomédico 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40.769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2231F9 Medico residente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223208 Cirurgiao dentista - clinico geral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4.735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223268 Cirurgião dentista - traumatologista 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223405 Farmaceutico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836.573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223415 Farmaceutico analista clinico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338.911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223505 Enfermeiro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29.547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223605 Fisioterapeuta geral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2.676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223710 Nutricionista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1.321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223810 Fonoaudiologo geral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986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223905 Terapeuta ocupacional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225103 Medico infectologista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698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225109 Medico nefrologista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9.798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225115 Medico angiologista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225120 Medico cardiologista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6.795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225121 Medico oncologista clinico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4.862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225124 Medico pediatra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7.715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225125 Medico clinico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26.461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225127 Medico pneumologista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225133 Medico psiquiatra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225135 Medico dermatologista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225136 Medico reumatologista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225148 Medico anatomopatologista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225151 Medico anestesiologista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225155 Medico endocrinologista e metabologista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1.289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225165 Medico gastroenterologista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225180 Medico geriatra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225185 Medico hematologista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687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5" name="Conector Reto 14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Retângulo 19"/>
          <p:cNvSpPr/>
          <p:nvPr/>
        </p:nvSpPr>
        <p:spPr>
          <a:xfrm>
            <a:off x="1785918" y="5929330"/>
            <a:ext cx="4786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 Fonte: Ministério da Saúde - Sistema de Informações Ambulatoriais do SUS (SIA/SUS)</a:t>
            </a:r>
            <a:endParaRPr lang="pt-BR" sz="1000" dirty="0"/>
          </a:p>
        </p:txBody>
      </p:sp>
      <p:sp>
        <p:nvSpPr>
          <p:cNvPr id="14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baseline="0" dirty="0">
                <a:latin typeface="+mn-lt"/>
              </a:rPr>
              <a:t> </a:t>
            </a:r>
            <a:r>
              <a:rPr lang="pt-BR" sz="1200" b="1" baseline="0" dirty="0" smtClean="0">
                <a:latin typeface="+mn-lt"/>
              </a:rPr>
              <a:t>1º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2025</a:t>
            </a:r>
            <a:endParaRPr lang="pt-BR" sz="1200" b="1" dirty="0">
              <a:latin typeface="+mn-lt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357290" y="1357298"/>
          <a:ext cx="6000792" cy="4409445"/>
        </p:xfrm>
        <a:graphic>
          <a:graphicData uri="http://schemas.openxmlformats.org/drawingml/2006/table">
            <a:tbl>
              <a:tblPr/>
              <a:tblGrid>
                <a:gridCol w="4857784"/>
                <a:gridCol w="1143008"/>
              </a:tblGrid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225203 Medico em cirurgia vascular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225210 Medico cirurgiao cardiovascular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225220 Medico cirurgiao do aparelho digestivo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225225 Medico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cirurgiao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geral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3.419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225230 Medico cirurgiao pediatrico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225235 Medico cirurgião plástico 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225240 Medico cirurgiao toracico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225250 Medico ginecologista e obstetra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7.066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225255 Medico mastologista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225260 Medico neurocirurgiao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225265 Medico oftalmologista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1.190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225270 Medico ortopedista e traumatologista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7.774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225280 Medico coloproctologista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225285 Medico urologista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2.299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225290 Medico cancerologista cirurgico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1.516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225310 Medico em endoscopia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225315 Medico em medicina nuclear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225320 Medico em radiologia e diagnostico por imagem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23.448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225335 Medico patologista clinico / medicina laboratorial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54.201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251510 Psicologo clinico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3.116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251605 Assistente social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10.563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322205 Tecnico de enfermagem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48.593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1.487.249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572132" y="571480"/>
            <a:ext cx="3214710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dirty="0"/>
              <a:t>PRODUÇÃO AMBULATORIAL - </a:t>
            </a:r>
            <a:r>
              <a:rPr lang="pt-BR" sz="1200" b="1" dirty="0"/>
              <a:t>ATENÇÃO BÁSICA </a:t>
            </a:r>
            <a:r>
              <a:rPr lang="pt-BR" sz="1200" dirty="0"/>
              <a:t>– </a:t>
            </a:r>
            <a:r>
              <a:rPr lang="pt-BR" sz="1200" dirty="0" smtClean="0"/>
              <a:t>PROFISSIONAIS: </a:t>
            </a:r>
          </a:p>
          <a:p>
            <a:pPr algn="ctr"/>
            <a:r>
              <a:rPr lang="pt-BR" sz="1200" b="1" dirty="0" smtClean="0"/>
              <a:t>1º QUADRIMESTRE 2025</a:t>
            </a:r>
            <a:endParaRPr lang="pt-BR" sz="1200" b="1" dirty="0"/>
          </a:p>
        </p:txBody>
      </p:sp>
      <p:grpSp>
        <p:nvGrpSpPr>
          <p:cNvPr id="10" name="Grupo 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3" name="Conector Reto 1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57158" y="2286000"/>
          <a:ext cx="8143932" cy="2299335"/>
        </p:xfrm>
        <a:graphic>
          <a:graphicData uri="http://schemas.openxmlformats.org/drawingml/2006/table">
            <a:tbl>
              <a:tblPr/>
              <a:tblGrid>
                <a:gridCol w="6084547"/>
                <a:gridCol w="2059385"/>
              </a:tblGrid>
              <a:tr h="571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PRODUÇÃO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 DOMICILIAR AGENTE DE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178.375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 INDIVIDUAL MÉDICO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61.011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 INDIVIDUAL ENFERMEIRO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PROCEDIMENTO ENFERMEIRO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46.811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PROCEDIMENTO TECNICO  DE ENFERMAGEM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183.622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ODONTOLOGICO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502.261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PEC-PRONTUÁRIO-ESUS - MINISTERIO DA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6215074" y="571480"/>
            <a:ext cx="2500330" cy="64294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INTERNAÇÕES HGL, </a:t>
            </a:r>
            <a:r>
              <a:rPr lang="pt-BR" sz="1200" dirty="0" smtClean="0"/>
              <a:t>LINHARES/ES</a:t>
            </a:r>
            <a:endParaRPr lang="pt-BR" sz="1200" dirty="0"/>
          </a:p>
          <a:p>
            <a:pPr algn="ctr"/>
            <a:r>
              <a:rPr lang="pt-BR" sz="1200" b="1" dirty="0" smtClean="0"/>
              <a:t>1º QUADRIMESTRE 2025</a:t>
            </a:r>
            <a:endParaRPr lang="pt-BR" sz="1200" b="1" dirty="0"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0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2" name="Conector Reto 21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285852" y="1500174"/>
          <a:ext cx="6500858" cy="4680585"/>
        </p:xfrm>
        <a:graphic>
          <a:graphicData uri="http://schemas.openxmlformats.org/drawingml/2006/table">
            <a:tbl>
              <a:tblPr/>
              <a:tblGrid>
                <a:gridCol w="4996165"/>
                <a:gridCol w="803477"/>
                <a:gridCol w="70121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2465825 HOSPITAL GERAL DE LINHARES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hemat e transt imunitár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VII. Doenças do olho e anexos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VIII.Doenças do ouvido e da apófise mastóide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XIII.Doenças sist osteomuscular e tec conjuntivo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XVII.Malf cong deformid e anomalias cromossômicas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XXI. Contatos com serviços de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1.765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428604"/>
            <a:ext cx="3000396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MORTALIDADE POR GRUPOS DE CAUSAS </a:t>
            </a:r>
            <a:r>
              <a:rPr lang="pt-BR" sz="1200" b="1" dirty="0" smtClean="0"/>
              <a:t>–</a:t>
            </a:r>
          </a:p>
          <a:p>
            <a:r>
              <a:rPr lang="pt-BR" sz="1200" dirty="0" smtClean="0"/>
              <a:t>RESIDENTES EM LNHARES/ES</a:t>
            </a:r>
          </a:p>
          <a:p>
            <a:pPr algn="ctr"/>
            <a:r>
              <a:rPr lang="pt-BR" sz="1200" dirty="0" smtClean="0"/>
              <a:t> </a:t>
            </a:r>
            <a:r>
              <a:rPr lang="pt-BR" sz="1200" b="1" dirty="0" smtClean="0"/>
              <a:t>1º QUADRIMESTRE 2025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tângulo 16"/>
          <p:cNvSpPr/>
          <p:nvPr/>
        </p:nvSpPr>
        <p:spPr>
          <a:xfrm>
            <a:off x="2428860" y="521495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214282" y="1928802"/>
          <a:ext cx="8786876" cy="2945256"/>
        </p:xfrm>
        <a:graphic>
          <a:graphicData uri="http://schemas.openxmlformats.org/drawingml/2006/table">
            <a:tbl>
              <a:tblPr/>
              <a:tblGrid>
                <a:gridCol w="3322984"/>
                <a:gridCol w="263320"/>
                <a:gridCol w="343461"/>
                <a:gridCol w="343461"/>
                <a:gridCol w="343461"/>
                <a:gridCol w="343461"/>
                <a:gridCol w="343461"/>
                <a:gridCol w="343461"/>
                <a:gridCol w="343461"/>
                <a:gridCol w="343461"/>
                <a:gridCol w="343461"/>
                <a:gridCol w="343461"/>
                <a:gridCol w="343461"/>
                <a:gridCol w="343461"/>
                <a:gridCol w="309115"/>
                <a:gridCol w="332012"/>
                <a:gridCol w="437913"/>
              </a:tblGrid>
              <a:tr h="2384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&lt;1 ano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15-19 anos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20-24 anos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80e+ anos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2º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1º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3º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XIII.Doenças sist osteomuscular e tec conjuntivo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XVI. Algumas afec originadas no período perinatal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XVII.Malf cong deformid e anomalias cromossômicas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267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642918"/>
            <a:ext cx="3071834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1</a:t>
            </a:r>
            <a:r>
              <a:rPr lang="pt-BR" sz="1200" b="1" dirty="0" smtClean="0"/>
              <a:t>º 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2025</a:t>
            </a:r>
            <a:endParaRPr lang="pt-BR" sz="1200" b="1" dirty="0"/>
          </a:p>
        </p:txBody>
      </p:sp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riângulo isósceles 13"/>
          <p:cNvSpPr/>
          <p:nvPr/>
        </p:nvSpPr>
        <p:spPr>
          <a:xfrm rot="10800000">
            <a:off x="4643438" y="6572272"/>
            <a:ext cx="356620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85720" y="1397001"/>
          <a:ext cx="8429685" cy="5027958"/>
        </p:xfrm>
        <a:graphic>
          <a:graphicData uri="http://schemas.openxmlformats.org/drawingml/2006/table">
            <a:tbl>
              <a:tblPr/>
              <a:tblGrid>
                <a:gridCol w="3706386"/>
                <a:gridCol w="976773"/>
                <a:gridCol w="976773"/>
                <a:gridCol w="976773"/>
                <a:gridCol w="896490"/>
                <a:gridCol w="896490"/>
              </a:tblGrid>
              <a:tr h="2132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BLOCO DE GESTÃO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ATIVIDADES ADMINISTRATIVAS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14.057.100,00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13.826.149,23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9.016.093,78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4.638.410,02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3.677.478,45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CONSELHO MUNICIPAL DE SAUDE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50.500,00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50.500,00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744,00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744,00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651,00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10.400,00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TRANSPORTE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6.219.263,00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9.110.495,88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6.367.558,39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3.322.574,96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3.250.579,06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SETOR DE JUDICIALIZAÇÃO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235.600,00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372.083,50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330.711,89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104.642,95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89.914,65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GESTÃO &gt;&gt;&gt;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20.572.863,00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23.369.628,61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15.716.108,06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8.066.371,93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7.018.623,16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132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ATENÇÃO PRIMÁRIA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UNIDADES BÁSICAS DE SAÚDE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10.229.800,00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8.088.282,35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6.056.253,48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2.517.673,83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2.347.830,64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ESTRATÉGIA SAÚDE DA FAMILIA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2.251.600,00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1.310.983,73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907.647,51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907.647,51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907.647,51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AGENTE COMUNITÁRIOS DE SAÚDE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SAUDE BUCAL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500.400,00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647.296,90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50.062,48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ATENÇÃO PRIMÁRIA &gt;&gt;&gt;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12.982.800,00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10.047.562,98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7.013.963,47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3.425.321,34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3.255.478,15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INVESTIMENTO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RESTAURAÇÃO E AMPIAÇÃO HGL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94.200,00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SAMU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2.044.027,00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1.909.027,00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1.720.730,00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344.145,76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344.145,76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CONSTRUÇÃO DE UNIDADE DE SAUDE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3.601.689,94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2.996.346,98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2.624.861,53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2.624.861,53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INVESTIMENTO &gt;&gt;&gt;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2.045.527,00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5.604.916,94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4.717.076,98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2.969.007,29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2.969.007,29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MÉDIA E ALTA COMPEXIDADE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GERAL DE LINHARES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14.548.285,00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21.645.486,85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17.658.545,24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7.810.046,68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6.928.387,15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110.600,00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246.950,00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239.887,78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371,63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371,63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REDE CREDENCIADA DO SUS ENT.PRIV. E FILANT.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P. ATENDIMENTO INFANTIL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13.000.400,00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13.395.706,62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13.220.506,85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4.387.673,97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4.387.673,97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AT. DA REDE CUIDAR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3.145.273,11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3.546.273,11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3.512.887,41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592.436,86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592.436,86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USL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1.000.700,00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1.893.038,35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1.008.749,48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355.874,32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311.207,79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CAPS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117.000,00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146.239,84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56.697,30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5.554,50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5.461,50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NAPS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274.700,00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304.433,52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206.174,91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65.491,80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45.315,64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 CEO 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235.800,00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4.650,00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CEFIL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360.700,00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88.331,43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32.031,43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CONSÓRCIO POLINORTE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19.828.100,00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12.868.264,40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12.697.624,39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8.249.776,49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8.249.776,49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MEDIA E ALTA COMPL. &gt;&gt;&gt;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52.621.758,11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54.139.574,12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48.634.104,79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21.467.226,25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20.520.631,03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tângulo 11"/>
          <p:cNvSpPr/>
          <p:nvPr/>
        </p:nvSpPr>
        <p:spPr>
          <a:xfrm>
            <a:off x="5857884" y="595622"/>
            <a:ext cx="300039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1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2025</a:t>
            </a:r>
            <a:endParaRPr lang="pt-BR" sz="1200" b="1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85720" y="2775856"/>
          <a:ext cx="8501121" cy="1436913"/>
        </p:xfrm>
        <a:graphic>
          <a:graphicData uri="http://schemas.openxmlformats.org/drawingml/2006/table">
            <a:tbl>
              <a:tblPr/>
              <a:tblGrid>
                <a:gridCol w="3737795"/>
                <a:gridCol w="985050"/>
                <a:gridCol w="985050"/>
                <a:gridCol w="985050"/>
                <a:gridCol w="904088"/>
                <a:gridCol w="904088"/>
              </a:tblGrid>
              <a:tr h="14514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BLOCO DA ATENÇÃO FARMACÊUTICA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FARMÁCIA BÁSICA 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3.187.620,00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2.851.069,05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2.592.276,93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1.721.491,23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1.469.975,11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DO BLOCO DA ATENÇÃO FARMACEUTICA  &gt;&gt;&gt;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3.187.620,00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2.851.069,05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2.592.276,93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1.721.491,23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1.469.975,11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DA VIGILÂNCIA EM SAÚDE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VIGILÂNCIA SANITÁRIA 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820.800,00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670.225,00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394.055,70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188.146,74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176.346,74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PROGRAMA  DST 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189.900,00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161.880,00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VIGIL. A EPIDEMIOLÓGICA 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112.000,00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529.058,33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318.990,84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133.864,43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131.660,86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VIGILÂNCIA EM SAÚDE &gt;&gt;&gt;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1.122.700,00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1.361.163,33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713.046,54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322.011,17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308.007,60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GERAL  &gt;&gt;&gt;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92.533.268,11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97.373.915,03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79.386.576,77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37.971.429,21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35.541.722,34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6072198" y="642918"/>
            <a:ext cx="2571768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 /  DESPESA PESSOAL</a:t>
            </a:r>
          </a:p>
          <a:p>
            <a:pPr algn="ctr"/>
            <a:r>
              <a:rPr lang="pt-BR" sz="1200" b="1" dirty="0"/>
              <a:t>1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2025</a:t>
            </a:r>
            <a:endParaRPr lang="pt-BR" sz="1200" b="1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85720" y="1957084"/>
          <a:ext cx="8423411" cy="3400748"/>
        </p:xfrm>
        <a:graphic>
          <a:graphicData uri="http://schemas.openxmlformats.org/drawingml/2006/table">
            <a:tbl>
              <a:tblPr/>
              <a:tblGrid>
                <a:gridCol w="3513890"/>
                <a:gridCol w="1011701"/>
                <a:gridCol w="1011701"/>
                <a:gridCol w="928547"/>
                <a:gridCol w="970125"/>
                <a:gridCol w="987447"/>
              </a:tblGrid>
              <a:tr h="181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PREVISÃO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4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DESPESAS COM FOLHA DE PAGAMENTO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EMPENHO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LIQUIDAÇÃO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PAGAMENTO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ADMINISTRATIVAS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16.577.549,00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13.844.902,99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8.538.841,82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5.012.317,59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4.820.880,85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 ESF / UBS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30.922.626,00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31.543.722,96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10.041.291,31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10.041.291,31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9.632.910,15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ACS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15.400.241,00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14.490.062,00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4.270.797,42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4.270.797,42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4.073.669,56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HGL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41.415.642,00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41.415.642,00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12.053.295,52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12.053.295,52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11.584.067,84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489.714,00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460.267,96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143.899,29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143.899,29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137.706,73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DA USL./CAPS/CEFIL/NAPS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15.952.807,00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16.048.928,87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4.021.046,05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4.021.046,05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3.870.036,52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VIG. EPIDEMIOLÓGICA / SANITÁRIA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6.365.831,00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8.177.978,32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2.144.869,22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2.144.869,22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2.050.204,59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1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127.124.410,00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125.981.505,10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41.214.040,63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37.687.516,40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36.169.476,24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810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Balancete Orçamentário da Despesa </a:t>
                      </a: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5929322" y="642918"/>
            <a:ext cx="264320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DESPESAS POR FONTE DE RECURSOS</a:t>
            </a:r>
          </a:p>
          <a:p>
            <a:pPr algn="ctr"/>
            <a:r>
              <a:rPr lang="pt-BR" sz="1200" b="1" dirty="0" smtClean="0"/>
              <a:t>1º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2025</a:t>
            </a:r>
            <a:endParaRPr lang="pt-BR" sz="1200" b="1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142845" y="1357298"/>
          <a:ext cx="8294597" cy="4829916"/>
        </p:xfrm>
        <a:graphic>
          <a:graphicData uri="http://schemas.openxmlformats.org/drawingml/2006/table">
            <a:tbl>
              <a:tblPr/>
              <a:tblGrid>
                <a:gridCol w="4143403"/>
                <a:gridCol w="856274"/>
                <a:gridCol w="856274"/>
                <a:gridCol w="856274"/>
                <a:gridCol w="791186"/>
                <a:gridCol w="791186"/>
              </a:tblGrid>
              <a:tr h="11723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AUTORIZAÇÃO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LIQUIDADO 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172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Atualizado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17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150000000001 - RECURSOS ORDINÁRIOS - PML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17.400,00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150000150000 - RECEITA DE IMPOSTOS E DE TRANFERENCIAS DE IMPOSTOS - SAÚDE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140.137.333,00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153.943.306,56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85.269.129,56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55.450.947,69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52.302.624,75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150000250000 - RECEITA DE IMPOSTOS E DE TRANFERENCIAS DE IMPOSTOS - MDE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160000009999 - TRANFERENCIAS FUNDO A FUNDO DE RECURSOS DO SUS PROV. DO GOVERNO FEDERAL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54.877.700,00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43.901.211,52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16.426.771,57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11.037.139,04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10.540.048,87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160100009999 - TRANFERENCIAS FUNDO A FUNDO DE RECURSOS DO SUS PROV. DO GOVERNO FEDERAL</a:t>
                      </a:r>
                    </a:p>
                  </a:txBody>
                  <a:tcPr marL="5862" marR="5862" marT="58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160400000000 - TRANFERENCIAS PROV. DO GOVERNO FEDERAL DEST. VENCIMENTOS DOS ACS E AGENTES DE ENDEMIAS</a:t>
                      </a:r>
                    </a:p>
                  </a:txBody>
                  <a:tcPr marL="5862" marR="5862" marT="58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5.856.094,00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5.977.043,43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1.571.923,98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1.571.923,98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1.571.923,98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160500000000 - ASSISTENCIA FINANCEIRA DA UNIÃO DEST. A COMPLEMENTAÇÃO DO PAGAMENTO PISO DA ENFERMAGEM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5.011.506,00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5.941.048,08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2.008.074,67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2.002.311,91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1.922.294,17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162100000000 - TRANFERENCIAS FUNDO A FUNDO DE RECURSOS DO SUS PROV. DO GOVERNO ESTADUAL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4.984.100,00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2.803.500,00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2.318.090,80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927.444,16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764.430,68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162200000000 - TRANFERENCIAS FUNDO A FUNDO DE RECURSOS DO SUS PROV. DO GOVERNOS MUNICIPAIS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519.355,11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544.355,11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531.212,32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163500000000 - ROYALTIES E PARTICIPAÇÃO ESP. DE PETROLEO E GAS NATURAL VINCULADOS A SAUDE - LEI 12.858/2013.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1.250.000,00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591.000,00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590.768,30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136.073,10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82.050,40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170000000001 - OUTRAS TRANFERENCIAS DE CONVENIOS OU INSTRUMENTOS CONGÊNERES DA UNIÃO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170500000000 - TRANSFERENCIA DOS ESTADOS REF. A COMPENSAÇÃO FINANCEIRAS PELA EXPLORAÇÃO DE RECURSO NATURAIS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170600000000 - TRANSFERENCIA ESPECIAL DA UNIÃO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172000000001 - TRANSFERENCIA DA UNIÃO REF. AS PARTICIPAÇÕES NA EXPLORAÇÃO DE PETROLEO E GAS NATURAL DEST  AO  FEP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7.002.590,00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7.486.725,14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6.559.297,31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2.741.288,41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2.727.008,41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262100000000 - TRANSFERENCIA TRANFERENCIAS FUNDO A FUNDO DE RECURSOS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2.165.730,29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2.092.568,24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1.791.817,32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1.791.817,32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219.657.678,11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223.355.420,13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117.367.836,75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75.658.945,61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71.702.198,58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251520" y="5381501"/>
            <a:ext cx="8151440" cy="121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 lang="pt-BR"/>
            </a:pP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42745" y="2637155"/>
            <a:ext cx="64274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Dados socioeconômicos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Estabelecimentos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Recursos Humanos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Produção / Indicadores de  Saúde</a:t>
            </a:r>
          </a:p>
          <a:p>
            <a:r>
              <a:rPr lang="pt-BR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Orçamento /  </a:t>
            </a:r>
            <a:r>
              <a:rPr lang="pt-BR" dirty="0" smtClean="0"/>
              <a:t>Financeiro</a:t>
            </a: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Imagens / Realizações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Conclusão</a:t>
            </a:r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22" name="Grupo 25"/>
          <p:cNvGrpSpPr/>
          <p:nvPr/>
        </p:nvGrpSpPr>
        <p:grpSpPr>
          <a:xfrm>
            <a:off x="285750" y="214630"/>
            <a:ext cx="5286375" cy="838200"/>
            <a:chOff x="285720" y="428604"/>
            <a:chExt cx="5286412" cy="838200"/>
          </a:xfrm>
        </p:grpSpPr>
        <p:cxnSp>
          <p:nvCxnSpPr>
            <p:cNvPr id="25" name="Conector Reto 24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CaixaDeTexto 26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8606354" y="1844541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844541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 de Texto 6"/>
          <p:cNvSpPr txBox="1"/>
          <p:nvPr/>
        </p:nvSpPr>
        <p:spPr>
          <a:xfrm>
            <a:off x="4787900" y="1988820"/>
            <a:ext cx="2849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pt-BR" altLang="en-US" b="1"/>
              <a:t>APRESENTAÇÃO</a:t>
            </a:r>
          </a:p>
          <a:p>
            <a:pPr algn="dist"/>
            <a:endParaRPr lang="pt-BR" altLang="en-US" b="1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786314" y="1571612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8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2" name="Grupo 25"/>
            <p:cNvGrpSpPr/>
            <p:nvPr/>
          </p:nvGrpSpPr>
          <p:grpSpPr>
            <a:xfrm>
              <a:off x="450" y="701"/>
              <a:ext cx="9775" cy="1320"/>
              <a:chOff x="285720" y="428604"/>
              <a:chExt cx="5877914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2428734" y="643234"/>
                <a:ext cx="37349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 - FMS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CaixaDeTexto 8"/>
          <p:cNvSpPr txBox="1"/>
          <p:nvPr/>
        </p:nvSpPr>
        <p:spPr>
          <a:xfrm>
            <a:off x="5572132" y="3714752"/>
            <a:ext cx="293121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2023</a:t>
            </a:r>
            <a:r>
              <a:rPr lang="pt-BR" dirty="0" smtClean="0"/>
              <a:t> - Linhares </a:t>
            </a:r>
            <a:r>
              <a:rPr lang="pt-BR" dirty="0"/>
              <a:t>– R$ </a:t>
            </a:r>
            <a:r>
              <a:rPr lang="pt-BR" dirty="0" smtClean="0"/>
              <a:t>1.341,16</a:t>
            </a:r>
            <a:endParaRPr lang="pt-BR" dirty="0"/>
          </a:p>
          <a:p>
            <a:r>
              <a:rPr lang="pt-BR" b="1" dirty="0"/>
              <a:t>5</a:t>
            </a:r>
            <a:r>
              <a:rPr lang="pt-BR" b="1" dirty="0" smtClean="0"/>
              <a:t>º </a:t>
            </a:r>
            <a:r>
              <a:rPr lang="pt-BR" b="1" dirty="0"/>
              <a:t>Lugar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572132" y="2786058"/>
            <a:ext cx="292895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2022</a:t>
            </a:r>
            <a:r>
              <a:rPr lang="pt-BR" b="1" dirty="0" smtClean="0"/>
              <a:t> </a:t>
            </a:r>
            <a:r>
              <a:rPr lang="pt-BR" dirty="0" smtClean="0"/>
              <a:t>- Linhares </a:t>
            </a:r>
            <a:r>
              <a:rPr lang="pt-BR" dirty="0"/>
              <a:t>– R$ </a:t>
            </a:r>
            <a:r>
              <a:rPr lang="pt-BR" dirty="0" smtClean="0"/>
              <a:t>1.407,65</a:t>
            </a:r>
            <a:endParaRPr lang="pt-BR" dirty="0"/>
          </a:p>
          <a:p>
            <a:r>
              <a:rPr lang="pt-BR" b="1" dirty="0"/>
              <a:t>4</a:t>
            </a:r>
            <a:r>
              <a:rPr lang="pt-BR" b="1" dirty="0" smtClean="0"/>
              <a:t>º </a:t>
            </a:r>
            <a:r>
              <a:rPr lang="pt-BR" b="1" dirty="0"/>
              <a:t>Lugar</a:t>
            </a:r>
          </a:p>
        </p:txBody>
      </p:sp>
      <p:pic>
        <p:nvPicPr>
          <p:cNvPr id="17" name="Imagem 16" descr="Captura de tela 2024-08-06 15353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2714620"/>
            <a:ext cx="4067743" cy="258163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860032" y="1484784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" name="Grupo 25"/>
            <p:cNvGrpSpPr/>
            <p:nvPr/>
          </p:nvGrpSpPr>
          <p:grpSpPr>
            <a:xfrm>
              <a:off x="450" y="701"/>
              <a:ext cx="3445" cy="1320"/>
              <a:chOff x="285720" y="428604"/>
              <a:chExt cx="2071702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Imagem 11" descr="Captura de tela 2024-08-06 1532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285992"/>
            <a:ext cx="5072098" cy="2214578"/>
          </a:xfrm>
          <a:prstGeom prst="rect">
            <a:avLst/>
          </a:prstGeom>
        </p:spPr>
      </p:pic>
      <p:pic>
        <p:nvPicPr>
          <p:cNvPr id="15" name="Imagem 14" descr="Captura de tela 2024-08-06 15344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4572008"/>
            <a:ext cx="6516118" cy="2110111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428992" y="5643578"/>
            <a:ext cx="4925200" cy="81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média de investimentos na saúde dos municípios capixaba, em </a:t>
            </a:r>
            <a:r>
              <a:rPr lang="pt-BR" dirty="0" smtClean="0"/>
              <a:t>2023 </a:t>
            </a:r>
            <a:r>
              <a:rPr lang="pt-BR" dirty="0"/>
              <a:t>foi de </a:t>
            </a:r>
            <a:r>
              <a:rPr lang="pt-BR" dirty="0" smtClean="0"/>
              <a:t>20,8%.   </a:t>
            </a:r>
            <a:endParaRPr lang="pt-BR" dirty="0"/>
          </a:p>
          <a:p>
            <a:pPr algn="r"/>
            <a:r>
              <a:rPr lang="pt-BR" sz="1100" i="1" dirty="0"/>
              <a:t>Fonte: revista finanças capixaba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357686" y="1643050"/>
            <a:ext cx="309634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Municípios Capixabas</a:t>
            </a:r>
          </a:p>
        </p:txBody>
      </p:sp>
      <p:sp>
        <p:nvSpPr>
          <p:cNvPr id="18" name="Elipse 17"/>
          <p:cNvSpPr/>
          <p:nvPr/>
        </p:nvSpPr>
        <p:spPr>
          <a:xfrm>
            <a:off x="357158" y="2000240"/>
            <a:ext cx="2712524" cy="2872309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30,61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Investimento de Recursos Próprios na Saúde no </a:t>
            </a:r>
            <a:r>
              <a:rPr lang="pt-BR" dirty="0" smtClean="0">
                <a:solidFill>
                  <a:schemeClr val="tx1"/>
                </a:solidFill>
              </a:rPr>
              <a:t>1º </a:t>
            </a:r>
            <a:r>
              <a:rPr lang="pt-BR" dirty="0">
                <a:solidFill>
                  <a:schemeClr val="tx1"/>
                </a:solidFill>
              </a:rPr>
              <a:t>Quadrimestre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de </a:t>
            </a:r>
            <a:r>
              <a:rPr lang="pt-BR" dirty="0" smtClean="0">
                <a:solidFill>
                  <a:schemeClr val="tx1"/>
                </a:solidFill>
              </a:rPr>
              <a:t>2025</a:t>
            </a: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7" name="Conector Reto 2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Retângulo 30"/>
          <p:cNvSpPr/>
          <p:nvPr/>
        </p:nvSpPr>
        <p:spPr>
          <a:xfrm>
            <a:off x="6429388" y="667060"/>
            <a:ext cx="2428892" cy="26161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RECURSOS PRÓPRIOS – SAÚDE / </a:t>
            </a:r>
            <a:r>
              <a:rPr lang="pt-BR" sz="1100" b="1" dirty="0" smtClean="0"/>
              <a:t>2025</a:t>
            </a:r>
            <a:endParaRPr lang="pt-BR" sz="1100" b="1" dirty="0"/>
          </a:p>
        </p:txBody>
      </p:sp>
      <p:pic>
        <p:nvPicPr>
          <p:cNvPr id="15" name="Imagem 14" descr="Captura de tela 2024-08-06 1535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285992"/>
            <a:ext cx="5429288" cy="314327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AÇÕES ESTRUTURANTES 2025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500166" y="1714488"/>
            <a:ext cx="723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Prefeitura </a:t>
            </a:r>
            <a:r>
              <a:rPr lang="pt-BR" b="1" dirty="0" smtClean="0"/>
              <a:t>mantém plantão nas Unidades de Saúde de Pontal do Ipiranga, </a:t>
            </a:r>
            <a:endParaRPr lang="pt-BR" b="1" dirty="0" smtClean="0"/>
          </a:p>
          <a:p>
            <a:pPr algn="ctr"/>
            <a:r>
              <a:rPr lang="pt-BR" b="1" dirty="0" smtClean="0"/>
              <a:t>Regência </a:t>
            </a:r>
            <a:r>
              <a:rPr lang="pt-BR" b="1" dirty="0" smtClean="0"/>
              <a:t>e Povoação durante todo o verão </a:t>
            </a:r>
            <a:endParaRPr lang="pt-BR" b="1" dirty="0"/>
          </a:p>
        </p:txBody>
      </p:sp>
      <p:pic>
        <p:nvPicPr>
          <p:cNvPr id="13" name="Imagem 12" descr="verao-unidadesdesaude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2357430"/>
            <a:ext cx="5537355" cy="3687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500166" y="1500174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Saúde + Perto: Prefeitura levará ônibus com médicos e dentistas para atender moradores de comunidades do interior </a:t>
            </a:r>
          </a:p>
          <a:p>
            <a:pPr algn="r"/>
            <a:r>
              <a:rPr lang="pt-BR" dirty="0" smtClean="0"/>
              <a:t>Janeiro </a:t>
            </a:r>
            <a:r>
              <a:rPr lang="pt-BR" dirty="0" smtClean="0"/>
              <a:t>2025</a:t>
            </a:r>
          </a:p>
          <a:p>
            <a:pPr algn="just"/>
            <a:endParaRPr lang="pt-BR" b="1" dirty="0" smtClean="0"/>
          </a:p>
        </p:txBody>
      </p:sp>
      <p:pic>
        <p:nvPicPr>
          <p:cNvPr id="11" name="Imagem 10" descr="onibus-saudemaisperto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2428868"/>
            <a:ext cx="6108126" cy="4070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500166" y="1714488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São instalados 300 armadilhas para monitorar mosquito da dengue e morador ajudar no combate ao </a:t>
            </a:r>
            <a:r>
              <a:rPr lang="pt-BR" b="1" dirty="0" err="1" smtClean="0"/>
              <a:t>Aedes</a:t>
            </a:r>
            <a:r>
              <a:rPr lang="pt-BR" b="1" dirty="0" smtClean="0"/>
              <a:t> </a:t>
            </a:r>
            <a:r>
              <a:rPr lang="pt-BR" b="1" dirty="0" err="1" smtClean="0"/>
              <a:t>aegypti</a:t>
            </a:r>
            <a:endParaRPr lang="pt-BR" b="1" dirty="0" smtClean="0"/>
          </a:p>
          <a:p>
            <a:pPr algn="r"/>
            <a:r>
              <a:rPr lang="pt-BR" dirty="0" smtClean="0"/>
              <a:t>21 de Janeiro 2025</a:t>
            </a:r>
          </a:p>
          <a:p>
            <a:pPr algn="just"/>
            <a:endParaRPr lang="pt-BR" b="1" dirty="0" smtClean="0"/>
          </a:p>
        </p:txBody>
      </p:sp>
      <p:pic>
        <p:nvPicPr>
          <p:cNvPr id="13" name="Imagem 12" descr="dengue-agentes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643182"/>
            <a:ext cx="6643734" cy="3572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2152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CAPACITAÇÃO COM REPRESENTANTE DA SESA E REDE SAUDE MENTAL MUNICIPAL</a:t>
            </a:r>
          </a:p>
          <a:p>
            <a:pPr algn="r"/>
            <a:r>
              <a:rPr lang="pt-BR" dirty="0" smtClean="0"/>
              <a:t>Janeiro de 2025</a:t>
            </a:r>
            <a:endParaRPr lang="pt-BR" dirty="0"/>
          </a:p>
        </p:txBody>
      </p:sp>
      <p:pic>
        <p:nvPicPr>
          <p:cNvPr id="11" name="Imagem 10" descr="C:\Users\RAYSA.POLEZI\Desktop\Fotos\EVENTOS 2025\CAPACITAÇÃO SESA 29.01\WhatsApp Image 2025-02-14 at 09.58.55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2500306"/>
            <a:ext cx="35004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C:\Users\RAYSA.POLEZI\Desktop\Fotos\EVENTOS 2025\CAPACITAÇÃO SESA 29.01\WhatsApp Image 2025-02-14 at 09.59.13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500306"/>
            <a:ext cx="39290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215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Verão 2025: Regência recebe mutirão contra a dengue e ônibus com serviços gratuitos de saúde </a:t>
            </a:r>
          </a:p>
          <a:p>
            <a:pPr algn="r"/>
            <a:r>
              <a:rPr lang="pt-BR" dirty="0" smtClean="0"/>
              <a:t>Janeiro de 2025</a:t>
            </a:r>
            <a:endParaRPr lang="pt-BR" dirty="0"/>
          </a:p>
        </p:txBody>
      </p:sp>
      <p:pic>
        <p:nvPicPr>
          <p:cNvPr id="13" name="Imagem 12" descr="25jan23_Aumento-de-casos-de-dengue-800x445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500306"/>
            <a:ext cx="6706342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215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CAPACITAÇÃO E ENCONTRO COM A SESA E OUTROS MUNICIPIOS – REFERENTE AO CURSO NÓS NA REDE</a:t>
            </a:r>
          </a:p>
          <a:p>
            <a:pPr algn="r"/>
            <a:r>
              <a:rPr lang="pt-BR" dirty="0" smtClean="0"/>
              <a:t>Fevereiro</a:t>
            </a:r>
            <a:r>
              <a:rPr lang="pt-BR" dirty="0" smtClean="0"/>
              <a:t> de 2025</a:t>
            </a:r>
            <a:endParaRPr lang="pt-BR" dirty="0"/>
          </a:p>
        </p:txBody>
      </p:sp>
      <p:pic>
        <p:nvPicPr>
          <p:cNvPr id="11" name="Imagem 10" descr="C:\Users\RAYSA.POLEZI\Desktop\Fotos\EVENTOS 2025\CAPACITAÇÃO CURSO SESA FEVEREIRO\WhatsApp Image 2025-03-13 at 10.14.19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500306"/>
            <a:ext cx="40624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46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DADOS ESTATÍSTICOS / SOCIOECONÔMICOS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UPA de Linhares iniciou aplicação de medicamento </a:t>
            </a:r>
            <a:r>
              <a:rPr lang="pt-BR" b="1" dirty="0" err="1" smtClean="0"/>
              <a:t>Palivizumabe</a:t>
            </a:r>
            <a:endParaRPr lang="pt-BR" b="1" dirty="0" smtClean="0"/>
          </a:p>
          <a:p>
            <a:pPr algn="ctr"/>
            <a:r>
              <a:rPr lang="pt-BR" b="1" dirty="0" smtClean="0"/>
              <a:t> para proteção de bebês prematuros </a:t>
            </a:r>
          </a:p>
          <a:p>
            <a:pPr algn="r"/>
            <a:r>
              <a:rPr lang="pt-BR" dirty="0" smtClean="0"/>
              <a:t>04 de Fevereiro 2025</a:t>
            </a:r>
            <a:endParaRPr lang="pt-BR" dirty="0"/>
          </a:p>
        </p:txBody>
      </p:sp>
      <p:pic>
        <p:nvPicPr>
          <p:cNvPr id="13" name="Imagem 12" descr="up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2571744"/>
            <a:ext cx="5966402" cy="3973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Pacientes começam a ser atendidos por </a:t>
            </a:r>
            <a:r>
              <a:rPr lang="pt-BR" b="1" dirty="0" err="1" smtClean="0"/>
              <a:t>teleconsultas</a:t>
            </a:r>
            <a:r>
              <a:rPr lang="pt-BR" b="1" dirty="0" smtClean="0"/>
              <a:t> em Linhares </a:t>
            </a:r>
          </a:p>
          <a:p>
            <a:pPr algn="r"/>
            <a:r>
              <a:rPr lang="pt-BR" dirty="0" smtClean="0"/>
              <a:t>17 de Fevereiro 2025</a:t>
            </a:r>
            <a:endParaRPr lang="pt-BR" dirty="0"/>
          </a:p>
        </p:txBody>
      </p:sp>
      <p:pic>
        <p:nvPicPr>
          <p:cNvPr id="11" name="Imagem 10" descr="teleconsulta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285992"/>
            <a:ext cx="5079387" cy="3714776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214942" y="3000372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 err="1" smtClean="0"/>
              <a:t>teleconsulta</a:t>
            </a:r>
            <a:r>
              <a:rPr lang="pt-BR" dirty="0" smtClean="0"/>
              <a:t> atende os pacientes já inseridos no Sistema de Regulação Ambulatorial. </a:t>
            </a:r>
          </a:p>
          <a:p>
            <a:pPr algn="just"/>
            <a:r>
              <a:rPr lang="pt-BR" dirty="0" smtClean="0"/>
              <a:t>Já estão em atendimento dois pontos, um na Unidade da Lagoa do Meio e outro na USL.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Prefeitura inicia obras da unidade de saúde do bairro </a:t>
            </a:r>
            <a:r>
              <a:rPr lang="pt-BR" b="1" dirty="0" err="1" smtClean="0"/>
              <a:t>Movelar</a:t>
            </a:r>
            <a:endParaRPr lang="pt-BR" b="1" dirty="0" smtClean="0"/>
          </a:p>
          <a:p>
            <a:pPr algn="r"/>
            <a:r>
              <a:rPr lang="pt-BR" dirty="0" smtClean="0"/>
              <a:t>Março </a:t>
            </a:r>
            <a:r>
              <a:rPr lang="pt-BR" dirty="0" smtClean="0"/>
              <a:t>de 2025</a:t>
            </a:r>
            <a:endParaRPr lang="pt-BR" dirty="0"/>
          </a:p>
        </p:txBody>
      </p:sp>
      <p:pic>
        <p:nvPicPr>
          <p:cNvPr id="14" name="Imagem 13" descr="ubs-planalto-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71678"/>
            <a:ext cx="4357686" cy="3066458"/>
          </a:xfrm>
          <a:prstGeom prst="rect">
            <a:avLst/>
          </a:prstGeom>
        </p:spPr>
      </p:pic>
      <p:pic>
        <p:nvPicPr>
          <p:cNvPr id="15" name="Imagem 14" descr="ubs-planalto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7" y="3643314"/>
            <a:ext cx="4786314" cy="307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Profissionais de Linhares participam de curso sobre manejo clínico da tuberculose </a:t>
            </a:r>
          </a:p>
          <a:p>
            <a:pPr algn="r"/>
            <a:r>
              <a:rPr lang="pt-BR" dirty="0" smtClean="0"/>
              <a:t>Março de 2025</a:t>
            </a:r>
            <a:endParaRPr lang="pt-BR" dirty="0"/>
          </a:p>
        </p:txBody>
      </p:sp>
      <p:pic>
        <p:nvPicPr>
          <p:cNvPr id="11" name="Imagem 10" descr="treinamento-tuberculose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643182"/>
            <a:ext cx="6286544" cy="353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CRAS de </a:t>
            </a:r>
            <a:r>
              <a:rPr lang="pt-BR" b="1" dirty="0" smtClean="0"/>
              <a:t>Rio Quartel realiza mais de 350 atendimentos em ação especial do Dia da Mulher</a:t>
            </a:r>
          </a:p>
          <a:p>
            <a:pPr algn="r"/>
            <a:r>
              <a:rPr lang="pt-BR" dirty="0" smtClean="0"/>
              <a:t>Março 2025</a:t>
            </a:r>
            <a:endParaRPr lang="pt-BR" dirty="0"/>
          </a:p>
        </p:txBody>
      </p:sp>
      <p:pic>
        <p:nvPicPr>
          <p:cNvPr id="11" name="Imagem 10" descr="acao-crasrioquartel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500306"/>
            <a:ext cx="7352620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Hospital Geral de Linhares retorna com cirurgias eletivas em várias especialidades </a:t>
            </a:r>
          </a:p>
          <a:p>
            <a:pPr algn="r"/>
            <a:r>
              <a:rPr lang="pt-BR" dirty="0" smtClean="0"/>
              <a:t>Março de 2025</a:t>
            </a:r>
            <a:endParaRPr lang="pt-BR" dirty="0"/>
          </a:p>
        </p:txBody>
      </p:sp>
      <p:pic>
        <p:nvPicPr>
          <p:cNvPr id="11" name="Imagem 10" descr="hgl-cirurgiaeletivas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500306"/>
            <a:ext cx="7500990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Unidades de Saúde de Pontal do Ipiranga, Regência e Povoação funcionarão 24 horas durante o Carnaval </a:t>
            </a:r>
          </a:p>
          <a:p>
            <a:pPr algn="r"/>
            <a:r>
              <a:rPr lang="pt-BR" dirty="0" smtClean="0"/>
              <a:t>Março </a:t>
            </a:r>
            <a:r>
              <a:rPr lang="pt-BR" dirty="0" smtClean="0"/>
              <a:t>de 2025</a:t>
            </a:r>
            <a:endParaRPr lang="pt-BR" dirty="0"/>
          </a:p>
        </p:txBody>
      </p:sp>
      <p:pic>
        <p:nvPicPr>
          <p:cNvPr id="12" name="Imagem 11" descr="unidade-saude-carnaval-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500306"/>
            <a:ext cx="6000760" cy="4000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214414" y="1357298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Iniciada </a:t>
            </a:r>
            <a:r>
              <a:rPr lang="pt-BR" b="1" dirty="0" err="1" smtClean="0"/>
              <a:t>concretagem</a:t>
            </a:r>
            <a:r>
              <a:rPr lang="pt-BR" b="1" dirty="0" smtClean="0"/>
              <a:t> da laje da Unidade de Saúde do distrito de Bebedouro </a:t>
            </a:r>
          </a:p>
          <a:p>
            <a:pPr algn="r"/>
            <a:r>
              <a:rPr lang="pt-BR" dirty="0" smtClean="0"/>
              <a:t>Março de </a:t>
            </a:r>
            <a:r>
              <a:rPr lang="pt-BR" dirty="0" smtClean="0"/>
              <a:t>2025</a:t>
            </a:r>
            <a:endParaRPr lang="pt-BR" dirty="0"/>
          </a:p>
        </p:txBody>
      </p:sp>
      <p:pic>
        <p:nvPicPr>
          <p:cNvPr id="11" name="Imagem 10" descr="unidade-saude-bebedouro-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285992"/>
            <a:ext cx="7405707" cy="4165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214414" y="135729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Horário Estendido: Unidade de Saúde do bairro Canivete</a:t>
            </a:r>
          </a:p>
          <a:p>
            <a:pPr algn="r"/>
            <a:r>
              <a:rPr lang="pt-BR" dirty="0" smtClean="0"/>
              <a:t>Março de </a:t>
            </a:r>
            <a:r>
              <a:rPr lang="pt-BR" dirty="0" smtClean="0"/>
              <a:t>2025</a:t>
            </a:r>
            <a:endParaRPr lang="pt-BR" dirty="0"/>
          </a:p>
        </p:txBody>
      </p:sp>
      <p:pic>
        <p:nvPicPr>
          <p:cNvPr id="12" name="Imagem 11" descr="unidade-saude-carnaval-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2143116"/>
            <a:ext cx="6179355" cy="411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214414" y="1357298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Conquista: cirurgias oftalmológicas passam a ser </a:t>
            </a:r>
          </a:p>
          <a:p>
            <a:pPr algn="ctr"/>
            <a:r>
              <a:rPr lang="pt-BR" b="1" dirty="0" smtClean="0"/>
              <a:t>feitas no Hospital Geral de Linhares (HGL) </a:t>
            </a:r>
          </a:p>
          <a:p>
            <a:pPr algn="r"/>
            <a:r>
              <a:rPr lang="pt-BR" dirty="0" smtClean="0"/>
              <a:t>Abril de 2025</a:t>
            </a:r>
            <a:endParaRPr lang="pt-BR" dirty="0"/>
          </a:p>
        </p:txBody>
      </p:sp>
      <p:pic>
        <p:nvPicPr>
          <p:cNvPr id="12" name="Imagem 11" descr="cirurgias-hgl-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2357430"/>
            <a:ext cx="4929222" cy="4084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6286512" y="692331"/>
              <a:ext cx="2571768" cy="523220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POPULAÇÃO 2024: </a:t>
              </a:r>
            </a:p>
            <a:p>
              <a:pPr algn="ctr"/>
              <a:r>
                <a:rPr lang="pt-BR" sz="1400" b="1" dirty="0" smtClean="0"/>
                <a:t>ESTIMATIVA </a:t>
              </a:r>
              <a:r>
                <a:rPr lang="pt-BR" sz="1400" b="1" dirty="0"/>
                <a:t>IBGE</a:t>
              </a:r>
              <a:endParaRPr lang="pt-BR" sz="1200" dirty="0"/>
            </a:p>
          </p:txBody>
        </p:sp>
      </p:grp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214287" y="2898788"/>
          <a:ext cx="8501112" cy="1227423"/>
        </p:xfrm>
        <a:graphic>
          <a:graphicData uri="http://schemas.openxmlformats.org/drawingml/2006/table">
            <a:tbl>
              <a:tblPr/>
              <a:tblGrid>
                <a:gridCol w="808644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</a:tblGrid>
              <a:tr h="147722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População Residente - Estudo de Estimativas Populacionais por Município 2011-2024 - Brasil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7722"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722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População residente por Município e Ano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7382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2024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77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LINHARES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148.750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151.560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154.436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157.351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160.301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163.082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165.693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168.190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170.668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173.087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175.302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177.417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179.599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181.912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7722">
                <a:tc gridSpan="15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Fonte:  Realização: CGI Demográfico/RIPSA e CGIAE/SVSA/Ministério da Saúde.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Linhares se destaca em vacinação contra a gripe e ocupa 2º lugar no ranking estadual </a:t>
            </a:r>
          </a:p>
          <a:p>
            <a:pPr algn="r"/>
            <a:r>
              <a:rPr lang="pt-BR" dirty="0" smtClean="0"/>
              <a:t>Abril de 2025</a:t>
            </a:r>
            <a:endParaRPr lang="pt-BR" dirty="0"/>
          </a:p>
        </p:txBody>
      </p:sp>
      <p:pic>
        <p:nvPicPr>
          <p:cNvPr id="12" name="Imagem 11" descr="vacinacao-idosos-70acima-03-800x445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500306"/>
            <a:ext cx="7277551" cy="4048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Capacitação das Salas de Vacinas</a:t>
            </a:r>
          </a:p>
          <a:p>
            <a:pPr algn="r"/>
            <a:r>
              <a:rPr lang="pt-BR" dirty="0" smtClean="0"/>
              <a:t>Abril de 2025</a:t>
            </a:r>
            <a:endParaRPr lang="pt-BR" dirty="0"/>
          </a:p>
        </p:txBody>
      </p:sp>
      <p:pic>
        <p:nvPicPr>
          <p:cNvPr id="12" name="Imagem 11" descr="Capacitação Salas de Vacina Abril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285992"/>
            <a:ext cx="3643338" cy="4191006"/>
          </a:xfrm>
          <a:prstGeom prst="rect">
            <a:avLst/>
          </a:prstGeom>
        </p:spPr>
      </p:pic>
      <p:pic>
        <p:nvPicPr>
          <p:cNvPr id="13" name="Imagem 12" descr="Capacitação Salas de Vacina Abril (4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285992"/>
            <a:ext cx="3857639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Dia de Ação Social Família na escola CEIM Jean Carlos Bastos no dia.</a:t>
            </a:r>
          </a:p>
          <a:p>
            <a:pPr algn="ctr"/>
            <a:r>
              <a:rPr lang="pt-BR" b="1" dirty="0" smtClean="0"/>
              <a:t>O evento envolveu os Pais e Alunos. </a:t>
            </a:r>
          </a:p>
          <a:p>
            <a:pPr algn="r"/>
            <a:r>
              <a:rPr lang="pt-BR" dirty="0" smtClean="0"/>
              <a:t>Abril de 2025</a:t>
            </a:r>
            <a:endParaRPr lang="pt-BR" dirty="0"/>
          </a:p>
        </p:txBody>
      </p:sp>
      <p:pic>
        <p:nvPicPr>
          <p:cNvPr id="11" name="Imagem 10" descr="WhatsApp Image 2025-07-25 at 12.31.0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496"/>
            <a:ext cx="4357718" cy="3429025"/>
          </a:xfrm>
          <a:prstGeom prst="rect">
            <a:avLst/>
          </a:prstGeom>
        </p:spPr>
      </p:pic>
      <p:pic>
        <p:nvPicPr>
          <p:cNvPr id="14" name="Imagem 13" descr="WhatsApp Image 2025-07-25 at 12.31.06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2428868"/>
            <a:ext cx="3429024" cy="419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71538" y="157161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Escola CEIM localizada no residencial Rio Doce  Abril </a:t>
            </a:r>
          </a:p>
          <a:p>
            <a:pPr algn="r"/>
            <a:r>
              <a:rPr lang="pt-BR" dirty="0" smtClean="0"/>
              <a:t>Abril de 2025</a:t>
            </a:r>
            <a:endParaRPr lang="pt-BR" dirty="0"/>
          </a:p>
        </p:txBody>
      </p:sp>
      <p:pic>
        <p:nvPicPr>
          <p:cNvPr id="12" name="Imagem 11" descr="WhatsApp Image 2025-07-25 at 12.28.36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5" y="2285992"/>
            <a:ext cx="3500463" cy="4429156"/>
          </a:xfrm>
          <a:prstGeom prst="rect">
            <a:avLst/>
          </a:prstGeom>
        </p:spPr>
      </p:pic>
      <p:pic>
        <p:nvPicPr>
          <p:cNvPr id="13" name="Imagem 12" descr="WhatsApp Image 2025-07-25 at 12.28.3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2285992"/>
            <a:ext cx="4000510" cy="4381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00100" y="1428736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Avaliação saúde bucal e Tratamento Restaurador </a:t>
            </a:r>
            <a:r>
              <a:rPr lang="pt-BR" b="1" dirty="0" err="1" smtClean="0"/>
              <a:t>Atraumático</a:t>
            </a:r>
            <a:r>
              <a:rPr lang="pt-BR" b="1" dirty="0" smtClean="0"/>
              <a:t> (ART) nas Escolas Municipais </a:t>
            </a:r>
          </a:p>
          <a:p>
            <a:pPr algn="r"/>
            <a:r>
              <a:rPr lang="pt-BR" dirty="0" smtClean="0"/>
              <a:t>Abril de 2025</a:t>
            </a:r>
            <a:endParaRPr lang="pt-BR" dirty="0"/>
          </a:p>
        </p:txBody>
      </p:sp>
      <p:pic>
        <p:nvPicPr>
          <p:cNvPr id="11" name="Imagem 10" descr="Sem títu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357430"/>
            <a:ext cx="3571900" cy="4286280"/>
          </a:xfrm>
          <a:prstGeom prst="rect">
            <a:avLst/>
          </a:prstGeom>
        </p:spPr>
      </p:pic>
      <p:pic>
        <p:nvPicPr>
          <p:cNvPr id="14" name="Imagem 13" descr="Sem título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2357430"/>
            <a:ext cx="3000396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2928926" y="328612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Obrigada!!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/>
            </a:r>
            <a:br>
              <a:rPr lang="pt-BR" sz="2400" b="1" dirty="0">
                <a:solidFill>
                  <a:srgbClr val="0070C0"/>
                </a:solidFill>
              </a:rPr>
            </a:br>
            <a:endParaRPr lang="pt-BR" sz="1800" dirty="0">
              <a:solidFill>
                <a:srgbClr val="0070C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5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8" name="Conector Reto 17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CaixaDeTexto 16"/>
            <p:cNvSpPr txBox="1"/>
            <p:nvPr/>
          </p:nvSpPr>
          <p:spPr>
            <a:xfrm>
              <a:off x="6143636" y="571480"/>
              <a:ext cx="2571768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2024:  </a:t>
              </a:r>
              <a:r>
                <a:rPr lang="pt-BR" sz="1400" b="1" dirty="0"/>
                <a:t>POPULAÇÃO POR FAIXA</a:t>
              </a:r>
            </a:p>
            <a:p>
              <a:r>
                <a:rPr lang="pt-BR" sz="1400" b="1" dirty="0" smtClean="0"/>
                <a:t>ETÁRIA</a:t>
              </a:r>
              <a:endParaRPr lang="pt-BR" sz="1200" dirty="0"/>
            </a:p>
          </p:txBody>
        </p:sp>
      </p:grpSp>
      <p:graphicFrame>
        <p:nvGraphicFramePr>
          <p:cNvPr id="29" name="Tabela 28"/>
          <p:cNvGraphicFramePr>
            <a:graphicFrameLocks noGrp="1"/>
          </p:cNvGraphicFramePr>
          <p:nvPr/>
        </p:nvGraphicFramePr>
        <p:xfrm>
          <a:off x="214282" y="2000240"/>
          <a:ext cx="8644001" cy="1285885"/>
        </p:xfrm>
        <a:graphic>
          <a:graphicData uri="http://schemas.openxmlformats.org/drawingml/2006/table">
            <a:tbl>
              <a:tblPr/>
              <a:tblGrid>
                <a:gridCol w="1123268"/>
                <a:gridCol w="387334"/>
                <a:gridCol w="38733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64801"/>
                <a:gridCol w="451888"/>
              </a:tblGrid>
              <a:tr h="184836">
                <a:tc gridSpan="19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População Residente - Estudo de Estimativas Populacionais por Município, Idade e Sexo 2000-2024 - Brasil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17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0 a 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a 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 14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a 19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 a 24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25 a 29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 a 34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 a 39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 a 44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 a 49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 a 54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 a 59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 a 64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 a 69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 a 74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 a 79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80 anos ou +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483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320320 LINHARES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13.066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13.708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13.101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13.462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14.547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14.773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14.584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14.924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14.866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12.422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10.144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8.724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7.443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6.062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4.274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2.725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3.087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181.912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36"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36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Fonte:  Realização: CGI Demográfico/RIPSA e CGIAE/SVSA/Ministério da Saúde.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36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Dados básicos: IBGE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ela 29"/>
          <p:cNvGraphicFramePr>
            <a:graphicFrameLocks noGrp="1"/>
          </p:cNvGraphicFramePr>
          <p:nvPr/>
        </p:nvGraphicFramePr>
        <p:xfrm>
          <a:off x="214282" y="3929066"/>
          <a:ext cx="8572564" cy="1428076"/>
        </p:xfrm>
        <a:graphic>
          <a:graphicData uri="http://schemas.openxmlformats.org/drawingml/2006/table">
            <a:tbl>
              <a:tblPr/>
              <a:tblGrid>
                <a:gridCol w="648861"/>
                <a:gridCol w="409192"/>
                <a:gridCol w="409192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79339"/>
                <a:gridCol w="569944"/>
              </a:tblGrid>
              <a:tr h="124578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População Residente - Estudo de Estimativas Populacionais por Município - Brasil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457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População residente por Sexo e Faixa Etária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6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Sexo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0 a 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a 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 14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a 19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 a 24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 a 29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 a 34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 a 39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 a 44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 a 49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 a 54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 a 59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 a 64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 a 69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 a 74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 a 79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 anos ou +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2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Masculino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6.652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7.015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6.638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6.841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7.466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7.493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7.332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7.542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7.507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6.170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4.937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4.193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3.492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2.780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1.908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1.177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1.219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90.362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Feminino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6.414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6.693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6.463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6.621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7.081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7.280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7.252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7.382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7.359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6.252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5.207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4.531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3.951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3.282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2.366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1.548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1.868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91.550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13.066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13.708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13.101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13.462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14.547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14.773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14.584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14.924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14.866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12.422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10.144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8.724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7.443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6.062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4.274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2.725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3.087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181.912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57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578">
                <a:tc gridSpan="14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Fonte:  Realização: CGI Demográfico/RIPSA e CGIAE/SVSA/Ministério da Saúde -  Dados básicos: IBGE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" name="CaixaDeTexto 5"/>
          <p:cNvSpPr txBox="1">
            <a:spLocks noChangeArrowheads="1"/>
          </p:cNvSpPr>
          <p:nvPr/>
        </p:nvSpPr>
        <p:spPr bwMode="auto">
          <a:xfrm>
            <a:off x="651648" y="285728"/>
            <a:ext cx="7920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"/>
            <a:r>
              <a:rPr lang="pt-BR" sz="2400" b="1" dirty="0">
                <a:solidFill>
                  <a:srgbClr val="0070C0"/>
                </a:solidFill>
                <a:latin typeface="+mn-lt"/>
              </a:rPr>
              <a:t>       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2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7" name="Conector Reto 1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CaixaDeTexto 1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aixaDeTexto 15"/>
            <p:cNvSpPr txBox="1"/>
            <p:nvPr/>
          </p:nvSpPr>
          <p:spPr>
            <a:xfrm>
              <a:off x="6286512" y="571480"/>
              <a:ext cx="2571768" cy="73866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REDE PÚBLICA E PRESTADORA DE SERVIÇO REDE PRIVADA QUE PRESTA SERVIÇO SUS </a:t>
              </a:r>
              <a:endParaRPr lang="pt-BR" sz="1200" dirty="0"/>
            </a:p>
          </p:txBody>
        </p:sp>
      </p:grp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643042" y="1571612"/>
          <a:ext cx="6286543" cy="4753483"/>
        </p:xfrm>
        <a:graphic>
          <a:graphicData uri="http://schemas.openxmlformats.org/drawingml/2006/table">
            <a:tbl>
              <a:tblPr/>
              <a:tblGrid>
                <a:gridCol w="4364542"/>
                <a:gridCol w="640667"/>
                <a:gridCol w="640667"/>
                <a:gridCol w="640667"/>
              </a:tblGrid>
              <a:tr h="1609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CNES - Estabelecimentos por Tipo - Espírito Santo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Estabelecimento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POSTO DE SAUDE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DE SAUDE/UNIDADE BASICA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POLICLINICA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GERAL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CONSULTORIO ISOLADO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CLINICA/CENTRO DE ESPECIALIDADE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UNIDADE DE APOIO DIAGNOSE E TERAPIA (SADT ISOLADO)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UNIDADE MOVEL TERRESTRE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UNIDADE MOVEL DE NIVEL PRE-HOSPITALAR NA AREA DE URGENCIA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FARMACIA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UNIDADE DE VIGILANCIA EM SAUDE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HOSPITAL/DIA - ISOLADO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CENTRAL DE GESTAO EM SAUDE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DE ATENCAO HEMOTERAPIA E OU HEMATOLOGICA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DE ATENCAO PSICOSSOCIAL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PRONTO ATENDIMENTO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LABORATORIO DE SAUDE PUBLICA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REGULACAO DO ACESSO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ABASTECIMENTO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646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139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Fonte: Ministério da Saúde - Cadastro Nacional dos Estabelecimentos de Saúde do Brasil - CNES</a:t>
                      </a:r>
                    </a:p>
                  </a:txBody>
                  <a:tcPr marL="8048" marR="8048" marT="80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85918" y="5286388"/>
            <a:ext cx="169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400" b="1" dirty="0">
                <a:solidFill>
                  <a:srgbClr val="000000"/>
                </a:solidFill>
                <a:latin typeface="Calibri" panose="020F0502020204030204"/>
              </a:rPr>
              <a:t>Fonte:   SCNES / MS.</a:t>
            </a:r>
          </a:p>
        </p:txBody>
      </p:sp>
      <p:grpSp>
        <p:nvGrpSpPr>
          <p:cNvPr id="2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9" name="Conector Reto 1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71472" y="1785926"/>
          <a:ext cx="3929090" cy="2952750"/>
        </p:xfrm>
        <a:graphic>
          <a:graphicData uri="http://schemas.openxmlformats.org/drawingml/2006/table">
            <a:tbl>
              <a:tblPr/>
              <a:tblGrid>
                <a:gridCol w="2804802"/>
                <a:gridCol w="1124288"/>
              </a:tblGrid>
              <a:tr h="5905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Esfera Administrativa (Gerência)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Municipal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Estadual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Entidades Empresariais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Empresas Gestão Mista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Entidades Empresariais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Entidades S/ Fins Lucrativos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Pessoas Fisicas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</a:tr>
            </a:tbl>
          </a:graphicData>
        </a:graphic>
      </p:graphicFrame>
      <p:pic>
        <p:nvPicPr>
          <p:cNvPr id="13" name="Imagem 12" descr="grafico_pizza_categorias_detalhad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357298"/>
            <a:ext cx="4000528" cy="4000528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PROCEDIMENTOS /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/>
          <p:cNvSpPr/>
          <p:nvPr/>
        </p:nvSpPr>
        <p:spPr>
          <a:xfrm rot="10800000">
            <a:off x="4000496" y="6572272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285720" y="238090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549851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5500694" y="404804"/>
              <a:ext cx="3500462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PRODUÇÃO AMBULATORIAL, SUBGRUPOS,  </a:t>
              </a:r>
            </a:p>
            <a:p>
              <a:r>
                <a:rPr lang="pt-BR" sz="1200" b="1" dirty="0"/>
                <a:t>ESTABELECIMENTO </a:t>
              </a:r>
              <a:r>
                <a:rPr lang="pt-BR" sz="1200" b="1" dirty="0" smtClean="0"/>
                <a:t>ESPECIALIZADOS </a:t>
              </a:r>
              <a:r>
                <a:rPr lang="pt-BR" sz="1200" dirty="0" smtClean="0"/>
                <a:t>- LINHARES/ES</a:t>
              </a:r>
            </a:p>
            <a:p>
              <a:r>
                <a:rPr lang="pt-BR" sz="1200" b="1" dirty="0" smtClean="0"/>
                <a:t>1º QUADRIMESTRE 2025</a:t>
              </a:r>
              <a:endParaRPr lang="pt-BR" sz="1200" b="1" dirty="0"/>
            </a:p>
          </p:txBody>
        </p:sp>
      </p:grp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785918" y="1785926"/>
          <a:ext cx="5598488" cy="4409432"/>
        </p:xfrm>
        <a:graphic>
          <a:graphicData uri="http://schemas.openxmlformats.org/drawingml/2006/table">
            <a:tbl>
              <a:tblPr/>
              <a:tblGrid>
                <a:gridCol w="4546995"/>
                <a:gridCol w="1051493"/>
              </a:tblGrid>
              <a:tr h="18472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Produção Ambulatorial de Procedimentos da Tabela Unificada </a:t>
                      </a:r>
                    </a:p>
                  </a:txBody>
                  <a:tcPr marL="9236" marR="9236" marT="92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472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SubGrupo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de Procedimentos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1º Quadrimestre 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0101 Ações coletivas/individuais em saúde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3.054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0201 Coleta de material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57.378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0202 Diagnóstico em laboratório clínico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376.922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0203 Diagnóstico por anatomia patológica e citopatologia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2.534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0204 Diagnóstico por radiologia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15.558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0205 Diagnóstico por ultrasonografia 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1.791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0206 Diagnóstico por tomografia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5.954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0207 Diagnóstico por ressonância magnética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0208 Diagnóstico por medicina nuclear in vivo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0209 Diagnóstico por endoscopia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0211 Métodos diagnósticos em especialidades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7.213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0212 Diagnóstico e procedimentos especiais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0214 Diagnóstico por teste rápido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14.255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0301 Consultas / Atendimentos / Acompanhamentos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150.679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0302 Fisioterapia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2.130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0303 Tratamentos clínicos (outras especialidades)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480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0304 Tratamento em oncologia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3.250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0305 Tratamento em nefrologia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9.031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0306 Hemoterapia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0307 Tratamentos odontológicos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1693</a:t>
                      </a: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5119</TotalTime>
  <Words>3362</Words>
  <Application>WPS Presentation</Application>
  <PresentationFormat>Apresentação na tela (4:3)</PresentationFormat>
  <Paragraphs>1383</Paragraphs>
  <Slides>45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Slide 1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ESTATÍSTICOS / SOCIOECONÔMICOS</dc:title>
  <dc:creator>Francisco.filho</dc:creator>
  <cp:lastModifiedBy>paula.tres</cp:lastModifiedBy>
  <cp:revision>783</cp:revision>
  <dcterms:created xsi:type="dcterms:W3CDTF">2020-02-13T13:47:00Z</dcterms:created>
  <dcterms:modified xsi:type="dcterms:W3CDTF">2025-07-28T21:43:55Z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DEC8F36606A7422CA4C785D676FA4BA1</vt:lpwstr>
  </property>
  <property fmtid="{D5CDD505-2E9C-101B-9397-08002B2CF9AE}" pid="3" name="KSOProductBuildVer">
    <vt:lpwstr>1046-11.2.0.11341</vt:lpwstr>
  </property>
</Properties>
</file>