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0" r:id="rId2"/>
    <p:sldId id="325" r:id="rId3"/>
    <p:sldId id="339" r:id="rId4"/>
    <p:sldId id="405" r:id="rId5"/>
    <p:sldId id="406" r:id="rId6"/>
    <p:sldId id="407" r:id="rId7"/>
    <p:sldId id="408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20" r:id="rId17"/>
    <p:sldId id="316" r:id="rId18"/>
    <p:sldId id="317" r:id="rId19"/>
    <p:sldId id="318" r:id="rId20"/>
    <p:sldId id="319" r:id="rId21"/>
    <p:sldId id="304" r:id="rId22"/>
    <p:sldId id="426" r:id="rId23"/>
    <p:sldId id="427" r:id="rId24"/>
    <p:sldId id="429" r:id="rId25"/>
    <p:sldId id="337" r:id="rId26"/>
    <p:sldId id="409" r:id="rId27"/>
    <p:sldId id="412" r:id="rId28"/>
    <p:sldId id="415" r:id="rId29"/>
    <p:sldId id="410" r:id="rId30"/>
    <p:sldId id="411" r:id="rId31"/>
    <p:sldId id="413" r:id="rId32"/>
    <p:sldId id="414" r:id="rId33"/>
    <p:sldId id="416" r:id="rId34"/>
    <p:sldId id="417" r:id="rId35"/>
    <p:sldId id="418" r:id="rId36"/>
    <p:sldId id="422" r:id="rId37"/>
    <p:sldId id="424" r:id="rId38"/>
    <p:sldId id="425" r:id="rId39"/>
    <p:sldId id="420" r:id="rId40"/>
    <p:sldId id="421" r:id="rId41"/>
    <p:sldId id="419" r:id="rId42"/>
    <p:sldId id="423" r:id="rId43"/>
    <p:sldId id="431" r:id="rId44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28" autoAdjust="0"/>
    <p:restoredTop sz="62609" autoAdjust="0"/>
  </p:normalViewPr>
  <p:slideViewPr>
    <p:cSldViewPr>
      <p:cViewPr>
        <p:scale>
          <a:sx n="84" d="100"/>
          <a:sy n="84" d="100"/>
        </p:scale>
        <p:origin x="-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4382" y="1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0613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4382" y="9720613"/>
            <a:ext cx="3078045" cy="512379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5" tIns="47397" rIns="94795" bIns="4739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6"/>
          </a:xfrm>
          <a:prstGeom prst="rect">
            <a:avLst/>
          </a:prstGeom>
        </p:spPr>
        <p:txBody>
          <a:bodyPr vert="horz" lIns="94795" tIns="47397" rIns="94795" bIns="4739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1731"/>
          </a:xfrm>
          <a:prstGeom prst="rect">
            <a:avLst/>
          </a:prstGeom>
        </p:spPr>
        <p:txBody>
          <a:bodyPr vert="horz" lIns="94795" tIns="47397" rIns="94795" bIns="47397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25479"/>
            <a:ext cx="55007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 smtClean="0"/>
              <a:t>3º</a:t>
            </a:r>
            <a:r>
              <a:rPr lang="pt-BR" b="1" dirty="0"/>
              <a:t>. QUADRIMESTRE - </a:t>
            </a:r>
            <a:r>
              <a:rPr lang="pt-BR" b="1" dirty="0" smtClean="0"/>
              <a:t>2023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286124"/>
            <a:ext cx="22341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Bruno </a:t>
            </a:r>
            <a:r>
              <a:rPr lang="pt-BR" dirty="0" err="1" smtClean="0"/>
              <a:t>Marianelli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SECRETÁRIA </a:t>
            </a:r>
            <a:r>
              <a:rPr lang="pt-BR" sz="1600" b="1" dirty="0">
                <a:solidFill>
                  <a:schemeClr val="tx1"/>
                </a:solidFill>
              </a:rPr>
              <a:t>DE SAÚDE</a:t>
            </a:r>
          </a:p>
          <a:p>
            <a:pPr algn="ctr"/>
            <a:r>
              <a:rPr lang="pt-BR" dirty="0" smtClean="0"/>
              <a:t>Sônia M. </a:t>
            </a:r>
            <a:r>
              <a:rPr lang="pt-BR" dirty="0" err="1" smtClean="0"/>
              <a:t>Dalmolim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1600" b="1" dirty="0" smtClean="0"/>
              <a:t>SUBSECRETÁRIA </a:t>
            </a:r>
            <a:r>
              <a:rPr lang="pt-BR" sz="1600" dirty="0" err="1" smtClean="0"/>
              <a:t>Francimar</a:t>
            </a:r>
            <a:r>
              <a:rPr lang="pt-BR" sz="1600" dirty="0" smtClean="0"/>
              <a:t> Baptist</a:t>
            </a:r>
            <a:r>
              <a:rPr lang="pt-BR" dirty="0" smtClean="0"/>
              <a:t>a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" name="Imagem 13" descr="WhatsApp-Image-2024-05-07-at-14.54.42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714488"/>
            <a:ext cx="439024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4348" y="5357826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</a:t>
            </a:r>
            <a:r>
              <a:rPr lang="pt-BR" sz="1000" dirty="0" smtClean="0"/>
              <a:t>MS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29256" y="428604"/>
            <a:ext cx="3429024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PRODUÇÃO AMBULATORIAL, SUBGRUPOS,  </a:t>
            </a:r>
          </a:p>
          <a:p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pPr algn="ctr"/>
            <a:r>
              <a:rPr lang="pt-BR" sz="1200" b="1" dirty="0" smtClean="0"/>
              <a:t>3º QUADRIMESTRE 2023</a:t>
            </a:r>
            <a:endParaRPr lang="pt-BR" sz="12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714349" y="2012159"/>
          <a:ext cx="7715302" cy="3127204"/>
        </p:xfrm>
        <a:graphic>
          <a:graphicData uri="http://schemas.openxmlformats.org/drawingml/2006/table">
            <a:tbl>
              <a:tblPr/>
              <a:tblGrid>
                <a:gridCol w="4429155"/>
                <a:gridCol w="1143008"/>
                <a:gridCol w="1143008"/>
                <a:gridCol w="1000131"/>
              </a:tblGrid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88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0405 Cirurgia do aparelho da visão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órgãos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anexos e parede abdominal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 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0410 Cirurgia de mama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819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Assitencia Farmaceutica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708.281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694.124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725.224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smtClean="0">
                          <a:solidFill>
                            <a:srgbClr val="FFFFFF"/>
                          </a:solidFill>
                          <a:latin typeface="Calibri"/>
                        </a:rPr>
                        <a:t>1.168.625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1.381.102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1.561.061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dirty="0" smtClean="0"/>
              <a:t>3</a:t>
            </a:r>
            <a:r>
              <a:rPr lang="pt-BR" sz="1200" b="1" baseline="0" dirty="0" smtClean="0">
                <a:latin typeface="+mn-lt"/>
              </a:rPr>
              <a:t>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2023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429124" y="6572272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000100" y="1285860"/>
          <a:ext cx="7143800" cy="5157270"/>
        </p:xfrm>
        <a:graphic>
          <a:graphicData uri="http://schemas.openxmlformats.org/drawingml/2006/table">
            <a:tbl>
              <a:tblPr/>
              <a:tblGrid>
                <a:gridCol w="4121146"/>
                <a:gridCol w="921536"/>
                <a:gridCol w="1050559"/>
                <a:gridCol w="1050559"/>
              </a:tblGrid>
              <a:tr h="314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6555" marR="6555" marT="6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6555" marR="6555" marT="6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6555" marR="6555" marT="6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6555" marR="6555" marT="6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Biomedico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22.022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45.276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residente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Cirurgião dentista - clinico geral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2.187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2.579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4.136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Cirurgião dentista - endodontista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Cirurgião dentista - traumatologista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bucomaxilofacial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Farmaceutico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711.896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697.662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726.907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Farmacêutico analista clinico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232.161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382.768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524.567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Enfermeiro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45.573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49.220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36.700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geral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1.645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2.792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2.785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neurofuncional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Nutricionista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1.048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Fonoaudiologo geral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1.157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Terapeuta ocupacional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infectologista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805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nefrologista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8.776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9.194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9.522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neurologista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653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angiologista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658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cardiologista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3.433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7.699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7.860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oncologista clinico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5.443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5.859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8.072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pediatra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11.605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8.263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clinico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35.611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41.080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35.764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pneumologista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psiquiatra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1.346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dermatologista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reumatologista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anatomopatologista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807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anestesiologista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endocrinologista e metabologista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1.242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1.179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gastroenterologista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1.205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1500166" y="6357958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3º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2023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500166" y="1357298"/>
          <a:ext cx="6643733" cy="4577070"/>
        </p:xfrm>
        <a:graphic>
          <a:graphicData uri="http://schemas.openxmlformats.org/drawingml/2006/table">
            <a:tbl>
              <a:tblPr/>
              <a:tblGrid>
                <a:gridCol w="3370102"/>
                <a:gridCol w="1070844"/>
                <a:gridCol w="1054765"/>
                <a:gridCol w="1148022"/>
              </a:tblGrid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geriatra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hematologista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1.278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cirurgia vascular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cardiovascular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cirurgiao do aparelho digestivo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cirurgiao geral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22.419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4.603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pediátrico 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plástico 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torácico 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ginecologista e obstetra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6.453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7.635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12.248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mastologista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neurocirurgião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oftalmologista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1.262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1.270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ortopedista e traumatologista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10.124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12.065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coloproctologista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urologista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1.625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2.533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cancerologista cirurgico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2.379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5.569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endoscopia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medicina nuclear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radiologia e diagnostico por imagem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14.842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20.337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patologista clinico / medicina laboratorial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7.683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6.832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13.065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Psicopedagogo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Psicologo clinico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4.367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Assistente social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13.139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8.216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7.707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Técnico de enfermagem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38.962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47.480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52.729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1.168.625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1.381.102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1.561.061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86148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</a:t>
            </a:r>
            <a:r>
              <a:rPr lang="pt-BR" sz="1200" dirty="0" smtClean="0"/>
              <a:t>PROFISSIONAIS: </a:t>
            </a:r>
          </a:p>
          <a:p>
            <a:pPr algn="ctr"/>
            <a:r>
              <a:rPr lang="pt-BR" sz="1200" b="1" dirty="0" smtClean="0"/>
              <a:t>3º QUADRIMESTRE 2023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285720" y="2571746"/>
          <a:ext cx="8429683" cy="2219224"/>
        </p:xfrm>
        <a:graphic>
          <a:graphicData uri="http://schemas.openxmlformats.org/drawingml/2006/table">
            <a:tbl>
              <a:tblPr/>
              <a:tblGrid>
                <a:gridCol w="4220803"/>
                <a:gridCol w="1156548"/>
                <a:gridCol w="1120778"/>
                <a:gridCol w="1120778"/>
                <a:gridCol w="810776"/>
              </a:tblGrid>
              <a:tr h="397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DOMICILIAR AGENTE DE SAÚDE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235.308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319.689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304.096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859.093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51.515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64.191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50.140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165.846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21.113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27.929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22.136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71.178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33.387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44.780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43.804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121.971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TECNICO  DE ENFERMAGEM 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174.852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182.073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207.801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564.726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9.163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10.912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11.150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31.225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525.338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649.574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639.127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1.814.039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pPr algn="ctr"/>
            <a:r>
              <a:rPr lang="pt-BR" sz="1200" b="1" dirty="0" smtClean="0"/>
              <a:t>3º QUADRIMESTRE 2023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85720" y="1785926"/>
          <a:ext cx="8429688" cy="4597570"/>
        </p:xfrm>
        <a:graphic>
          <a:graphicData uri="http://schemas.openxmlformats.org/drawingml/2006/table">
            <a:tbl>
              <a:tblPr/>
              <a:tblGrid>
                <a:gridCol w="2599414"/>
                <a:gridCol w="252575"/>
                <a:gridCol w="284147"/>
                <a:gridCol w="284147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315719"/>
                <a:gridCol w="221002"/>
                <a:gridCol w="368337"/>
              </a:tblGrid>
              <a:tr h="419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&lt;1 ano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80+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708" marR="5708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1877</a:t>
                      </a:r>
                    </a:p>
                  </a:txBody>
                  <a:tcPr marL="5708" marR="5708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3</a:t>
            </a:r>
            <a:r>
              <a:rPr lang="pt-BR" sz="1200" b="1" dirty="0" smtClean="0"/>
              <a:t>º QUADRIMESTRE 2023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428596" y="49291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2214554"/>
          <a:ext cx="8286812" cy="2460696"/>
        </p:xfrm>
        <a:graphic>
          <a:graphicData uri="http://schemas.openxmlformats.org/drawingml/2006/table">
            <a:tbl>
              <a:tblPr/>
              <a:tblGrid>
                <a:gridCol w="3255644"/>
                <a:gridCol w="427381"/>
                <a:gridCol w="377102"/>
                <a:gridCol w="377102"/>
                <a:gridCol w="377102"/>
                <a:gridCol w="377102"/>
                <a:gridCol w="377102"/>
                <a:gridCol w="377102"/>
                <a:gridCol w="377102"/>
                <a:gridCol w="377102"/>
                <a:gridCol w="377102"/>
                <a:gridCol w="377102"/>
                <a:gridCol w="367675"/>
                <a:gridCol w="465092"/>
              </a:tblGrid>
              <a:tr h="277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4"/>
          <p:cNvSpPr txBox="1"/>
          <p:nvPr/>
        </p:nvSpPr>
        <p:spPr>
          <a:xfrm>
            <a:off x="6365360" y="500042"/>
            <a:ext cx="2492920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INDICADORES DA SAÚDE </a:t>
            </a:r>
          </a:p>
          <a:p>
            <a:pPr algn="ctr"/>
            <a:r>
              <a:rPr lang="pt-BR" sz="1200" b="1" dirty="0"/>
              <a:t>ANO </a:t>
            </a:r>
            <a:r>
              <a:rPr lang="pt-BR" sz="1200" b="1" dirty="0" smtClean="0"/>
              <a:t>2023 </a:t>
            </a:r>
            <a:r>
              <a:rPr lang="pt-BR" sz="1200" b="1" dirty="0"/>
              <a:t>– </a:t>
            </a:r>
            <a:r>
              <a:rPr lang="pt-BR" sz="1200" b="1" dirty="0" smtClean="0"/>
              <a:t>3º </a:t>
            </a:r>
            <a:r>
              <a:rPr lang="pt-BR" sz="1200" b="1" dirty="0"/>
              <a:t>QUADRIMESTRE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5720" y="357166"/>
            <a:ext cx="5286412" cy="838200"/>
            <a:chOff x="285720" y="357166"/>
            <a:chExt cx="5286412" cy="8382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aixaDeTexto 34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28860" y="57148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14285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Reto 27"/>
          <p:cNvCxnSpPr/>
          <p:nvPr/>
        </p:nvCxnSpPr>
        <p:spPr>
          <a:xfrm rot="5400000">
            <a:off x="2070876" y="78579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28596" y="1285860"/>
          <a:ext cx="8358246" cy="5301550"/>
        </p:xfrm>
        <a:graphic>
          <a:graphicData uri="http://schemas.openxmlformats.org/drawingml/2006/table">
            <a:tbl>
              <a:tblPr/>
              <a:tblGrid>
                <a:gridCol w="448916"/>
                <a:gridCol w="4788435"/>
                <a:gridCol w="549127"/>
                <a:gridCol w="631461"/>
                <a:gridCol w="671645"/>
                <a:gridCol w="671645"/>
                <a:gridCol w="597017"/>
              </a:tblGrid>
              <a:tr h="198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Indicador 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2022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Res. 1º </a:t>
                      </a:r>
                      <a:r>
                        <a:rPr lang="pt-BR" sz="9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Quadri</a:t>
                      </a:r>
                      <a:r>
                        <a:rPr lang="pt-BR" sz="9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2023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2º Quadri. 2023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Resultado Final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295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prematura (de 30 a 69 anos) pelo conjunto das quatro principais doenças crônicas não transmissíveis (doenças do aparelho circulatório, câncer, diabetes e doenças respiratórias crônicas). 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 p/100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309,9 p/ 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78,06 p/ 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187,6 p/100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300,7 p/ 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95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de mamografia de rastreamento realizados em mulheres de 50 a 69 anos na população residente de determinado local e a população da mesma faixa etária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Percentual de usuários diagnosticados com câncer iniciando tratamento em até 60 dias a partir do diagnóstico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Proporção de cura dos casos novos de hanseníase diagnosticados nos anos das coortes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≥90%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76,40%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82,35%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incidência de tuberculose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p/ 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27,8 p/ 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 p/ 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23,9 p/ 100 mil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41,37%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absoluto de óbitos de dengue grave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 de incidência de </a:t>
                      </a:r>
                      <a:r>
                        <a:rPr lang="pt-BR" sz="9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siflís</a:t>
                      </a:r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congênita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Infantil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13,16%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9,27%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9,22%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10,29%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óbitos maternos em determinado período e local de residência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de saúde bucal na atenção básica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idosos cadastrados que realizaram avaliação multidimensional no ano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0 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0 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0 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6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internações clínicas por condições sensíveis à Atenção Básica - ICSAB (*)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vacinas selecionadas do Calendário Nacional de Vacinação para crianças menores de dois anos de idade – Pentavalente (3ª dose), Pneumocócica 10-valente (2ª dose), Poliomielite (3ª dose) e Tríplice 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2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análises realizadas em amostras de água para consumo humano quanto aos parâmetros coliformes totais, cloro residual livre e turbidez 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75,25%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94,41%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81,58%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parto normal no SUS e na Saúde Suplementar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43,14%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37,71%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39,08%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40,63%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39,89%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gravidez na adolescência entre as faixas etárias 10 a 19 anos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14,01%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12,67%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11,98%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11,75%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pelas equipes de Atenção Básica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77,27%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92,22%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93,04%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92,00%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de acompanhamento das condicionalidades de Saúde do Programa Bolsa Família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85,33%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77,06%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86,27%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80,14%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2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Ações de matriciamento sistemático realizadas por CAPS com equipes de Atenção Básica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021" marR="6021" marT="60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ciclos que atingiram mínimo de 80% de cobertura de imóveis visitados para controle vetorial da dengue.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fontAlgn="b"/>
                      <a:endParaRPr lang="pt-BR" sz="9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41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(*) Indicador novo, ainda não há método de cálculo disponível aos </a:t>
                      </a:r>
                      <a:r>
                        <a:rPr lang="pt-BR" sz="9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Municípios.</a:t>
                      </a:r>
                      <a:endParaRPr lang="pt-BR" sz="9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595622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 smtClean="0"/>
              <a:t>3º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71472" y="1285860"/>
          <a:ext cx="8072494" cy="5080000"/>
        </p:xfrm>
        <a:graphic>
          <a:graphicData uri="http://schemas.openxmlformats.org/drawingml/2006/table">
            <a:tbl>
              <a:tblPr/>
              <a:tblGrid>
                <a:gridCol w="3614914"/>
                <a:gridCol w="891516"/>
                <a:gridCol w="891516"/>
                <a:gridCol w="891516"/>
                <a:gridCol w="891516"/>
                <a:gridCol w="891516"/>
              </a:tblGrid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RELATÓRIO POR BLOCO DE FINANCIAMENTO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3º QUADRIMESTRE 2023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1112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23.265.832,00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31.399.978,78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30.598.412,98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30.352.206,06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30.172.748,01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108.462,30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106.285,26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100.127,11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100.127,11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9.228,80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7.933,20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7.933,20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5.006.300,00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8.153.153,68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8.085.138,26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7.431.995,73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7.431.995,73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224.600,00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826.550,58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771.911,66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748.734,50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748.734,50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28.698.532,00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40.520.345,34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39.570.976,96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38.640.996,60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38.461.538,55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22.859.221,00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28.268.304,57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26.992.807,80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26.288.682,07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26.029.670,58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16.700.659,00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21.912.906,12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21.870.224,11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21.870.224,11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21.726.030,82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10.845.734,00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5.455.945,12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5.411.936,48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5.411.936,48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5.233.878,67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108.988,52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108.401,84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108.401,84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50.756.014,00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55.749.555,81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54.383.956,91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53.679.244,50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53.097.981,91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601.736,66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544.890,48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544.890,48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544.890,48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1.516.262,19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1.498.912,86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1.355.598,15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1.355.598,15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451.000,00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2.117.998,85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2.043.803,34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1.900.488,63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1.900.488,63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53.079.254,00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58.833.799,33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57.839.641,60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57.085.511,66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56.623.743,95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521.100,00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536.354,34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403.705,44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379.509,90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375.170,59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21.600.000,00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830.068,44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829.011,16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829.011,16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829.011,16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8.005.000,00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14.115.364,51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13.867.507,02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13.687.266,03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13.687.266,03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2.775.655,00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3.808.309,57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3.156.548,86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3.156.548,86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3.156.548,86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12.816.468,00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8.846.461,36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8.574.807,74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8.505.749,29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8.415.250,74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1.030.244,00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1.522.178,31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1.326.746,29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1.319.179,09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1.308.927,61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6.637.275,00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6.472.181,69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6.198.175,46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6.174.813,41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6.114.134,40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946.469,00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1.040.919,96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970.506,70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964.822,54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953.917,75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POLINORTE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21.897.406,00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32.496.923,02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32.319.723,07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30.919.723,07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30.919.723,07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129.321.271,00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128.509.960,53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125.486.373,34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123.022.135,01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122.383.694,16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 smtClean="0"/>
              <a:t>3º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57158" y="2786058"/>
          <a:ext cx="8359651" cy="1567206"/>
        </p:xfrm>
        <a:graphic>
          <a:graphicData uri="http://schemas.openxmlformats.org/drawingml/2006/table">
            <a:tbl>
              <a:tblPr/>
              <a:tblGrid>
                <a:gridCol w="3643336"/>
                <a:gridCol w="943263"/>
                <a:gridCol w="943263"/>
                <a:gridCol w="943263"/>
                <a:gridCol w="943263"/>
                <a:gridCol w="943263"/>
              </a:tblGrid>
              <a:tr h="1298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3.521.400,00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5.014.257,80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4.616.305,49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4.071.180,67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4.047.641,20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3.521.400,00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5.014.257,80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4.616.305,49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4.071.180,67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4.047.641,20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376.400,00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998.410,71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768.640,89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723.297,82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723.297,82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161.900,00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75.828,06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51.203,21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49.546,10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49.546,10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3.862.626,00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4.492.895,14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4.311.896,37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4.281.091,27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4.222.128,49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4.400.926,00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5.567.133,91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5.131.740,47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5.053.935,19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4.994.972,41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217.150.143,00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237.479.252,24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231.233.156,51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226.367.980,60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224.886.316,86</a:t>
                      </a:r>
                    </a:p>
                  </a:txBody>
                  <a:tcPr marL="6494" marR="6494" marT="6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3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28596" y="1500174"/>
          <a:ext cx="7834812" cy="4651923"/>
        </p:xfrm>
        <a:graphic>
          <a:graphicData uri="http://schemas.openxmlformats.org/drawingml/2006/table">
            <a:tbl>
              <a:tblPr/>
              <a:tblGrid>
                <a:gridCol w="3353677"/>
                <a:gridCol w="896227"/>
                <a:gridCol w="896227"/>
                <a:gridCol w="896227"/>
                <a:gridCol w="896227"/>
                <a:gridCol w="896227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9.909.732,00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15.489.868,38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15.375.972,56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15.375.972,56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15.200.560,95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9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29.372.380,00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35.289.171,11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34.800.515,93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34.800.515,93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34.443.180,55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9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10.844.734,00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5.455.845,12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5.411.936,48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5.411.936,48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5.233.878,67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9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33.718.654,00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35.365.729,88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34.817.316,16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34.817.316,16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34.386.112,53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9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5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360.400,00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414.810,53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304.894,97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304.894,97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300.555,66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9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USL./CAPS/CEFIL/NAPS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19.157.456,00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15.443.859,70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15.137.199,41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15.137.199,41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14.965.285,58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9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3.431.626,00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4.142.429,00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4.006.107,00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4.006.107,00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3.947.144,22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9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106.794.982,00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111.601.713,72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109.853.942,51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109.853.942,51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108.476.718,16</a:t>
                      </a:r>
                    </a:p>
                  </a:txBody>
                  <a:tcPr marL="5201" marR="5201" marT="5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24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pPr algn="ctr"/>
            <a:r>
              <a:rPr lang="pt-BR" sz="1200" b="1" dirty="0" smtClean="0"/>
              <a:t>3º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4" y="1294323"/>
          <a:ext cx="8143933" cy="5210010"/>
        </p:xfrm>
        <a:graphic>
          <a:graphicData uri="http://schemas.openxmlformats.org/drawingml/2006/table">
            <a:tbl>
              <a:tblPr/>
              <a:tblGrid>
                <a:gridCol w="3674316"/>
                <a:gridCol w="868325"/>
                <a:gridCol w="900323"/>
                <a:gridCol w="900323"/>
                <a:gridCol w="900323"/>
                <a:gridCol w="900323"/>
              </a:tblGrid>
              <a:tr h="1317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7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68.946.592,00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66.941.250,00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149.816.184,49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146.937.463,88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142.712.600,52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141.859.723,67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150000250000 - RECEITA DE IMPOSTOS E DE TRANFERENCIA DE IMPOSTOS - MDE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160000000001 - TRANFERENCIAS FUNDO A FUNDO DE RECURSOS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6.501.769,47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5.741.346,66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5.741.346,66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5.601.624,98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160000009999  - TRANFERENCIAS FUNDO A FUNDO DE RECURSOS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63.695.000,00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50.285.964,37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49.804.330,41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49.727.572,30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49.308.427,87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161000009999 - TRANFERENCIAS FUNDO A FUNDO DE RECURSOS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AOS VENCIMENTOS ACS E ACE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3.309.774,00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3.301.934,60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3.301.934,60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3.301.934,60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160500000000 - ASSISTÊNCIA FINANCEIRA DA UNIÃO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3.729.582,76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3.709.518,13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3.552.167,14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3.482.246,36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RECUR. DO SUS PROV. DO GOVERNO ESTADUAL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5.117.508,00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5.731.235,80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5.630.552,38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5.618.220,38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5.618.220,38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RECUR. DO SUS PROV. DOS GOVERNOS MUNICIPAIS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529.019,00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787.452,58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196.099,05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196.099,05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196.099,05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INST. CONGÊNERES DA UNIÃO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170400000001 - TRANFERENCIAS DA UNIÃO REF. A COMPENSAÇÃO FIN. PELA EXPLORAÇÃO DE REC. NATURAIS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11.520.774,00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7.194.208,56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7.104.705,68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7.104.705,68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7.104.705,68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17070000000 - TRANSFERENCIA DA UNIÃO - INCISO I DO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250000150000 - RECEITA DE IMPOSTOS E DE TRANFERENCIA DE IMPOSTOS  - SAÚDE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4.029.145,80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3.759.100,71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3.678.922,07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3.678.922,07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260000009999 - TRANFERENCIAS FUNDO A FUNDO DE RECUR. DO SUS PROV. DO GOVERNO FEDERAL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997.552,76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969.812,14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969.812,14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969.812,14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260100000001 - TRANSFERENCIA FUNDO A FUNDO DE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1.196.575,42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1.195.000,00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1.195.000,00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1.195.000,00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270000000001 - OUTRAS TRANFERENCIAS DE CONVENIOS OU INST. CONGÊNERES DA UNIÃO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270400000001 - TRANFERENCIAS DA UNIÃO REF. A COMPENSAÇÃO FIN. PELA EXPLORAÇÃO DE REC. NATURAIS 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3.823.506,23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2.881.442,87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2.567.750,06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2.567.750,06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217.150.143,00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237.429.252,24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231.233.156,51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226.367.980,60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224.886.316,86</a:t>
                      </a: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85818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</a:t>
            </a:r>
            <a:r>
              <a:rPr lang="pt-BR" sz="1200" b="1" dirty="0" smtClean="0">
                <a:solidFill>
                  <a:schemeClr val="tx1"/>
                </a:solidFill>
              </a:rPr>
              <a:t>2023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</a:t>
            </a:r>
            <a:r>
              <a:rPr lang="pt-BR" sz="1200" b="1" dirty="0" smtClean="0">
                <a:solidFill>
                  <a:schemeClr val="tx1"/>
                </a:solidFill>
              </a:rPr>
              <a:t>2023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pt-BR" sz="12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643702" y="221455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371422" y="4375364"/>
              <a:ext cx="18002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% </a:t>
              </a:r>
              <a:endParaRPr lang="pt-BR" dirty="0"/>
            </a:p>
            <a:p>
              <a:pPr algn="ctr"/>
              <a:r>
                <a:rPr lang="pt-BR" dirty="0" smtClean="0"/>
                <a:t>48,48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1"/>
            <a:ext cx="6000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342900" indent="-342900">
              <a:buAutoNum type="arabicPlain"/>
            </a:pPr>
            <a:r>
              <a:rPr lang="pt-BR" sz="1600" dirty="0" smtClean="0"/>
              <a:t>GASTO </a:t>
            </a:r>
            <a:r>
              <a:rPr lang="pt-BR" sz="1600" dirty="0"/>
              <a:t>COM FOLHA – </a:t>
            </a:r>
            <a:r>
              <a:rPr lang="pt-BR" sz="1600" dirty="0" smtClean="0"/>
              <a:t>Jan. a Dezembro </a:t>
            </a:r>
            <a:r>
              <a:rPr lang="pt-BR" sz="1600" dirty="0"/>
              <a:t>/ </a:t>
            </a:r>
            <a:r>
              <a:rPr lang="pt-BR" sz="1600" dirty="0" smtClean="0"/>
              <a:t>2023&gt;&gt;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109,8 milhões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/>
          </a:p>
          <a:p>
            <a:r>
              <a:rPr lang="pt-BR" sz="1600" dirty="0"/>
              <a:t>2    TOTAL DESPESAS / INVEST. SAÚDE </a:t>
            </a:r>
            <a:r>
              <a:rPr lang="pt-BR" sz="1600" dirty="0" smtClean="0"/>
              <a:t>&gt;&gt;        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              226,4 Milhões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786478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    Valores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– R$</a:t>
            </a:r>
          </a:p>
        </p:txBody>
      </p:sp>
    </p:spTree>
  </p:cSld>
  <p:clrMapOvr>
    <a:masterClrMapping/>
  </p:clrMapOvr>
  <p:transition spd="slow" advClick="0" advTm="3000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715008" y="3000373"/>
            <a:ext cx="293121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2021</a:t>
            </a:r>
            <a:r>
              <a:rPr lang="pt-BR" dirty="0" smtClean="0"/>
              <a:t> - Linhares </a:t>
            </a:r>
            <a:r>
              <a:rPr lang="pt-BR" dirty="0"/>
              <a:t>– R$ 1.339,12</a:t>
            </a:r>
          </a:p>
          <a:p>
            <a:r>
              <a:rPr lang="pt-BR" b="1" dirty="0"/>
              <a:t>7º Lugar</a:t>
            </a:r>
          </a:p>
        </p:txBody>
      </p:sp>
      <p:pic>
        <p:nvPicPr>
          <p:cNvPr id="15" name="Imagem 14" descr="pres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643182"/>
            <a:ext cx="4143404" cy="288607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715008" y="3643315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2022 </a:t>
            </a:r>
            <a:r>
              <a:rPr lang="pt-BR" dirty="0" smtClean="0"/>
              <a:t>- Linhares </a:t>
            </a:r>
            <a:r>
              <a:rPr lang="pt-BR" dirty="0"/>
              <a:t>– R$ </a:t>
            </a:r>
            <a:r>
              <a:rPr lang="pt-BR" dirty="0" smtClean="0"/>
              <a:t>1.407,65</a:t>
            </a:r>
            <a:endParaRPr lang="pt-BR" dirty="0"/>
          </a:p>
          <a:p>
            <a:r>
              <a:rPr lang="pt-BR" b="1" dirty="0"/>
              <a:t>4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</p:spTree>
  </p:cSld>
  <p:clrMapOvr>
    <a:masterClrMapping/>
  </p:clrMapOvr>
  <p:transition spd="slow" advClick="0" advTm="3000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Espaço Reservado para Conteúdo 12" descr="prest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7356" y="2357430"/>
            <a:ext cx="5286412" cy="3071834"/>
          </a:xfrm>
        </p:spPr>
      </p:pic>
    </p:spTree>
  </p:cSld>
  <p:clrMapOvr>
    <a:masterClrMapping/>
  </p:clrMapOvr>
  <p:transition spd="slow" advClick="0" advTm="3000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00430" y="5072074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2022 </a:t>
            </a:r>
            <a:r>
              <a:rPr lang="pt-BR" dirty="0"/>
              <a:t>foi de </a:t>
            </a:r>
            <a:r>
              <a:rPr lang="pt-BR" dirty="0" smtClean="0"/>
              <a:t>21,2%.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29124" y="235743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712524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27,41 %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3º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2023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2022</a:t>
            </a:r>
          </a:p>
        </p:txBody>
      </p:sp>
      <p:pic>
        <p:nvPicPr>
          <p:cNvPr id="13" name="Imagem 12" descr="pres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000372"/>
            <a:ext cx="5500726" cy="186026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928662" y="1500174"/>
            <a:ext cx="72866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Setembro Amarelo: Unidades de Saúde de Linhares farão palestras sobre</a:t>
            </a:r>
          </a:p>
          <a:p>
            <a:pPr algn="ctr"/>
            <a:r>
              <a:rPr lang="pt-BR" sz="1600" b="1" dirty="0" smtClean="0"/>
              <a:t> prevenção ao suicídio</a:t>
            </a:r>
          </a:p>
          <a:p>
            <a:pPr algn="ctr"/>
            <a:r>
              <a:rPr lang="pt-BR" sz="1400" dirty="0" smtClean="0"/>
              <a:t>11/09/2023</a:t>
            </a:r>
          </a:p>
          <a:p>
            <a:pPr algn="ctr"/>
            <a:endParaRPr lang="pt-BR" sz="1200" b="1" dirty="0"/>
          </a:p>
        </p:txBody>
      </p:sp>
      <p:pic>
        <p:nvPicPr>
          <p:cNvPr id="13" name="Imagem 12" descr="Captura-de-tela-2023-09-11-091322-800x4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2643182"/>
            <a:ext cx="4786346" cy="3488351"/>
          </a:xfrm>
          <a:prstGeom prst="rect">
            <a:avLst/>
          </a:prstGeom>
        </p:spPr>
      </p:pic>
      <p:pic>
        <p:nvPicPr>
          <p:cNvPr id="14" name="Imagem 13" descr="Captura-de-tela-2023-09-11-0913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2285992"/>
            <a:ext cx="3786213" cy="3938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928662" y="1500174"/>
            <a:ext cx="72866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Multivacinação: equipes da Saúde visitam escolas para reforçar vacinação em crianças e adolescentes</a:t>
            </a:r>
          </a:p>
          <a:p>
            <a:pPr algn="ctr"/>
            <a:r>
              <a:rPr lang="pt-BR" sz="1400" dirty="0" smtClean="0"/>
              <a:t>12/09/2023</a:t>
            </a:r>
          </a:p>
          <a:p>
            <a:pPr algn="ctr"/>
            <a:endParaRPr lang="pt-BR" sz="1200" b="1" dirty="0"/>
          </a:p>
        </p:txBody>
      </p:sp>
      <p:pic>
        <p:nvPicPr>
          <p:cNvPr id="12" name="Imagem 11" descr="WhatsApp-Image-2020-03-06-at-12.52.1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500306"/>
            <a:ext cx="6215106" cy="360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928662" y="1500175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Programa Mais médicos: 10 profissionais já estão atuando nas </a:t>
            </a:r>
          </a:p>
          <a:p>
            <a:pPr algn="ctr"/>
            <a:r>
              <a:rPr lang="pt-BR" sz="1600" b="1" dirty="0" smtClean="0"/>
              <a:t>Unidades  Básicas de Saúde de Linhares</a:t>
            </a:r>
          </a:p>
          <a:p>
            <a:pPr algn="ctr"/>
            <a:r>
              <a:rPr lang="pt-BR" sz="1400" dirty="0" smtClean="0"/>
              <a:t>15/09/2023</a:t>
            </a:r>
            <a:endParaRPr lang="pt-BR" sz="1200" b="1" dirty="0"/>
          </a:p>
        </p:txBody>
      </p:sp>
      <p:pic>
        <p:nvPicPr>
          <p:cNvPr id="14" name="Imagem 13" descr="WhatsApp-Image-2023-09-15-at-09.58.39-1-800x4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428868"/>
            <a:ext cx="6238892" cy="361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928662" y="1500174"/>
            <a:ext cx="72866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Saúde animal: vacinação </a:t>
            </a:r>
            <a:r>
              <a:rPr lang="pt-BR" sz="1600" b="1" dirty="0" err="1" smtClean="0"/>
              <a:t>antirrábica</a:t>
            </a:r>
            <a:r>
              <a:rPr lang="pt-BR" sz="1600" b="1" dirty="0" smtClean="0"/>
              <a:t> chega ao distrito de São Rafael</a:t>
            </a:r>
          </a:p>
          <a:p>
            <a:pPr algn="ctr"/>
            <a:endParaRPr lang="pt-BR" sz="800" b="1" dirty="0" smtClean="0"/>
          </a:p>
          <a:p>
            <a:pPr algn="ctr"/>
            <a:r>
              <a:rPr lang="pt-BR" sz="1400" dirty="0" smtClean="0"/>
              <a:t>16/09/2023</a:t>
            </a:r>
          </a:p>
          <a:p>
            <a:pPr algn="ctr"/>
            <a:endParaRPr lang="pt-BR" sz="1200" b="1" dirty="0"/>
          </a:p>
        </p:txBody>
      </p:sp>
      <p:pic>
        <p:nvPicPr>
          <p:cNvPr id="12" name="Imagem 11" descr="jack-russell-2029214_640-427x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214554"/>
            <a:ext cx="4176728" cy="435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928662" y="1500174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Outubro Rosa: Casa Rosa promove 2º Seminário da Saúde da Mulher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16/10/2023</a:t>
            </a:r>
            <a:endParaRPr lang="pt-BR" sz="1200" b="1" dirty="0"/>
          </a:p>
        </p:txBody>
      </p:sp>
      <p:pic>
        <p:nvPicPr>
          <p:cNvPr id="12" name="Imagem 11" descr="mamografias-exames-01-800x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357430"/>
            <a:ext cx="6881834" cy="382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928662" y="1500174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Mais de 780 mulheres já passaram pela consulta de colo de útero na Casa Rosa em 2023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10/10/2023</a:t>
            </a:r>
            <a:endParaRPr lang="pt-BR" sz="1200" b="1" dirty="0"/>
          </a:p>
        </p:txBody>
      </p:sp>
      <p:pic>
        <p:nvPicPr>
          <p:cNvPr id="13" name="Imagem 12" descr="WhatsApp-Image-2023-10-09-at-08.55.30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571744"/>
            <a:ext cx="5500694" cy="366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500174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Ministério da Saúde avalia ações da Secretaria de Saúde para concessão</a:t>
            </a:r>
          </a:p>
          <a:p>
            <a:pPr algn="ctr"/>
            <a:r>
              <a:rPr lang="pt-BR" sz="1600" b="1" dirty="0" smtClean="0"/>
              <a:t> de Selo de Boas Práticas para Eliminação da Sífilis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31/10/2023</a:t>
            </a:r>
            <a:endParaRPr lang="pt-BR" sz="1200" b="1" dirty="0"/>
          </a:p>
        </p:txBody>
      </p:sp>
      <p:pic>
        <p:nvPicPr>
          <p:cNvPr id="13" name="Imagem 12" descr="WhatsApp-Image-2023-08-14-at-11.41.46-1-1024x67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571744"/>
            <a:ext cx="6190418" cy="409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500174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Secretaria de Saúde promove diversas ações de prevenção e conscientização no Novembro Azul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08/11/2023</a:t>
            </a:r>
            <a:endParaRPr lang="pt-BR" sz="1200" b="1" dirty="0"/>
          </a:p>
        </p:txBody>
      </p:sp>
      <p:pic>
        <p:nvPicPr>
          <p:cNvPr id="12" name="Imagem 11" descr="WhatsApp-Image-2023-07-10-at-11.04.49-1024x682-1-800x4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86058"/>
            <a:ext cx="4000528" cy="3131609"/>
          </a:xfrm>
          <a:prstGeom prst="rect">
            <a:avLst/>
          </a:prstGeom>
        </p:spPr>
      </p:pic>
      <p:pic>
        <p:nvPicPr>
          <p:cNvPr id="14" name="Imagem 13" descr="WhatsApp-Image-2023-11-16-at-10.40.42-800x44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000372"/>
            <a:ext cx="4379898" cy="2762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500174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Prefeitura está com equipes de saúde do HGL e UPA preparadas para</a:t>
            </a:r>
          </a:p>
          <a:p>
            <a:pPr algn="ctr"/>
            <a:r>
              <a:rPr lang="pt-BR" sz="1600" b="1" dirty="0" smtClean="0"/>
              <a:t> demandas em decorrência do calor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14/11/2023</a:t>
            </a:r>
            <a:endParaRPr lang="pt-BR" sz="1200" b="1" dirty="0"/>
          </a:p>
        </p:txBody>
      </p:sp>
      <p:pic>
        <p:nvPicPr>
          <p:cNvPr id="12" name="Imagem 11" descr="Atendimento-2-800x4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643182"/>
            <a:ext cx="6121701" cy="340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500174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Secretaria de Saúde promove Dia D de combate à dengue nos bairros Jardim Laguna, Palmital e Recanto dos Lagos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17/11/2023</a:t>
            </a:r>
            <a:endParaRPr lang="pt-BR" sz="1200" b="1" dirty="0"/>
          </a:p>
        </p:txBody>
      </p:sp>
      <p:pic>
        <p:nvPicPr>
          <p:cNvPr id="13" name="Imagem 12" descr="WhatsApp-Image-2023-07-17-at-11.06.1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500306"/>
            <a:ext cx="6506984" cy="361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000100" y="1357298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Saúde mental: </a:t>
            </a:r>
            <a:r>
              <a:rPr lang="pt-BR" sz="1600" b="1" dirty="0" err="1" smtClean="0"/>
              <a:t>Caps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ll</a:t>
            </a:r>
            <a:r>
              <a:rPr lang="pt-BR" sz="1600" b="1" dirty="0" smtClean="0"/>
              <a:t> promove encerramento das atividades de 2023 </a:t>
            </a:r>
          </a:p>
          <a:p>
            <a:pPr algn="ctr"/>
            <a:r>
              <a:rPr lang="pt-BR" sz="1600" b="1" dirty="0" smtClean="0"/>
              <a:t>com pacientes e familiares</a:t>
            </a:r>
          </a:p>
          <a:p>
            <a:pPr algn="ctr"/>
            <a:r>
              <a:rPr lang="pt-BR" sz="1400" dirty="0" smtClean="0"/>
              <a:t>18/11/2023</a:t>
            </a:r>
            <a:endParaRPr lang="pt-BR" sz="1200" b="1" dirty="0"/>
          </a:p>
        </p:txBody>
      </p:sp>
      <p:pic>
        <p:nvPicPr>
          <p:cNvPr id="12" name="Imagem 11" descr="WhatsApp-Image-2023-12-15-at-12.27.18-1024x67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2214554"/>
            <a:ext cx="2928958" cy="1939290"/>
          </a:xfrm>
          <a:prstGeom prst="rect">
            <a:avLst/>
          </a:prstGeom>
        </p:spPr>
      </p:pic>
      <p:pic>
        <p:nvPicPr>
          <p:cNvPr id="14" name="Imagem 13" descr="WhatsApp-Image-2023-12-15-at-12.27.16-768x50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429132"/>
            <a:ext cx="2910291" cy="1928826"/>
          </a:xfrm>
          <a:prstGeom prst="rect">
            <a:avLst/>
          </a:prstGeom>
        </p:spPr>
      </p:pic>
      <p:pic>
        <p:nvPicPr>
          <p:cNvPr id="15" name="Imagem 14" descr="WhatsApp-Image-2023-12-15-at-12.27.25-1-800x44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012" y="2714620"/>
            <a:ext cx="5607989" cy="311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000100" y="1357298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Linhares + Cidadã leva serviços de cidadania, saúde e lazer </a:t>
            </a:r>
          </a:p>
          <a:p>
            <a:pPr algn="ctr"/>
            <a:r>
              <a:rPr lang="pt-BR" sz="1600" b="1" dirty="0" smtClean="0"/>
              <a:t>para idosos no CRAS do bairro Interlagos</a:t>
            </a:r>
          </a:p>
          <a:p>
            <a:pPr algn="ctr"/>
            <a:r>
              <a:rPr lang="pt-BR" sz="1400" dirty="0" smtClean="0"/>
              <a:t>21/11/2023</a:t>
            </a:r>
            <a:endParaRPr lang="pt-BR" sz="1200" b="1" dirty="0"/>
          </a:p>
        </p:txBody>
      </p:sp>
      <p:pic>
        <p:nvPicPr>
          <p:cNvPr id="17" name="Imagem 16" descr="WhatsApp-Image-2023-11-20-at-15.12.33-800x4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3117"/>
            <a:ext cx="3329481" cy="2214578"/>
          </a:xfrm>
          <a:prstGeom prst="rect">
            <a:avLst/>
          </a:prstGeom>
        </p:spPr>
      </p:pic>
      <p:pic>
        <p:nvPicPr>
          <p:cNvPr id="18" name="Imagem 17" descr="WhatsApp-Image-2023-11-20-at-15.15.20-3-1024x68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2008"/>
            <a:ext cx="3357586" cy="2116609"/>
          </a:xfrm>
          <a:prstGeom prst="rect">
            <a:avLst/>
          </a:prstGeom>
        </p:spPr>
      </p:pic>
      <p:pic>
        <p:nvPicPr>
          <p:cNvPr id="21" name="Imagem 20" descr="WhatsApp-Image-2023-11-20-at-15.15.20-1024x68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2571744"/>
            <a:ext cx="4893784" cy="325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000100" y="1357298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Prefeitura de Linhares realiza mutirão com serviços de saúde e cidadania para a população em situação de rua</a:t>
            </a:r>
          </a:p>
          <a:p>
            <a:pPr algn="ctr"/>
            <a:r>
              <a:rPr lang="pt-BR" sz="1400" dirty="0" smtClean="0"/>
              <a:t>29/11/2023</a:t>
            </a:r>
            <a:endParaRPr lang="pt-BR" sz="1200" b="1" dirty="0"/>
          </a:p>
        </p:txBody>
      </p:sp>
      <p:pic>
        <p:nvPicPr>
          <p:cNvPr id="16" name="Imagem 15" descr="WhatsApp-Image-2023-11-29-at-15.35.31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357430"/>
            <a:ext cx="5715008" cy="380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3500430" y="2143116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Unidades de Saúde dos balneários de</a:t>
            </a:r>
          </a:p>
          <a:p>
            <a:pPr algn="ctr"/>
            <a:r>
              <a:rPr lang="pt-BR" sz="1600" b="1" dirty="0" smtClean="0"/>
              <a:t> Linhares terão atendimento  especial no réveillon</a:t>
            </a:r>
          </a:p>
          <a:p>
            <a:pPr algn="ctr"/>
            <a:r>
              <a:rPr lang="pt-BR" sz="1400" dirty="0" smtClean="0"/>
              <a:t>01/12/2023</a:t>
            </a:r>
          </a:p>
        </p:txBody>
      </p:sp>
      <p:pic>
        <p:nvPicPr>
          <p:cNvPr id="19" name="Imagem 18" descr="WhatsApp-Image-2023-07-19-at-08.21.3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928934"/>
            <a:ext cx="6763840" cy="3762386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714348" y="15716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 smtClean="0"/>
              <a:t>Unidade de Saúde do Pontal vai funcionar em horário estendido até às 21h todas às quartas.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523220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POPULAÇÃO 2022: </a:t>
              </a:r>
            </a:p>
            <a:p>
              <a:pPr algn="ctr"/>
              <a:r>
                <a:rPr lang="pt-BR" sz="1400" b="1" dirty="0" smtClean="0"/>
                <a:t>ESTIMATIVA </a:t>
              </a:r>
              <a:r>
                <a:rPr lang="pt-BR" sz="1400" b="1" dirty="0"/>
                <a:t>IBGE</a:t>
              </a:r>
              <a:endParaRPr lang="pt-BR" sz="1200" dirty="0"/>
            </a:p>
          </p:txBody>
        </p:sp>
      </p:grp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71472" y="2214554"/>
          <a:ext cx="7929613" cy="1718840"/>
        </p:xfrm>
        <a:graphic>
          <a:graphicData uri="http://schemas.openxmlformats.org/drawingml/2006/table">
            <a:tbl>
              <a:tblPr/>
              <a:tblGrid>
                <a:gridCol w="724993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</a:tblGrid>
              <a:tr h="34376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Estimada (Pessoas)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Linhares 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147.782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154.260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157.757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160.922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164.138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167.118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170.364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173.555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176.688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179.755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166.786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76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2000 a 2020 - Estimativas preliminares elaboradas pelo Ministério da Saúde/SVS/DASNT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500174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Dezembro Vermelho: </a:t>
            </a:r>
          </a:p>
          <a:p>
            <a:pPr algn="ctr"/>
            <a:r>
              <a:rPr lang="pt-BR" sz="1600" b="1" dirty="0" smtClean="0"/>
              <a:t> Unidades Básicas de Saúde intensificam testagem para HIV</a:t>
            </a:r>
            <a:endParaRPr lang="pt-BR" sz="1400" dirty="0" smtClean="0"/>
          </a:p>
          <a:p>
            <a:pPr algn="ctr"/>
            <a:r>
              <a:rPr lang="pt-BR" sz="1400" dirty="0" smtClean="0"/>
              <a:t>05/12/2023</a:t>
            </a:r>
            <a:endParaRPr lang="pt-BR" sz="1200" b="1" dirty="0"/>
          </a:p>
        </p:txBody>
      </p:sp>
      <p:pic>
        <p:nvPicPr>
          <p:cNvPr id="14" name="Imagem 13" descr="Novembro-Azul-na-PRF-Felipe-Reis-2-1024x682-1-768x5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285992"/>
            <a:ext cx="5693583" cy="3795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500174"/>
            <a:ext cx="72866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Secretaria de Saúde mantém alerta para casos de </a:t>
            </a:r>
            <a:r>
              <a:rPr lang="pt-BR" sz="1600" b="1" dirty="0" err="1" smtClean="0"/>
              <a:t>esporotricose</a:t>
            </a:r>
            <a:endParaRPr lang="pt-BR" sz="1600" b="1" dirty="0" smtClean="0"/>
          </a:p>
          <a:p>
            <a:pPr algn="ctr"/>
            <a:r>
              <a:rPr lang="pt-BR" sz="1400" dirty="0" smtClean="0"/>
              <a:t>04/12/2023</a:t>
            </a:r>
          </a:p>
        </p:txBody>
      </p:sp>
      <p:pic>
        <p:nvPicPr>
          <p:cNvPr id="14" name="Imagem 13" descr="WhatsApp-Image-2023-05-22-at-11.07.00-2-800x445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3116"/>
            <a:ext cx="6952469" cy="386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500174"/>
            <a:ext cx="72866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Secretaria de Saúde mantém alerta para casos de </a:t>
            </a:r>
            <a:r>
              <a:rPr lang="pt-BR" sz="1600" b="1" dirty="0" err="1" smtClean="0"/>
              <a:t>esporotricose</a:t>
            </a:r>
            <a:endParaRPr lang="pt-BR" sz="1600" b="1" dirty="0" smtClean="0"/>
          </a:p>
          <a:p>
            <a:pPr algn="ctr"/>
            <a:r>
              <a:rPr lang="pt-BR" sz="1400" dirty="0" smtClean="0"/>
              <a:t>04/12/2023</a:t>
            </a:r>
          </a:p>
        </p:txBody>
      </p:sp>
      <p:pic>
        <p:nvPicPr>
          <p:cNvPr id="14" name="Imagem 13" descr="WhatsApp-Image-2023-05-22-at-11.07.00-2-800x445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3116"/>
            <a:ext cx="6952469" cy="386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285984" y="2428868"/>
            <a:ext cx="4714908" cy="2497880"/>
            <a:chOff x="2607467" y="1868119"/>
            <a:chExt cx="3425666" cy="14185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01260" y="2152101"/>
              <a:ext cx="875321" cy="89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2741807" y="3112220"/>
              <a:ext cx="3164620" cy="17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t-BR" dirty="0"/>
                <a:t>Prefeitura </a:t>
              </a:r>
              <a:r>
                <a:rPr lang="pt-BR" dirty="0" smtClean="0"/>
                <a:t>Municipal de </a:t>
              </a:r>
              <a:r>
                <a:rPr lang="pt-BR" dirty="0"/>
                <a:t>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607467" y="1868119"/>
              <a:ext cx="3425666" cy="20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571736" y="135729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</a:rPr>
              <a:t>OBRIGADA!!</a:t>
            </a:r>
            <a:endParaRPr lang="pt-BR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3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4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71472" y="4214815"/>
          <a:ext cx="8143929" cy="1742421"/>
        </p:xfrm>
        <a:graphic>
          <a:graphicData uri="http://schemas.openxmlformats.org/drawingml/2006/table">
            <a:tbl>
              <a:tblPr/>
              <a:tblGrid>
                <a:gridCol w="1260246"/>
                <a:gridCol w="868405"/>
                <a:gridCol w="451852"/>
                <a:gridCol w="451852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22455"/>
                <a:gridCol w="522455"/>
              </a:tblGrid>
              <a:tr h="17464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Município e Faixa Etária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+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12208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89360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14785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15804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12794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90395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00034" y="2071678"/>
          <a:ext cx="8120098" cy="1833518"/>
        </p:xfrm>
        <a:graphic>
          <a:graphicData uri="http://schemas.openxmlformats.org/drawingml/2006/table">
            <a:tbl>
              <a:tblPr/>
              <a:tblGrid>
                <a:gridCol w="1395876"/>
                <a:gridCol w="480302"/>
                <a:gridCol w="480302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720453"/>
                <a:gridCol w="720453"/>
              </a:tblGrid>
              <a:tr h="18608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e mais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28662" y="2071678"/>
          <a:ext cx="6786610" cy="3783330"/>
        </p:xfrm>
        <a:graphic>
          <a:graphicData uri="http://schemas.openxmlformats.org/drawingml/2006/table">
            <a:tbl>
              <a:tblPr/>
              <a:tblGrid>
                <a:gridCol w="5698191"/>
                <a:gridCol w="1088419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estabelecimento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POSTO DE SAUDE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SAÚDE / UNIDADE BÁSICA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POLICLÍNICA (USL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/ NAPS / CASA ROSA)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UNIDADE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MOVEL / SAMU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CLINICA/CENTRO DE ESPECIALIDADE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DIAGNOSE E TERAPIA (SADT ISOLADO)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MÓVEL TERRESTRE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MOVEL NÍVEL PRE-HOSPITALAR NA AREA DE URGENCIA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FARMÁCIA ( BASICA E CIDADA)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VIGILÂNCIA EM SAÚDE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HOSPITAL/DIA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CENTRO DE DETENÇÃO/ PENITÊNCIARIA REGIONAL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DE ATENÇÃO HEMOTERAPIA E OU HEMATOLOGICA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562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PSICOSSOCIAL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PRONTO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ATENDIMENTO - UPAI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LABORATÓRIO DE SAUDE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DO ACESSO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596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2281799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S/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 Lucrativos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596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644008" y="6548574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500694" y="404804"/>
              <a:ext cx="350046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</a:t>
              </a:r>
              <a:r>
                <a:rPr lang="pt-BR" sz="1200" b="1" dirty="0" smtClean="0"/>
                <a:t>ESPECIALIZADOS </a:t>
              </a:r>
              <a:r>
                <a:rPr lang="pt-BR" sz="1200" dirty="0" smtClean="0"/>
                <a:t>- LINHARES/ES</a:t>
              </a:r>
            </a:p>
            <a:p>
              <a:pPr algn="ctr"/>
              <a:r>
                <a:rPr lang="pt-BR" sz="1200" b="1" dirty="0" smtClean="0"/>
                <a:t>3º QUADRIMESTRE 2023</a:t>
              </a:r>
              <a:endParaRPr lang="pt-BR" sz="1200" b="1" dirty="0"/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42910" y="1571612"/>
          <a:ext cx="7858180" cy="4648586"/>
        </p:xfrm>
        <a:graphic>
          <a:graphicData uri="http://schemas.openxmlformats.org/drawingml/2006/table">
            <a:tbl>
              <a:tblPr/>
              <a:tblGrid>
                <a:gridCol w="4500594"/>
                <a:gridCol w="1106376"/>
                <a:gridCol w="1108202"/>
                <a:gridCol w="1143008"/>
              </a:tblGrid>
              <a:tr h="46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Subgrupo de Procedimentos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3º QUADRIMESTRE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21.285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20.971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14.043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188.925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238.101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415.043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391.328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4.741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5.876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8.680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10.123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11.306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2.630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2.418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3.292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2.519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6.238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1.710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5.032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4.710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20.077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19.414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147.577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185.798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170.560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2.741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2.687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1.416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3.236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2.495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8.572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8.718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1.242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1.176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1.073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915</a:t>
                      </a:r>
                    </a:p>
                  </a:txBody>
                  <a:tcPr marL="7443" marR="7443" marT="7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4179</Words>
  <Application>WPS Presentation</Application>
  <PresentationFormat>Apresentação na tela (4:3)</PresentationFormat>
  <Paragraphs>2012</Paragraphs>
  <Slides>43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717</cp:revision>
  <dcterms:created xsi:type="dcterms:W3CDTF">2020-02-13T13:47:00Z</dcterms:created>
  <dcterms:modified xsi:type="dcterms:W3CDTF">2024-05-16T16:46:01Z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