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Default Extension="mp4" ContentType="video/mp4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340" r:id="rId2"/>
    <p:sldId id="325" r:id="rId3"/>
    <p:sldId id="339" r:id="rId4"/>
    <p:sldId id="258" r:id="rId5"/>
    <p:sldId id="259" r:id="rId6"/>
    <p:sldId id="260" r:id="rId7"/>
    <p:sldId id="261" r:id="rId8"/>
    <p:sldId id="262" r:id="rId9"/>
    <p:sldId id="338" r:id="rId10"/>
    <p:sldId id="264" r:id="rId11"/>
    <p:sldId id="334" r:id="rId12"/>
    <p:sldId id="266" r:id="rId13"/>
    <p:sldId id="267" r:id="rId14"/>
    <p:sldId id="276" r:id="rId15"/>
    <p:sldId id="269" r:id="rId16"/>
    <p:sldId id="271" r:id="rId17"/>
    <p:sldId id="272" r:id="rId18"/>
    <p:sldId id="273" r:id="rId19"/>
    <p:sldId id="320" r:id="rId20"/>
    <p:sldId id="316" r:id="rId21"/>
    <p:sldId id="317" r:id="rId22"/>
    <p:sldId id="318" r:id="rId23"/>
    <p:sldId id="319" r:id="rId24"/>
    <p:sldId id="304" r:id="rId25"/>
    <p:sldId id="380" r:id="rId26"/>
    <p:sldId id="397" r:id="rId27"/>
    <p:sldId id="305" r:id="rId28"/>
    <p:sldId id="402" r:id="rId29"/>
    <p:sldId id="307" r:id="rId30"/>
    <p:sldId id="337" r:id="rId31"/>
    <p:sldId id="381" r:id="rId32"/>
    <p:sldId id="382" r:id="rId33"/>
    <p:sldId id="384" r:id="rId34"/>
    <p:sldId id="385" r:id="rId35"/>
    <p:sldId id="386" r:id="rId36"/>
    <p:sldId id="392" r:id="rId37"/>
    <p:sldId id="393" r:id="rId38"/>
    <p:sldId id="394" r:id="rId39"/>
    <p:sldId id="395" r:id="rId40"/>
    <p:sldId id="396" r:id="rId41"/>
    <p:sldId id="400" r:id="rId42"/>
    <p:sldId id="401" r:id="rId43"/>
    <p:sldId id="277" r:id="rId44"/>
    <p:sldId id="322" r:id="rId45"/>
  </p:sldIdLst>
  <p:sldSz cx="9144000" cy="6858000" type="screen4x3"/>
  <p:notesSz cx="6797675" cy="99282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728" autoAdjust="0"/>
    <p:restoredTop sz="62609" autoAdjust="0"/>
  </p:normalViewPr>
  <p:slideViewPr>
    <p:cSldViewPr>
      <p:cViewPr>
        <p:scale>
          <a:sx n="120" d="100"/>
          <a:sy n="120" d="100"/>
        </p:scale>
        <p:origin x="1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3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cisco.filho\Desktop\A104545189_28_143_208.csv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francisco.filho\Desktop\3&#186;%20Trimestre%202020\A143354189_28_143_208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 rot="0" spcFirstLastPara="0" vertOverflow="ellipsis" vert="horz" wrap="square" anchor="ctr" anchorCtr="1"/>
          <a:lstStyle/>
          <a:p>
            <a:pPr>
              <a:defRPr lang="pt-PT"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2000" dirty="0">
                <a:solidFill>
                  <a:schemeClr val="tx1"/>
                </a:solidFill>
              </a:rPr>
              <a:t>População por raça / cor.</a:t>
            </a:r>
          </a:p>
        </c:rich>
      </c:tx>
      <c:layout>
        <c:manualLayout>
          <c:xMode val="edge"/>
          <c:yMode val="edge"/>
          <c:x val="0.21258578106706777"/>
          <c:y val="0.11640373291856736"/>
        </c:manualLayout>
      </c:layout>
      <c:spPr>
        <a:noFill/>
        <a:ln>
          <a:solidFill>
            <a:schemeClr val="bg1">
              <a:lumMod val="75000"/>
            </a:schemeClr>
          </a:solidFill>
        </a:ln>
      </c:spPr>
    </c:title>
    <c:view3D>
      <c:rotX val="30"/>
      <c:depthPercent val="100"/>
      <c:perspective val="30"/>
    </c:view3D>
    <c:plotArea>
      <c:layout/>
      <c:pie3DChart>
        <c:varyColors val="1"/>
        <c:ser>
          <c:idx val="0"/>
          <c:order val="0"/>
          <c:explosion val="31"/>
          <c:dLbls>
            <c:dLbl>
              <c:idx val="0"/>
              <c:layout>
                <c:manualLayout>
                  <c:x val="-0.16135294441149597"/>
                  <c:y val="1.15826914800368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pt-PT"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6676394930477922E-2"/>
                  <c:y val="-8.47080879902258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pt-PT"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9419722594925301"/>
                  <c:y val="-3.7237529163427562E-2"/>
                </c:manualLayout>
              </c:layout>
              <c:dLblPos val="bestFit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20034205601087104"/>
                  <c:y val="-0.103679313409621"/>
                </c:manualLayout>
              </c:layout>
              <c:dLblPos val="bestFit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pt-PT"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CatName val="1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Plan1!$A$21:$A$25</c:f>
              <c:strCache>
                <c:ptCount val="5"/>
                <c:pt idx="0">
                  <c:v>Branca</c:v>
                </c:pt>
                <c:pt idx="1">
                  <c:v>Preta</c:v>
                </c:pt>
                <c:pt idx="2">
                  <c:v>Amarela</c:v>
                </c:pt>
                <c:pt idx="3">
                  <c:v>Indígena</c:v>
                </c:pt>
                <c:pt idx="4">
                  <c:v>Parda</c:v>
                </c:pt>
              </c:strCache>
            </c:strRef>
          </c:cat>
          <c:val>
            <c:numRef>
              <c:f>Plan1!$C$21:$C$25</c:f>
              <c:numCache>
                <c:formatCode>#.#00</c:formatCode>
                <c:ptCount val="5"/>
                <c:pt idx="0">
                  <c:v>35.800000000000004</c:v>
                </c:pt>
                <c:pt idx="1">
                  <c:v>8.6</c:v>
                </c:pt>
                <c:pt idx="2">
                  <c:v>0.70000000000000162</c:v>
                </c:pt>
                <c:pt idx="3">
                  <c:v>0.2</c:v>
                </c:pt>
                <c:pt idx="4">
                  <c:v>54.6</c:v>
                </c:pt>
              </c:numCache>
            </c:numRef>
          </c:val>
        </c:ser>
        <c:dLbls>
          <c:showCatName val="1"/>
        </c:dLbls>
      </c:pie3DChart>
    </c:plotArea>
    <c:plotVisOnly val="1"/>
    <c:dispBlanksAs val="zero"/>
  </c:chart>
  <c:txPr>
    <a:bodyPr/>
    <a:lstStyle/>
    <a:p>
      <a:pPr>
        <a:defRPr lang="pt-BR"/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bar"/>
        <c:grouping val="percentStacked"/>
        <c:ser>
          <c:idx val="0"/>
          <c:order val="0"/>
          <c:tx>
            <c:strRef>
              <c:f>Masculino</c:f>
              <c:strCache>
                <c:ptCount val="1"/>
                <c:pt idx="0">
                  <c:v>Masculino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pt-PT"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A104545189_28_143_208!$A$6:$A$16</c:f>
              <c:strCache>
                <c:ptCount val="11"/>
                <c:pt idx="0">
                  <c:v>0 a 4 anos</c:v>
                </c:pt>
                <c:pt idx="1">
                  <c:v>5 a 9 anos</c:v>
                </c:pt>
                <c:pt idx="2">
                  <c:v>10 a 14 anos</c:v>
                </c:pt>
                <c:pt idx="3">
                  <c:v>15 a 19 anos</c:v>
                </c:pt>
                <c:pt idx="4">
                  <c:v>20 a 29 anos</c:v>
                </c:pt>
                <c:pt idx="5">
                  <c:v>30 a 39 anos</c:v>
                </c:pt>
                <c:pt idx="6">
                  <c:v>40 a 49 anos</c:v>
                </c:pt>
                <c:pt idx="7">
                  <c:v>50 a 59 anos</c:v>
                </c:pt>
                <c:pt idx="8">
                  <c:v>60 a 69 anos</c:v>
                </c:pt>
                <c:pt idx="9">
                  <c:v>70 a 79 anos</c:v>
                </c:pt>
                <c:pt idx="10">
                  <c:v>80 anos e mais</c:v>
                </c:pt>
              </c:strCache>
            </c:strRef>
          </c:cat>
          <c:val>
            <c:numRef>
              <c:f>A104545189_28_143_208!$B$6:$B$16</c:f>
              <c:numCache>
                <c:formatCode>General</c:formatCode>
                <c:ptCount val="11"/>
                <c:pt idx="0">
                  <c:v>7355</c:v>
                </c:pt>
                <c:pt idx="1">
                  <c:v>7062</c:v>
                </c:pt>
                <c:pt idx="2">
                  <c:v>6597</c:v>
                </c:pt>
                <c:pt idx="3">
                  <c:v>7226</c:v>
                </c:pt>
                <c:pt idx="4">
                  <c:v>14610</c:v>
                </c:pt>
                <c:pt idx="5">
                  <c:v>15700</c:v>
                </c:pt>
                <c:pt idx="6">
                  <c:v>12330</c:v>
                </c:pt>
                <c:pt idx="7">
                  <c:v>8544</c:v>
                </c:pt>
                <c:pt idx="8">
                  <c:v>5638</c:v>
                </c:pt>
                <c:pt idx="9">
                  <c:v>2531</c:v>
                </c:pt>
                <c:pt idx="10">
                  <c:v>1186</c:v>
                </c:pt>
              </c:numCache>
            </c:numRef>
          </c:val>
        </c:ser>
        <c:ser>
          <c:idx val="1"/>
          <c:order val="1"/>
          <c:tx>
            <c:strRef>
              <c:f>Feminino</c:f>
              <c:strCache>
                <c:ptCount val="1"/>
                <c:pt idx="0">
                  <c:v>Feminino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pt-PT"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A104545189_28_143_208!$A$6:$A$16</c:f>
              <c:strCache>
                <c:ptCount val="11"/>
                <c:pt idx="0">
                  <c:v>0 a 4 anos</c:v>
                </c:pt>
                <c:pt idx="1">
                  <c:v>5 a 9 anos</c:v>
                </c:pt>
                <c:pt idx="2">
                  <c:v>10 a 14 anos</c:v>
                </c:pt>
                <c:pt idx="3">
                  <c:v>15 a 19 anos</c:v>
                </c:pt>
                <c:pt idx="4">
                  <c:v>20 a 29 anos</c:v>
                </c:pt>
                <c:pt idx="5">
                  <c:v>30 a 39 anos</c:v>
                </c:pt>
                <c:pt idx="6">
                  <c:v>40 a 49 anos</c:v>
                </c:pt>
                <c:pt idx="7">
                  <c:v>50 a 59 anos</c:v>
                </c:pt>
                <c:pt idx="8">
                  <c:v>60 a 69 anos</c:v>
                </c:pt>
                <c:pt idx="9">
                  <c:v>70 a 79 anos</c:v>
                </c:pt>
                <c:pt idx="10">
                  <c:v>80 anos e mais</c:v>
                </c:pt>
              </c:strCache>
            </c:strRef>
          </c:cat>
          <c:val>
            <c:numRef>
              <c:f>A104545189_28_143_208!$C$6:$C$16</c:f>
              <c:numCache>
                <c:formatCode>General</c:formatCode>
                <c:ptCount val="11"/>
                <c:pt idx="0">
                  <c:v>7037</c:v>
                </c:pt>
                <c:pt idx="1">
                  <c:v>6782</c:v>
                </c:pt>
                <c:pt idx="2">
                  <c:v>6442</c:v>
                </c:pt>
                <c:pt idx="3">
                  <c:v>6783</c:v>
                </c:pt>
                <c:pt idx="4">
                  <c:v>14471</c:v>
                </c:pt>
                <c:pt idx="5">
                  <c:v>14634</c:v>
                </c:pt>
                <c:pt idx="6">
                  <c:v>11849</c:v>
                </c:pt>
                <c:pt idx="7">
                  <c:v>8850</c:v>
                </c:pt>
                <c:pt idx="8">
                  <c:v>6261</c:v>
                </c:pt>
                <c:pt idx="9">
                  <c:v>3098</c:v>
                </c:pt>
                <c:pt idx="10">
                  <c:v>1702</c:v>
                </c:pt>
              </c:numCache>
            </c:numRef>
          </c:val>
        </c:ser>
        <c:dLbls>
          <c:showVal val="1"/>
        </c:dLbls>
        <c:overlap val="100"/>
        <c:axId val="118274304"/>
        <c:axId val="118824960"/>
      </c:barChart>
      <c:catAx>
        <c:axId val="118274304"/>
        <c:scaling>
          <c:orientation val="minMax"/>
        </c:scaling>
        <c:axPos val="l"/>
        <c:numFmt formatCode="General" sourceLinked="0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PT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8824960"/>
        <c:crosses val="autoZero"/>
        <c:auto val="1"/>
        <c:lblAlgn val="ctr"/>
        <c:lblOffset val="100"/>
      </c:catAx>
      <c:valAx>
        <c:axId val="118824960"/>
        <c:scaling>
          <c:orientation val="minMax"/>
        </c:scaling>
        <c:axPos val="b"/>
        <c:majorGridlines/>
        <c:numFmt formatCode="0%" sourceLinked="1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PT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8274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txPr>
        <a:bodyPr rot="0" spcFirstLastPara="0" vertOverflow="ellipsis" vert="horz" wrap="square" anchor="ctr" anchorCtr="1"/>
        <a:lstStyle/>
        <a:p>
          <a:pPr>
            <a:defRPr lang="pt-PT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</c:chart>
  <c:txPr>
    <a:bodyPr/>
    <a:lstStyle/>
    <a:p>
      <a:pPr>
        <a:defRPr lang="pt-BR"/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7"/>
  <c:chart>
    <c:autoTitleDeleted val="1"/>
    <c:view3D>
      <c:rotX val="30"/>
      <c:depthPercent val="10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elete val="1"/>
          </c:dLbls>
          <c:cat>
            <c:strRef>
              <c:f>A143354189_28_143_208!$D$48:$D$51</c:f>
              <c:strCache>
                <c:ptCount val="4"/>
                <c:pt idx="0">
                  <c:v>Privada</c:v>
                </c:pt>
                <c:pt idx="1">
                  <c:v>Federal </c:v>
                </c:pt>
                <c:pt idx="2">
                  <c:v>Estadual</c:v>
                </c:pt>
                <c:pt idx="3">
                  <c:v>Municipal</c:v>
                </c:pt>
              </c:strCache>
            </c:strRef>
          </c:cat>
          <c:val>
            <c:numRef>
              <c:f>A143354189_28_143_208!$E$48:$E$51</c:f>
              <c:numCache>
                <c:formatCode>General</c:formatCode>
                <c:ptCount val="4"/>
                <c:pt idx="0">
                  <c:v>473</c:v>
                </c:pt>
                <c:pt idx="1">
                  <c:v>0</c:v>
                </c:pt>
                <c:pt idx="2">
                  <c:v>4</c:v>
                </c:pt>
                <c:pt idx="3">
                  <c:v>50</c:v>
                </c:pt>
              </c:numCache>
            </c:numRef>
          </c:val>
        </c:ser>
        <c:dLbls>
          <c:showLegendKey val="1"/>
          <c:showVal val="1"/>
          <c:showCatName val="1"/>
          <c:showSerName val="1"/>
          <c:showPercent val="1"/>
          <c:showBubbleSize val="1"/>
        </c:dLbls>
      </c:pie3DChart>
    </c:plotArea>
    <c:legend>
      <c:legendPos val="r"/>
      <c:layout/>
      <c:txPr>
        <a:bodyPr rot="0" spcFirstLastPara="0" vertOverflow="ellipsis" vert="horz" wrap="square" anchor="ctr" anchorCtr="1"/>
        <a:lstStyle/>
        <a:p>
          <a:pPr>
            <a:defRPr lang="pt-PT"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</c:chart>
  <c:txPr>
    <a:bodyPr/>
    <a:lstStyle/>
    <a:p>
      <a:pPr>
        <a:defRPr lang="pt-BR" sz="1800"/>
      </a:pPr>
      <a:endParaRPr lang="pt-BR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0.30362</cdr:x>
      <cdr:y>0.0713</cdr:y>
    </cdr:from>
    <cdr:to>
      <cdr:x>0.74384</cdr:x>
      <cdr:y>0.15589</cdr:y>
    </cdr:to>
    <cdr:sp macro="" textlink="">
      <cdr:nvSpPr>
        <cdr:cNvPr id="2" name="Retângulo 1"/>
        <cdr:cNvSpPr/>
      </cdr:nvSpPr>
      <cdr:spPr>
        <a:xfrm xmlns:a="http://schemas.openxmlformats.org/drawingml/2006/main">
          <a:off x="1388166" y="195470"/>
          <a:ext cx="2012673" cy="2319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r>
            <a:rPr lang="pt-BR" sz="1100" b="1"/>
            <a:t>ESFERA ADMINISTRATIVA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293" cy="497040"/>
          </a:xfrm>
          <a:prstGeom prst="rect">
            <a:avLst/>
          </a:prstGeom>
        </p:spPr>
        <p:txBody>
          <a:bodyPr vert="horz" lIns="90452" tIns="45226" rIns="90452" bIns="45226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815" y="0"/>
            <a:ext cx="2945293" cy="497040"/>
          </a:xfrm>
          <a:prstGeom prst="rect">
            <a:avLst/>
          </a:prstGeom>
        </p:spPr>
        <p:txBody>
          <a:bodyPr vert="horz" lIns="90452" tIns="45226" rIns="90452" bIns="45226" rtlCol="0"/>
          <a:lstStyle>
            <a:lvl1pPr algn="r">
              <a:defRPr sz="1200"/>
            </a:lvl1pPr>
          </a:lstStyle>
          <a:p>
            <a:fld id="{AC2DD0D9-B319-4B04-8271-E67CB0F913CF}" type="datetimeFigureOut">
              <a:rPr lang="pt-BR" smtClean="0"/>
              <a:pPr/>
              <a:t>04/09/2023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9612"/>
            <a:ext cx="2945293" cy="497040"/>
          </a:xfrm>
          <a:prstGeom prst="rect">
            <a:avLst/>
          </a:prstGeom>
        </p:spPr>
        <p:txBody>
          <a:bodyPr vert="horz" lIns="90452" tIns="45226" rIns="90452" bIns="45226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815" y="9429612"/>
            <a:ext cx="2945293" cy="497040"/>
          </a:xfrm>
          <a:prstGeom prst="rect">
            <a:avLst/>
          </a:prstGeom>
        </p:spPr>
        <p:txBody>
          <a:bodyPr vert="horz" lIns="90452" tIns="45226" rIns="90452" bIns="45226" rtlCol="0" anchor="b"/>
          <a:lstStyle>
            <a:lvl1pPr algn="r">
              <a:defRPr sz="1200"/>
            </a:lvl1pPr>
          </a:lstStyle>
          <a:p>
            <a:fld id="{247C7AB5-17FA-4B57-B397-9804B82686C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411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r">
              <a:defRPr sz="1200"/>
            </a:lvl1pPr>
          </a:lstStyle>
          <a:p>
            <a:fld id="{DFE32C78-6206-444A-93FC-966AC2CF7D6C}" type="datetimeFigureOut">
              <a:rPr lang="pt-BR" smtClean="0"/>
              <a:pPr/>
              <a:t>04/09/2023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9" tIns="45719" rIns="91439" bIns="45719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39" tIns="45719" rIns="91439" bIns="45719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6411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6411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r">
              <a:defRPr sz="1200"/>
            </a:lvl1pPr>
          </a:lstStyle>
          <a:p>
            <a:fld id="{0560AF47-A600-4E6F-9853-06B560F384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pt-BR" smtClean="0"/>
              <a:pPr/>
              <a:t>44</a:t>
            </a:fld>
            <a:endParaRPr lang="pt-B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66A17-09E9-4B92-9BC0-FCA4278ED338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0AF47-A600-4E6F-9853-06B560F38457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66A17-09E9-4B92-9BC0-FCA4278ED338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0AF47-A600-4E6F-9853-06B560F38457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66A17-09E9-4B92-9BC0-FCA4278ED338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66A17-09E9-4B92-9BC0-FCA4278ED338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66A17-09E9-4B92-9BC0-FCA4278ED338}" type="slidenum">
              <a:rPr lang="pt-BR" smtClean="0"/>
              <a:pPr/>
              <a:t>25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66A17-09E9-4B92-9BC0-FCA4278ED338}" type="slidenum">
              <a:rPr lang="pt-BR" smtClean="0"/>
              <a:pPr/>
              <a:t>26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04/09/2023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04/09/2023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04/09/2023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-Superior Retrato com Legendas Coloridas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pt-BR"/>
              <a:pPr/>
              <a:t>04/09/2023</a:t>
            </a:fld>
            <a:endParaRPr kumimoji="0"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/>
              <a:pPr/>
              <a:t>‹nº›</a:t>
            </a:fld>
            <a:endParaRPr kumimoji="0" lang="pt-BR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09800" y="2411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pt-BR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eaLnBrk="1" latinLnBrk="0" hangingPunct="1"/>
            <a:r>
              <a:rPr lang="pt-BR"/>
              <a:t>Clique no ícone para adicionar uma imagem</a:t>
            </a:r>
          </a:p>
        </p:txBody>
      </p:sp>
      <p:sp>
        <p:nvSpPr>
          <p:cNvPr id="7" name="Rectangle 7"/>
          <p:cNvSpPr>
            <a:spLocks noGrp="1"/>
          </p:cNvSpPr>
          <p:nvPr>
            <p:ph type="pic" sz="quarter" idx="26"/>
          </p:nvPr>
        </p:nvSpPr>
        <p:spPr>
          <a:xfrm>
            <a:off x="22098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pt-BR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eaLnBrk="1" latinLnBrk="0" hangingPunct="1"/>
            <a:r>
              <a:rPr lang="pt-BR"/>
              <a:t>Clique no ícone para adicionar uma imagem</a:t>
            </a:r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5"/>
          </p:nvPr>
        </p:nvSpPr>
        <p:spPr>
          <a:xfrm>
            <a:off x="4652720" y="241192"/>
            <a:ext cx="2217698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pt-BR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eaLnBrk="1" latinLnBrk="0" hangingPunct="1"/>
            <a:r>
              <a:rPr lang="pt-BR"/>
              <a:t>Clique no ícone para adicionar uma imagem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27"/>
          </p:nvPr>
        </p:nvSpPr>
        <p:spPr>
          <a:xfrm>
            <a:off x="46482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pt-BR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eaLnBrk="1" latinLnBrk="0" hangingPunct="1"/>
            <a:r>
              <a:rPr lang="pt-BR"/>
              <a:t>Clique no ícone para adicionar uma imagem</a:t>
            </a:r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  <a:solidFill>
            <a:srgbClr val="91BED4"/>
          </a:solidFill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pt-BR" sz="16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kumimoji="0" lang="pt-BR"/>
              <a:t>Clique para adicionar legenda</a:t>
            </a:r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  <a:solidFill>
            <a:srgbClr val="FC7500"/>
          </a:solidFill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pt-BR"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  <a:solidFill>
            <a:srgbClr val="FC7500"/>
          </a:solidFill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pt-BR"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  <a:solidFill>
            <a:srgbClr val="91BED4"/>
          </a:solidFill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pt-BR"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pt-BR"/>
              <a:t>Clique para adicionar uma legenda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oto de Página Inteira com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pt-BR"/>
              <a:pPr/>
              <a:t>04/09/2023</a:t>
            </a:fld>
            <a:endParaRPr kumimoji="0"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/>
              <a:pPr/>
              <a:t>‹nº›</a:t>
            </a:fld>
            <a:endParaRPr kumimoji="0" lang="pt-BR"/>
          </a:p>
        </p:txBody>
      </p:sp>
      <p:sp>
        <p:nvSpPr>
          <p:cNvPr id="8" name="Rectangle 6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905" algn="ctr" rtl="0" eaLnBrk="1" latinLnBrk="0" hangingPunct="1">
              <a:spcBef>
                <a:spcPct val="20000"/>
              </a:spcBef>
              <a:buFontTx/>
              <a:buNone/>
              <a:defRPr kumimoji="0" lang="pt-BR" sz="240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eaLnBrk="1" latinLnBrk="0" hangingPunct="1"/>
            <a:r>
              <a:rPr lang="pt-BR"/>
              <a:t>Clique no ícone para adicionar uma imagem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105400" y="5257800"/>
            <a:ext cx="4038600" cy="505047"/>
          </a:xfrm>
          <a:solidFill>
            <a:schemeClr val="tx1">
              <a:alpha val="46000"/>
            </a:schemeClr>
          </a:solidFill>
        </p:spPr>
        <p:txBody>
          <a:bodyPr>
            <a:normAutofit/>
          </a:bodyPr>
          <a:lstStyle>
            <a:lvl1pPr eaLnBrk="1" latinLnBrk="0" hangingPunct="1">
              <a:buNone/>
              <a:defRPr kumimoji="0" lang="pt-BR"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pt-BR"/>
              <a:t>Clique para adicionar Título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anco com C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pt-BR"/>
              <a:pPr/>
              <a:t>04/09/2023</a:t>
            </a:fld>
            <a:endParaRPr kumimoji="0"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/>
              <a:pPr/>
              <a:t>‹nº›</a:t>
            </a:fld>
            <a:endParaRPr kumimoji="0"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04/09/2023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04/09/2023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04/09/2023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04/09/2023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04/09/2023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04/09/2023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04/09/2023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04/09/2023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66177-D030-451D-ABC9-E7C827B587E3}" type="datetimeFigureOut">
              <a:rPr lang="pt-BR" smtClean="0"/>
              <a:pPr/>
              <a:t>04/09/2023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16.png"/><Relationship Id="rId5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8606354" y="2446784"/>
            <a:ext cx="550073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2446784"/>
            <a:ext cx="4067944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4071934" y="5000636"/>
            <a:ext cx="4466402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PRESTAÇÃO DE CONTAS</a:t>
            </a:r>
          </a:p>
          <a:p>
            <a:pPr algn="ctr"/>
            <a:r>
              <a:rPr lang="pt-BR" b="1" dirty="0"/>
              <a:t>FUNDO MUNICIPAL DE SAÚDE – FMS</a:t>
            </a:r>
          </a:p>
          <a:p>
            <a:pPr algn="ctr"/>
            <a:r>
              <a:rPr lang="pt-BR" b="1" dirty="0"/>
              <a:t>3</a:t>
            </a:r>
            <a:r>
              <a:rPr lang="pt-BR" b="1" dirty="0" smtClean="0"/>
              <a:t>º</a:t>
            </a:r>
            <a:r>
              <a:rPr lang="pt-BR" b="1" dirty="0"/>
              <a:t>. QUADRIMESTRE - 2022</a:t>
            </a:r>
          </a:p>
          <a:p>
            <a:pPr algn="ctr"/>
            <a:endParaRPr lang="pt-BR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42910" y="3286124"/>
            <a:ext cx="2234154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PREFEITO</a:t>
            </a:r>
            <a:r>
              <a:rPr lang="pt-BR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pt-BR" dirty="0" smtClean="0"/>
              <a:t>Bruno </a:t>
            </a:r>
            <a:r>
              <a:rPr lang="pt-BR" dirty="0" err="1" smtClean="0"/>
              <a:t>Marianelli</a:t>
            </a:r>
            <a:endParaRPr lang="pt-BR" dirty="0" smtClean="0"/>
          </a:p>
          <a:p>
            <a:pPr algn="ctr"/>
            <a:endParaRPr lang="pt-BR" dirty="0">
              <a:solidFill>
                <a:schemeClr val="tx1"/>
              </a:solidFill>
            </a:endParaRPr>
          </a:p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SECRETÁRIA </a:t>
            </a:r>
            <a:r>
              <a:rPr lang="pt-BR" sz="1600" b="1" dirty="0">
                <a:solidFill>
                  <a:schemeClr val="tx1"/>
                </a:solidFill>
              </a:rPr>
              <a:t>DE SAÚDE</a:t>
            </a:r>
          </a:p>
          <a:p>
            <a:pPr algn="ctr"/>
            <a:r>
              <a:rPr lang="pt-BR" dirty="0" smtClean="0"/>
              <a:t>Sônia M. </a:t>
            </a:r>
            <a:r>
              <a:rPr lang="pt-BR" dirty="0" err="1" smtClean="0"/>
              <a:t>Dalmolim</a:t>
            </a:r>
            <a:endParaRPr lang="pt-BR" dirty="0" smtClean="0"/>
          </a:p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13" name="Espaço Reservado para Imagem 41" descr="CAPS_AD.jpg"/>
          <p:cNvPicPr>
            <a:picLocks noGrp="1" noChangeAspect="1"/>
          </p:cNvPicPr>
          <p:nvPr/>
        </p:nvPicPr>
        <p:blipFill>
          <a:blip r:embed="rId4"/>
          <a:srcRect t="20823" b="23341"/>
          <a:stretch>
            <a:fillRect/>
          </a:stretch>
        </p:blipFill>
        <p:spPr>
          <a:xfrm>
            <a:off x="4644390" y="1412875"/>
            <a:ext cx="3392805" cy="3429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ângulo isósceles 7"/>
          <p:cNvSpPr/>
          <p:nvPr/>
        </p:nvSpPr>
        <p:spPr>
          <a:xfrm rot="10800000">
            <a:off x="4644008" y="6548574"/>
            <a:ext cx="213744" cy="118936"/>
          </a:xfrm>
          <a:prstGeom prst="triangl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0" name="Grupo 19"/>
          <p:cNvGrpSpPr/>
          <p:nvPr/>
        </p:nvGrpSpPr>
        <p:grpSpPr>
          <a:xfrm>
            <a:off x="285720" y="238090"/>
            <a:ext cx="8858280" cy="1189351"/>
            <a:chOff x="285720" y="214290"/>
            <a:chExt cx="8858280" cy="1189351"/>
          </a:xfrm>
        </p:grpSpPr>
        <p:grpSp>
          <p:nvGrpSpPr>
            <p:cNvPr id="21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24" name="Conector Reto 23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5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6" name="CaixaDeTexto 25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27" name="CaixaDeTexto 26"/>
              <p:cNvSpPr txBox="1"/>
              <p:nvPr/>
            </p:nvSpPr>
            <p:spPr>
              <a:xfrm>
                <a:off x="2428860" y="549851"/>
                <a:ext cx="31432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  <a:p>
                <a:endParaRPr lang="pt-BR" dirty="0"/>
              </a:p>
            </p:txBody>
          </p:sp>
        </p:grp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" name="CaixaDeTexto 22"/>
            <p:cNvSpPr txBox="1"/>
            <p:nvPr/>
          </p:nvSpPr>
          <p:spPr>
            <a:xfrm>
              <a:off x="5715008" y="571480"/>
              <a:ext cx="3143272" cy="646331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PRODUÇÃO AMBULATORIAL, SUBGRUPOS,  </a:t>
              </a:r>
            </a:p>
            <a:p>
              <a:r>
                <a:rPr lang="pt-BR" sz="1200" b="1" dirty="0"/>
                <a:t>ESTABELECIMENTO ESPECIALIZADO </a:t>
              </a:r>
              <a:r>
                <a:rPr lang="pt-BR" sz="1200" b="1" dirty="0" smtClean="0"/>
                <a:t>S</a:t>
              </a:r>
              <a:r>
                <a:rPr lang="pt-BR" sz="1200" dirty="0" smtClean="0"/>
                <a:t>- </a:t>
              </a:r>
              <a:r>
                <a:rPr lang="pt-BR" sz="1200" dirty="0"/>
                <a:t>LINHARES/ES – </a:t>
              </a:r>
              <a:r>
                <a:rPr lang="pt-BR" sz="1200" dirty="0" smtClean="0"/>
                <a:t>SETEMBRO À DEZEMBRO 2022</a:t>
              </a:r>
              <a:endParaRPr lang="pt-BR" sz="1200" dirty="0"/>
            </a:p>
          </p:txBody>
        </p:sp>
      </p:grpSp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500034" y="1785926"/>
          <a:ext cx="8215372" cy="4337961"/>
        </p:xfrm>
        <a:graphic>
          <a:graphicData uri="http://schemas.openxmlformats.org/drawingml/2006/table">
            <a:tbl>
              <a:tblPr/>
              <a:tblGrid>
                <a:gridCol w="3899066"/>
                <a:gridCol w="1154612"/>
                <a:gridCol w="1154612"/>
                <a:gridCol w="1154612"/>
                <a:gridCol w="852470"/>
              </a:tblGrid>
              <a:tr h="32084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Subgrupo de Procedimentos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1º QUADRIMESTRE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2º QUADRIMESTRE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3º QUADRIMESTRE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8"/>
                    </a:solidFill>
                  </a:tcPr>
                </a:tc>
              </a:tr>
              <a:tr h="16042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0101 Ações coletivas/individuais em saúde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19.115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18.844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18.031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55.990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6042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0201 Coleta de material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775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576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984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2.335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42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0202 Diagnóstico em laboratório clínico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304.682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341.470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320.905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967.057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32084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0203 Diagnóstico por anatomia patológica e citopatologia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4.367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3.195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4.209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11.771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42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0204 Diagnóstico por radiologia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11.482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12.190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9.394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33.066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6042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0205 Diagnóstico por ultrasonografia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1.593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1.643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2.313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5.549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42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0206 Diagnóstico por tomografia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2.073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732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3.130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5.935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6042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0207 Diagnóstico por ressonância magnética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298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470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421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0208 Diagnóstico por medicina nuclear in vivo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165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6042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0209 Diagnóstico por endoscopia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128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368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591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42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0211 Métodos diagnósticos em especialidades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4.804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5.395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3.817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14.016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6042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0214 Diagnóstico por teste rápido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12.547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10.572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13.738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36.857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44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0301 Consultas / Atendimentos / Acompanhamentos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197.796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180.757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147.743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526.296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6042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0302 Fisioterapia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4.931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5.022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3.505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13.458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42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0303 Tratamentos clínicos (outras especialidades)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2.068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2.116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1.820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6.004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6042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0304 Tratamento em oncologia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3.010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3.040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2.988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9.038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42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0305 Tratamento em nefrologia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8.306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8.794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9.126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26.226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9107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0306 Hemoterapia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42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0307 Tratamentos odontológicos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103.883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692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569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105.144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6042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0309 Terapias especializadas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84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0401 Pequenas cirurgias e cirurgias de pele, tecido subcutâneo e mucosa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1.852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2.197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1.248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5.297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9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3" name="Grupo 25"/>
            <p:cNvGrpSpPr/>
            <p:nvPr/>
          </p:nvGrpSpPr>
          <p:grpSpPr>
            <a:xfrm>
              <a:off x="285720" y="428604"/>
              <a:ext cx="5286412" cy="857256"/>
              <a:chOff x="285720" y="428604"/>
              <a:chExt cx="5286412" cy="857256"/>
            </a:xfrm>
          </p:grpSpPr>
          <p:cxnSp>
            <p:nvCxnSpPr>
              <p:cNvPr id="24" name="Conector Reto 23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5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6" name="CaixaDeTexto 25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27" name="CaixaDeTexto 26"/>
              <p:cNvSpPr txBox="1"/>
              <p:nvPr/>
            </p:nvSpPr>
            <p:spPr>
              <a:xfrm>
                <a:off x="2428860" y="639529"/>
                <a:ext cx="31432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  <a:p>
                <a:endParaRPr lang="pt-BR" dirty="0"/>
              </a:p>
            </p:txBody>
          </p:sp>
        </p:grp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" name="CaixaDeTexto 22"/>
            <p:cNvSpPr txBox="1"/>
            <p:nvPr/>
          </p:nvSpPr>
          <p:spPr>
            <a:xfrm>
              <a:off x="5715008" y="571480"/>
              <a:ext cx="3143272" cy="646331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PRODUÇÃO AMBULATORIAL, SUBGRUPOS,  </a:t>
              </a:r>
            </a:p>
            <a:p>
              <a:r>
                <a:rPr lang="pt-BR" sz="1200" b="1" dirty="0"/>
                <a:t>ESTABELECIMENTO ESPECIALIZADO </a:t>
              </a:r>
              <a:r>
                <a:rPr lang="pt-BR" sz="1200" dirty="0"/>
                <a:t>- LINHARES/ES </a:t>
              </a:r>
              <a:r>
                <a:rPr lang="pt-BR" sz="1200" dirty="0" smtClean="0"/>
                <a:t>– SETEMBRO À DEZEMBRO 2022</a:t>
              </a:r>
              <a:endParaRPr lang="pt-BR" sz="1200" dirty="0"/>
            </a:p>
          </p:txBody>
        </p:sp>
      </p:grpSp>
      <p:sp>
        <p:nvSpPr>
          <p:cNvPr id="12" name="CaixaDeTexto 11"/>
          <p:cNvSpPr txBox="1"/>
          <p:nvPr/>
        </p:nvSpPr>
        <p:spPr>
          <a:xfrm>
            <a:off x="642910" y="121442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...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642910" y="5357826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SISTEMA DE INFOMAÇÃO AMBULATORIAL (SIA)/TABWIN - DATASUS - MS</a:t>
            </a:r>
          </a:p>
          <a:p>
            <a:endParaRPr lang="pt-BR" dirty="0"/>
          </a:p>
        </p:txBody>
      </p:sp>
      <p:graphicFrame>
        <p:nvGraphicFramePr>
          <p:cNvPr id="16" name="Tabela 15"/>
          <p:cNvGraphicFramePr>
            <a:graphicFrameLocks noGrp="1"/>
          </p:cNvGraphicFramePr>
          <p:nvPr/>
        </p:nvGraphicFramePr>
        <p:xfrm>
          <a:off x="642911" y="1985211"/>
          <a:ext cx="8072494" cy="3099334"/>
        </p:xfrm>
        <a:graphic>
          <a:graphicData uri="http://schemas.openxmlformats.org/drawingml/2006/table">
            <a:tbl>
              <a:tblPr/>
              <a:tblGrid>
                <a:gridCol w="3831256"/>
                <a:gridCol w="1134531"/>
                <a:gridCol w="1134531"/>
                <a:gridCol w="1134531"/>
                <a:gridCol w="837645"/>
              </a:tblGrid>
              <a:tr h="32084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0404 Cirurgia das vias aéreas superiores, da face, da cabeça e do pescoço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84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0407 Cirurgia do aparelho digestivo, orgãos anexos e parede abdominal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6042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0408 Cirurgia do sistema osteomuscular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203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42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0409 Cirurgia do aparelho geniturinário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6042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0412 Cirurgia torácica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42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0414 Bucomaxilofacial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277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203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197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677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6042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0415 Outras cirurgias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42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0417 Anestesiologia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6042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0418 Cirurgia em nefrologia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298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84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0604 Componente Especializado da Assitencia Farmaceutica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706.057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734.134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748.877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2.189.068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32084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0701 Órteses, próteses e materiais especiais não relacionados ao ato cirúrgico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84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0702 Órteses, próteses e materiais especiais relacionados ao ato cirúrgico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198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315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243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756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6042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1.390.446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1.332.556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1.293.850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4.016.852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"/>
          <p:cNvSpPr txBox="1"/>
          <p:nvPr/>
        </p:nvSpPr>
        <p:spPr>
          <a:xfrm>
            <a:off x="5643570" y="500042"/>
            <a:ext cx="3214710" cy="649284"/>
          </a:xfrm>
          <a:prstGeom prst="rect">
            <a:avLst/>
          </a:prstGeom>
          <a:noFill/>
          <a:ln w="9525" cmpd="sng">
            <a:solidFill>
              <a:schemeClr val="bg2">
                <a:lumMod val="9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>
                <a:latin typeface="+mn-lt"/>
              </a:rPr>
              <a:t>PRODUÇÃO AMBULATORIAL - ESPECIALIDADE,</a:t>
            </a:r>
            <a:r>
              <a:rPr lang="pt-BR" sz="1200" baseline="0" dirty="0">
                <a:latin typeface="+mn-lt"/>
              </a:rPr>
              <a:t> </a:t>
            </a:r>
            <a:r>
              <a:rPr lang="pt-BR" sz="1200" b="1" baseline="0" dirty="0">
                <a:latin typeface="+mn-lt"/>
              </a:rPr>
              <a:t>PROFISSIONAIS,</a:t>
            </a:r>
            <a:r>
              <a:rPr lang="pt-BR" sz="1200" baseline="0" dirty="0">
                <a:latin typeface="+mn-lt"/>
              </a:rPr>
              <a:t> LINHARES/ES </a:t>
            </a:r>
          </a:p>
          <a:p>
            <a:r>
              <a:rPr lang="pt-BR" sz="1200" baseline="0" dirty="0">
                <a:latin typeface="+mn-lt"/>
              </a:rPr>
              <a:t> </a:t>
            </a:r>
            <a:r>
              <a:rPr lang="pt-BR" sz="1200" dirty="0" smtClean="0"/>
              <a:t>3</a:t>
            </a:r>
            <a:r>
              <a:rPr lang="pt-BR" sz="1200" baseline="0" dirty="0" smtClean="0">
                <a:latin typeface="+mn-lt"/>
              </a:rPr>
              <a:t>º  </a:t>
            </a:r>
            <a:r>
              <a:rPr lang="pt-BR" sz="1200" baseline="0" dirty="0">
                <a:latin typeface="+mn-lt"/>
              </a:rPr>
              <a:t>QUADRIMESTRE DE 2022</a:t>
            </a:r>
            <a:endParaRPr lang="pt-BR" sz="1200" dirty="0">
              <a:latin typeface="+mn-lt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13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6" name="Conector Reto 15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8" name="CaixaDeTexto 17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9" name="CaixaDeTexto 18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0" name="Triângulo isósceles 19"/>
          <p:cNvSpPr/>
          <p:nvPr/>
        </p:nvSpPr>
        <p:spPr>
          <a:xfrm rot="10800000">
            <a:off x="4644008" y="6524773"/>
            <a:ext cx="213744" cy="118936"/>
          </a:xfrm>
          <a:prstGeom prst="triangl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ela 14"/>
          <p:cNvGraphicFramePr>
            <a:graphicFrameLocks noGrp="1"/>
          </p:cNvGraphicFramePr>
          <p:nvPr/>
        </p:nvGraphicFramePr>
        <p:xfrm>
          <a:off x="428595" y="1396997"/>
          <a:ext cx="8358247" cy="4960952"/>
        </p:xfrm>
        <a:graphic>
          <a:graphicData uri="http://schemas.openxmlformats.org/drawingml/2006/table">
            <a:tbl>
              <a:tblPr/>
              <a:tblGrid>
                <a:gridCol w="3505294"/>
                <a:gridCol w="1351106"/>
                <a:gridCol w="1227025"/>
                <a:gridCol w="1227025"/>
                <a:gridCol w="1047797"/>
              </a:tblGrid>
              <a:tr h="3738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Profissional - CBO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1º QUADRIMESTRE</a:t>
                      </a:r>
                    </a:p>
                  </a:txBody>
                  <a:tcPr marL="7443" marR="7443" marT="7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2º QUADRIMESTRE</a:t>
                      </a:r>
                    </a:p>
                  </a:txBody>
                  <a:tcPr marL="7443" marR="7443" marT="7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3º QUADRIMESTRE</a:t>
                      </a:r>
                    </a:p>
                  </a:txBody>
                  <a:tcPr marL="7443" marR="7443" marT="7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TOTAL:</a:t>
                      </a:r>
                    </a:p>
                  </a:txBody>
                  <a:tcPr marL="7443" marR="7443" marT="7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  <a:tr h="19113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Enfermeiro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40.934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41.009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38.653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120.596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13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Fisioterapeuta geral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4.961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5.206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4.030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14.197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9113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Fisioterapeuta </a:t>
                      </a:r>
                      <a:r>
                        <a:rPr lang="pt-BR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neurofuncional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169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227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13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Nutricionista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1.315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1.108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983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3.406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9113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Fonoaudiólogo  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1.447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2.040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790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4.277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13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infectologista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852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958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652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2462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9113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nefrologista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8.747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9.363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9.691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27.801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13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neurologista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521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872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498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1891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9113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angiologista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711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868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276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1855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13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cardiologista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5.292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6.910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4.151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16.353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9113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oncologista clínico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5.721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5.045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5.347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16.113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13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pediatra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16.619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17.096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12.972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46.687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9113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clínico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54.558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36.659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30.052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121.269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13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pneumologista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558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1.917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155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2.630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9113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psiquiatra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1.351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1.387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656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3.394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13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dermatologista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441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348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789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9113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anatomopatologista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1.314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642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2.032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13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anestesiologista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398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314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393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1105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9113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endocrinologista e metabologista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1.135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1.208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969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3.312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13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gastroenterologista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802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889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196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1887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9113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geriatra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108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139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247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13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hematologista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538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460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434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1432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9113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em cirurgia vascular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13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cirurgião cardiovascular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189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210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137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536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9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5" name="Conector Reto 14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7" name="CaixaDeTexto 16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8" name="CaixaDeTexto 17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0" name="Retângulo 19"/>
          <p:cNvSpPr/>
          <p:nvPr/>
        </p:nvSpPr>
        <p:spPr>
          <a:xfrm>
            <a:off x="500034" y="628652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00" dirty="0"/>
              <a:t>Fonte: SISTEMA DE INFOMAÇÃO AMBULATORIAL (SIA)/TABWIN - DATASUS - MS</a:t>
            </a:r>
          </a:p>
        </p:txBody>
      </p:sp>
      <p:sp>
        <p:nvSpPr>
          <p:cNvPr id="14" name="CaixaDeTexto 1"/>
          <p:cNvSpPr txBox="1"/>
          <p:nvPr/>
        </p:nvSpPr>
        <p:spPr>
          <a:xfrm>
            <a:off x="5715008" y="500042"/>
            <a:ext cx="3071834" cy="649284"/>
          </a:xfrm>
          <a:prstGeom prst="rect">
            <a:avLst/>
          </a:prstGeom>
          <a:noFill/>
          <a:ln w="9525" cmpd="sng">
            <a:solidFill>
              <a:schemeClr val="bg2">
                <a:lumMod val="9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>
                <a:latin typeface="+mn-lt"/>
              </a:rPr>
              <a:t>PRODUÇÃO AMBULATORIAL - ESPECIALIDADE,</a:t>
            </a:r>
            <a:r>
              <a:rPr lang="pt-BR" sz="1200" baseline="0" dirty="0">
                <a:latin typeface="+mn-lt"/>
              </a:rPr>
              <a:t> </a:t>
            </a:r>
            <a:r>
              <a:rPr lang="pt-BR" sz="1200" b="1" baseline="0" dirty="0">
                <a:latin typeface="+mn-lt"/>
              </a:rPr>
              <a:t>PROFISSIONAIS</a:t>
            </a:r>
            <a:r>
              <a:rPr lang="pt-BR" sz="1200" baseline="0" dirty="0">
                <a:latin typeface="+mn-lt"/>
              </a:rPr>
              <a:t>, LINHARES/ES     </a:t>
            </a:r>
          </a:p>
          <a:p>
            <a:r>
              <a:rPr lang="pt-BR" sz="1200" baseline="0" dirty="0">
                <a:latin typeface="+mn-lt"/>
              </a:rPr>
              <a:t> </a:t>
            </a:r>
            <a:r>
              <a:rPr lang="pt-BR" sz="1200" dirty="0" smtClean="0"/>
              <a:t>3</a:t>
            </a:r>
            <a:r>
              <a:rPr lang="pt-BR" sz="1200" baseline="0" dirty="0" smtClean="0">
                <a:latin typeface="+mn-lt"/>
              </a:rPr>
              <a:t>º  </a:t>
            </a:r>
            <a:r>
              <a:rPr lang="pt-BR" sz="1200" baseline="0" dirty="0">
                <a:latin typeface="+mn-lt"/>
              </a:rPr>
              <a:t>QUADRIMESTRE DE 2022</a:t>
            </a:r>
            <a:endParaRPr lang="pt-BR" sz="1200" dirty="0">
              <a:latin typeface="+mn-lt"/>
            </a:endParaRPr>
          </a:p>
        </p:txBody>
      </p:sp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500035" y="1396994"/>
          <a:ext cx="8143933" cy="4675212"/>
        </p:xfrm>
        <a:graphic>
          <a:graphicData uri="http://schemas.openxmlformats.org/drawingml/2006/table">
            <a:tbl>
              <a:tblPr/>
              <a:tblGrid>
                <a:gridCol w="3415414"/>
                <a:gridCol w="1316464"/>
                <a:gridCol w="1195562"/>
                <a:gridCol w="1195562"/>
                <a:gridCol w="1020931"/>
              </a:tblGrid>
              <a:tr h="17315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Médico cirurgião do aparelho digestivo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7315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cirurgião geral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3.777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4.681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3.262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11.720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15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cirurgião pediátrico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176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7315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cirurgião plástico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15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cirurgião torácico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158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7315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ginecologista e obstetra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6.378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5.969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6.495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18.842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15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mastologista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706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621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566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1893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7315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neurocirurgião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15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oftalmologista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1.477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1.412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499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3.388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7315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ortopedista e traumatologista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8.344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10.434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8.153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26.931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15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coloproctologista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669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648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136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1453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7315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urologista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1.122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1.153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627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2.902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15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cancerologista cirurgíco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1.837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1.935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2.054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5.826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7315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em endoscopia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15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em medicina nuclear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168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7315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em radiologia e diagnóstico por imagem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15.124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14.216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14.634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43.974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15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patologista clínico / medicina laboratorial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6.611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3.987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1.556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12.154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7315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BioMédico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38.461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9.472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38.985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86.918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15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residente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7315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Cirurgião dentista - clínico geral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106.240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2.870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12.210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121.320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7315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Farmaceutico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709.008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736.791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750.300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2.196.099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7315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Farmaceutico analista clínico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261.797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330.326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282.589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874.712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15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Psicopedagogo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15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Psicologo clinico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7.107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5.873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5.489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18.469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7315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Assistente social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17.963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22.345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15.161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55.469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15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Técnico de enfermagem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55.039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45.376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39.235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139.650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7315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1.390.446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1.332.556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1.293.850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4.016.852</a:t>
                      </a:r>
                    </a:p>
                  </a:txBody>
                  <a:tcPr marL="7168" marR="7168" marT="71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5572132" y="571480"/>
            <a:ext cx="3286148" cy="46166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1200" dirty="0"/>
              <a:t>PRODUÇÃO AMBULATORIAL - </a:t>
            </a:r>
            <a:r>
              <a:rPr lang="pt-BR" sz="1200" b="1" dirty="0"/>
              <a:t>ATENÇÃO BÁSICA </a:t>
            </a:r>
            <a:r>
              <a:rPr lang="pt-BR" sz="1200" dirty="0"/>
              <a:t>– PROFISSIONAIS -  2022 </a:t>
            </a:r>
            <a:r>
              <a:rPr lang="pt-BR" sz="1200" dirty="0" smtClean="0"/>
              <a:t>- 3º</a:t>
            </a:r>
            <a:r>
              <a:rPr lang="pt-BR" sz="1200" dirty="0"/>
              <a:t>. QUADRIMESTRE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11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3" name="Conector Reto 12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" name="CaixaDeTexto 14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6" name="CaixaDeTexto 15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642909" y="1928799"/>
          <a:ext cx="7929619" cy="2804586"/>
        </p:xfrm>
        <a:graphic>
          <a:graphicData uri="http://schemas.openxmlformats.org/drawingml/2006/table">
            <a:tbl>
              <a:tblPr/>
              <a:tblGrid>
                <a:gridCol w="2928959"/>
                <a:gridCol w="1500198"/>
                <a:gridCol w="1285884"/>
                <a:gridCol w="1285884"/>
                <a:gridCol w="928694"/>
              </a:tblGrid>
              <a:tr h="49336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TIPO DE PRODUÇÃO</a:t>
                      </a:r>
                    </a:p>
                  </a:txBody>
                  <a:tcPr marL="7607" marR="7607" marT="7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1º QUADRIMESTRE</a:t>
                      </a:r>
                    </a:p>
                  </a:txBody>
                  <a:tcPr marL="7607" marR="7607" marT="7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2º QUADRIMESTRE</a:t>
                      </a:r>
                    </a:p>
                  </a:txBody>
                  <a:tcPr marL="7607" marR="7607" marT="7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3º QUADRIMESTRE</a:t>
                      </a:r>
                    </a:p>
                  </a:txBody>
                  <a:tcPr marL="7607" marR="7607" marT="7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607" marR="7607" marT="7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  <a:tr h="24223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VISITA DOMINICILIAR AGENTE DE SAÚDE</a:t>
                      </a:r>
                    </a:p>
                  </a:txBody>
                  <a:tcPr marL="7607" marR="7607" marT="7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248.323</a:t>
                      </a:r>
                    </a:p>
                  </a:txBody>
                  <a:tcPr marL="7607" marR="7607" marT="7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321.839</a:t>
                      </a:r>
                    </a:p>
                  </a:txBody>
                  <a:tcPr marL="7607" marR="7607" marT="7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306.691</a:t>
                      </a:r>
                    </a:p>
                  </a:txBody>
                  <a:tcPr marL="7607" marR="7607" marT="7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876.853</a:t>
                      </a:r>
                    </a:p>
                  </a:txBody>
                  <a:tcPr marL="7607" marR="7607" marT="7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23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ATENDIMENTO INDIVIDUAL MÉDICO</a:t>
                      </a:r>
                    </a:p>
                  </a:txBody>
                  <a:tcPr marL="7607" marR="7607" marT="7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39.368</a:t>
                      </a:r>
                    </a:p>
                  </a:txBody>
                  <a:tcPr marL="7607" marR="7607" marT="7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49.874</a:t>
                      </a:r>
                    </a:p>
                  </a:txBody>
                  <a:tcPr marL="7607" marR="7607" marT="7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54.459</a:t>
                      </a:r>
                    </a:p>
                  </a:txBody>
                  <a:tcPr marL="7607" marR="7607" marT="7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143.701</a:t>
                      </a:r>
                    </a:p>
                  </a:txBody>
                  <a:tcPr marL="7607" marR="7607" marT="7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4223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ATENDIMENTO INDIVIDUAL ENFERMEIRO</a:t>
                      </a:r>
                    </a:p>
                  </a:txBody>
                  <a:tcPr marL="7607" marR="7607" marT="7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16.286</a:t>
                      </a:r>
                    </a:p>
                  </a:txBody>
                  <a:tcPr marL="7607" marR="7607" marT="7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20.934</a:t>
                      </a:r>
                    </a:p>
                  </a:txBody>
                  <a:tcPr marL="7607" marR="7607" marT="7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21.821</a:t>
                      </a:r>
                    </a:p>
                  </a:txBody>
                  <a:tcPr marL="7607" marR="7607" marT="7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59.041</a:t>
                      </a:r>
                    </a:p>
                  </a:txBody>
                  <a:tcPr marL="7607" marR="7607" marT="7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23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PROCEDIMENTO ENFERMEIRO </a:t>
                      </a:r>
                    </a:p>
                  </a:txBody>
                  <a:tcPr marL="7607" marR="7607" marT="7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36.517</a:t>
                      </a:r>
                    </a:p>
                  </a:txBody>
                  <a:tcPr marL="7607" marR="7607" marT="7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42.421</a:t>
                      </a:r>
                    </a:p>
                  </a:txBody>
                  <a:tcPr marL="7607" marR="7607" marT="7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47.726</a:t>
                      </a:r>
                    </a:p>
                  </a:txBody>
                  <a:tcPr marL="7607" marR="7607" marT="7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126.664</a:t>
                      </a:r>
                    </a:p>
                  </a:txBody>
                  <a:tcPr marL="7607" marR="7607" marT="7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4223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PROCEDIMENTO TECNICO </a:t>
                      </a:r>
                    </a:p>
                  </a:txBody>
                  <a:tcPr marL="7607" marR="7607" marT="7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160.342</a:t>
                      </a:r>
                    </a:p>
                  </a:txBody>
                  <a:tcPr marL="7607" marR="7607" marT="7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210.552</a:t>
                      </a:r>
                    </a:p>
                  </a:txBody>
                  <a:tcPr marL="7607" marR="7607" marT="7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151.181</a:t>
                      </a:r>
                    </a:p>
                  </a:txBody>
                  <a:tcPr marL="7607" marR="7607" marT="7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522.075</a:t>
                      </a:r>
                    </a:p>
                  </a:txBody>
                  <a:tcPr marL="7607" marR="7607" marT="7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23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ATENDIMENTO ODONTOLOGICO</a:t>
                      </a:r>
                    </a:p>
                  </a:txBody>
                  <a:tcPr marL="7607" marR="7607" marT="7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10.398</a:t>
                      </a:r>
                    </a:p>
                  </a:txBody>
                  <a:tcPr marL="7607" marR="7607" marT="7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8.090</a:t>
                      </a:r>
                    </a:p>
                  </a:txBody>
                  <a:tcPr marL="7607" marR="7607" marT="7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10.585</a:t>
                      </a:r>
                    </a:p>
                  </a:txBody>
                  <a:tcPr marL="7607" marR="7607" marT="7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29.073</a:t>
                      </a:r>
                    </a:p>
                  </a:txBody>
                  <a:tcPr marL="7607" marR="7607" marT="7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4223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607" marR="7607" marT="7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511.234</a:t>
                      </a:r>
                    </a:p>
                  </a:txBody>
                  <a:tcPr marL="7607" marR="7607" marT="7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653.710</a:t>
                      </a:r>
                    </a:p>
                  </a:txBody>
                  <a:tcPr marL="7607" marR="7607" marT="7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592.463</a:t>
                      </a:r>
                    </a:p>
                  </a:txBody>
                  <a:tcPr marL="7607" marR="7607" marT="7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1.757.407</a:t>
                      </a:r>
                    </a:p>
                  </a:txBody>
                  <a:tcPr marL="7607" marR="7607" marT="7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  <a:tr h="242232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07" marR="7607" marT="7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07" marR="7607" marT="7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07" marR="7607" marT="7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07" marR="7607" marT="7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07" marR="7607" marT="7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23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Fonte: PEC-PRONTUÁRIO-ESUS - MINISTERIO DA SAÚDE</a:t>
                      </a:r>
                    </a:p>
                  </a:txBody>
                  <a:tcPr marL="7607" marR="7607" marT="7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07" marR="7607" marT="7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07" marR="7607" marT="7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07" marR="7607" marT="7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07" marR="7607" marT="7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4"/>
          <p:cNvSpPr txBox="1"/>
          <p:nvPr/>
        </p:nvSpPr>
        <p:spPr>
          <a:xfrm>
            <a:off x="5857884" y="571480"/>
            <a:ext cx="3071834" cy="714380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0" dirty="0">
                <a:latin typeface="+mn-lt"/>
              </a:rPr>
              <a:t>PRODUÇÃO AMBULATORIAL,</a:t>
            </a:r>
            <a:r>
              <a:rPr lang="pt-BR" sz="1200" b="0" baseline="0" dirty="0">
                <a:latin typeface="+mn-lt"/>
              </a:rPr>
              <a:t> SUBGRUPOS, </a:t>
            </a:r>
            <a:endParaRPr lang="pt-BR" sz="1200" b="0" baseline="0" dirty="0" smtClean="0">
              <a:latin typeface="+mn-lt"/>
            </a:endParaRPr>
          </a:p>
          <a:p>
            <a:r>
              <a:rPr lang="pt-BR" sz="1200" b="1" baseline="0" dirty="0" smtClean="0">
                <a:latin typeface="+mn-lt"/>
              </a:rPr>
              <a:t>HOSPITAL </a:t>
            </a:r>
            <a:r>
              <a:rPr lang="pt-BR" sz="1200" b="1" baseline="0" dirty="0">
                <a:latin typeface="+mn-lt"/>
              </a:rPr>
              <a:t>RIO DOCE </a:t>
            </a:r>
            <a:r>
              <a:rPr lang="pt-BR" sz="1200" b="0" baseline="0" dirty="0">
                <a:latin typeface="+mn-lt"/>
              </a:rPr>
              <a:t>- LINHARES/ES </a:t>
            </a:r>
            <a:r>
              <a:rPr lang="pt-BR" sz="1200" b="0" baseline="0" dirty="0" smtClean="0">
                <a:latin typeface="+mn-lt"/>
              </a:rPr>
              <a:t>–</a:t>
            </a:r>
          </a:p>
          <a:p>
            <a:r>
              <a:rPr lang="pt-BR" sz="1200" b="0" baseline="0" dirty="0" smtClean="0">
                <a:latin typeface="+mn-lt"/>
              </a:rPr>
              <a:t> 3º </a:t>
            </a:r>
            <a:r>
              <a:rPr lang="pt-BR" sz="1200" b="0" baseline="0" dirty="0">
                <a:latin typeface="+mn-lt"/>
              </a:rPr>
              <a:t>QUADRIMESTRE 2022</a:t>
            </a:r>
            <a:endParaRPr lang="pt-BR" sz="1200" b="0" dirty="0">
              <a:latin typeface="+mn-lt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11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4" name="Conector Reto 13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7" name="CaixaDeTexto 16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8" name="CaixaDeTexto 17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500034" y="1714488"/>
          <a:ext cx="8286809" cy="3900832"/>
        </p:xfrm>
        <a:graphic>
          <a:graphicData uri="http://schemas.openxmlformats.org/drawingml/2006/table">
            <a:tbl>
              <a:tblPr/>
              <a:tblGrid>
                <a:gridCol w="3714776"/>
                <a:gridCol w="1168220"/>
                <a:gridCol w="1156140"/>
                <a:gridCol w="1156140"/>
                <a:gridCol w="1091533"/>
              </a:tblGrid>
              <a:tr h="41290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1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SubGrupo</a:t>
                      </a:r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de Procedimentos</a:t>
                      </a: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1º QUADRIMESTRE</a:t>
                      </a: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2º QUADRIMESTRE</a:t>
                      </a: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3º QUADRIMESTRE</a:t>
                      </a: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TOTAL:</a:t>
                      </a: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  <a:tr h="15014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0201 Coleta de material</a:t>
                      </a: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</a:t>
                      </a:r>
                    </a:p>
                  </a:txBody>
                  <a:tcPr marL="7507" marR="7507" marT="7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</a:t>
                      </a:r>
                    </a:p>
                  </a:txBody>
                  <a:tcPr marL="7507" marR="7507" marT="7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7507" marR="7507" marT="7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247</a:t>
                      </a:r>
                    </a:p>
                  </a:txBody>
                  <a:tcPr marL="7507" marR="7507" marT="7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5014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0202 Diagnóstico em laboratório clínico</a:t>
                      </a: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6.644</a:t>
                      </a:r>
                    </a:p>
                  </a:txBody>
                  <a:tcPr marL="7507" marR="7507" marT="7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3.978</a:t>
                      </a:r>
                    </a:p>
                  </a:txBody>
                  <a:tcPr marL="7507" marR="7507" marT="7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1.570</a:t>
                      </a:r>
                    </a:p>
                  </a:txBody>
                  <a:tcPr marL="7507" marR="7507" marT="7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12.192</a:t>
                      </a:r>
                    </a:p>
                  </a:txBody>
                  <a:tcPr marL="7507" marR="7507" marT="7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14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0203 Diagnóstico por anatomia patológica e citopatologia</a:t>
                      </a: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456</a:t>
                      </a:r>
                    </a:p>
                  </a:txBody>
                  <a:tcPr marL="7507" marR="7507" marT="7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734</a:t>
                      </a:r>
                    </a:p>
                  </a:txBody>
                  <a:tcPr marL="7507" marR="7507" marT="7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1.010</a:t>
                      </a:r>
                    </a:p>
                  </a:txBody>
                  <a:tcPr marL="7507" marR="7507" marT="7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2200</a:t>
                      </a:r>
                    </a:p>
                  </a:txBody>
                  <a:tcPr marL="7507" marR="7507" marT="7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5014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0204 Diagnóstico por radiologia</a:t>
                      </a: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193</a:t>
                      </a:r>
                    </a:p>
                  </a:txBody>
                  <a:tcPr marL="7507" marR="7507" marT="7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168</a:t>
                      </a:r>
                    </a:p>
                  </a:txBody>
                  <a:tcPr marL="7507" marR="7507" marT="7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699</a:t>
                      </a:r>
                    </a:p>
                  </a:txBody>
                  <a:tcPr marL="7507" marR="7507" marT="7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1060</a:t>
                      </a:r>
                    </a:p>
                  </a:txBody>
                  <a:tcPr marL="7507" marR="7507" marT="7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14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0205 Diagnóstico por ultrasonografia </a:t>
                      </a: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177</a:t>
                      </a:r>
                    </a:p>
                  </a:txBody>
                  <a:tcPr marL="7507" marR="7507" marT="7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165</a:t>
                      </a:r>
                    </a:p>
                  </a:txBody>
                  <a:tcPr marL="7507" marR="7507" marT="7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153</a:t>
                      </a:r>
                    </a:p>
                  </a:txBody>
                  <a:tcPr marL="7507" marR="7507" marT="7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495</a:t>
                      </a:r>
                    </a:p>
                  </a:txBody>
                  <a:tcPr marL="7507" marR="7507" marT="7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5014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0206 Diagnóstico por tomografia</a:t>
                      </a: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579</a:t>
                      </a:r>
                    </a:p>
                  </a:txBody>
                  <a:tcPr marL="7507" marR="7507" marT="7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732</a:t>
                      </a:r>
                    </a:p>
                  </a:txBody>
                  <a:tcPr marL="7507" marR="7507" marT="7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1.005</a:t>
                      </a:r>
                    </a:p>
                  </a:txBody>
                  <a:tcPr marL="7507" marR="7507" marT="7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2316</a:t>
                      </a:r>
                    </a:p>
                  </a:txBody>
                  <a:tcPr marL="7507" marR="7507" marT="7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14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0207 Diagnóstico por ressonância magnética</a:t>
                      </a: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7507" marR="7507" marT="7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</a:t>
                      </a:r>
                    </a:p>
                  </a:txBody>
                  <a:tcPr marL="7507" marR="7507" marT="7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</a:t>
                      </a:r>
                    </a:p>
                  </a:txBody>
                  <a:tcPr marL="7507" marR="7507" marT="7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217</a:t>
                      </a:r>
                    </a:p>
                  </a:txBody>
                  <a:tcPr marL="7507" marR="7507" marT="7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50148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0208 Diagnóstico por medicina nuclear in vivo</a:t>
                      </a: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7507" marR="7507" marT="7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7507" marR="7507" marT="7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7507" marR="7507" marT="7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165</a:t>
                      </a:r>
                    </a:p>
                  </a:txBody>
                  <a:tcPr marL="7507" marR="7507" marT="7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14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0209 Diagnóstico por endoscopia</a:t>
                      </a: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7507" marR="7507" marT="7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7507" marR="7507" marT="7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</a:t>
                      </a:r>
                    </a:p>
                  </a:txBody>
                  <a:tcPr marL="7507" marR="7507" marT="7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218</a:t>
                      </a:r>
                    </a:p>
                  </a:txBody>
                  <a:tcPr marL="7507" marR="7507" marT="7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5014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0211 Métodos diagnósticos em especialidades</a:t>
                      </a: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288</a:t>
                      </a:r>
                    </a:p>
                  </a:txBody>
                  <a:tcPr marL="7507" marR="7507" marT="7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358</a:t>
                      </a:r>
                    </a:p>
                  </a:txBody>
                  <a:tcPr marL="7507" marR="7507" marT="7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368</a:t>
                      </a:r>
                    </a:p>
                  </a:txBody>
                  <a:tcPr marL="7507" marR="7507" marT="7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1014</a:t>
                      </a:r>
                    </a:p>
                  </a:txBody>
                  <a:tcPr marL="7507" marR="7507" marT="7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14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0301 Consultas / Atendimentos / Acompanhamentos</a:t>
                      </a: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13.430</a:t>
                      </a:r>
                    </a:p>
                  </a:txBody>
                  <a:tcPr marL="7507" marR="7507" marT="7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11.234</a:t>
                      </a:r>
                    </a:p>
                  </a:txBody>
                  <a:tcPr marL="7507" marR="7507" marT="7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11.507</a:t>
                      </a:r>
                    </a:p>
                  </a:txBody>
                  <a:tcPr marL="7507" marR="7507" marT="7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36.171</a:t>
                      </a:r>
                    </a:p>
                  </a:txBody>
                  <a:tcPr marL="7507" marR="7507" marT="7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5014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0303 Tratamentos clínicos (outras especialidades)</a:t>
                      </a: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507" marR="7507" marT="7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507" marR="7507" marT="7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507" marR="7507" marT="7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507" marR="7507" marT="7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14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0304 Tratamento em oncologia</a:t>
                      </a: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3.010</a:t>
                      </a:r>
                    </a:p>
                  </a:txBody>
                  <a:tcPr marL="7507" marR="7507" marT="7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3.040</a:t>
                      </a:r>
                    </a:p>
                  </a:txBody>
                  <a:tcPr marL="7507" marR="7507" marT="7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2.988</a:t>
                      </a:r>
                    </a:p>
                  </a:txBody>
                  <a:tcPr marL="7507" marR="7507" marT="7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9.038</a:t>
                      </a:r>
                    </a:p>
                  </a:txBody>
                  <a:tcPr marL="7507" marR="7507" marT="7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5014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0309 Terapias especializadas</a:t>
                      </a: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507" marR="7507" marT="7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507" marR="7507" marT="7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507" marR="7507" marT="7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7507" marR="7507" marT="7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29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0401 Pequenas cirurgias e cirurgias de pele, tecido subcutâneo e mucosa</a:t>
                      </a: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507" marR="7507" marT="7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507" marR="7507" marT="7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507" marR="7507" marT="7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507" marR="7507" marT="7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30029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0407 Cirurgia do aparelho digestivo, orgãos anexos e parede abdominal</a:t>
                      </a: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7507" marR="7507" marT="7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7507" marR="7507" marT="7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7507" marR="7507" marT="7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7507" marR="7507" marT="7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14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0412 Cirurgia torácica</a:t>
                      </a: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507" marR="7507" marT="7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507" marR="7507" marT="7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507" marR="7507" marT="7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507" marR="7507" marT="7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5014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25.051</a:t>
                      </a: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20.762</a:t>
                      </a: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19.616</a:t>
                      </a: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65.429</a:t>
                      </a: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4"/>
          <p:cNvSpPr txBox="1"/>
          <p:nvPr/>
        </p:nvSpPr>
        <p:spPr>
          <a:xfrm>
            <a:off x="5500695" y="571480"/>
            <a:ext cx="3357586" cy="500066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bg2">
                <a:lumMod val="9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/>
              <a:t>INTERNAÇÕES POR GRUPO DE CAUSA </a:t>
            </a:r>
            <a:r>
              <a:rPr lang="pt-BR" sz="1200" b="1" dirty="0"/>
              <a:t>– RIO DOCE</a:t>
            </a:r>
          </a:p>
          <a:p>
            <a:r>
              <a:rPr lang="pt-BR" sz="1200" b="1" dirty="0"/>
              <a:t>2022: </a:t>
            </a:r>
            <a:r>
              <a:rPr lang="pt-BR" sz="1200" b="1" dirty="0" smtClean="0"/>
              <a:t>3º QUADRIMESTRE – Jan à Dezembro</a:t>
            </a:r>
            <a:endParaRPr lang="pt-BR" sz="1200" b="1" dirty="0"/>
          </a:p>
          <a:p>
            <a:r>
              <a:rPr lang="pt-BR" sz="1200" b="1" dirty="0"/>
              <a:t>  </a:t>
            </a:r>
            <a:endParaRPr lang="pt-BR" sz="1200" b="1" dirty="0">
              <a:latin typeface="+mn-lt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11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4" name="Conector Reto 13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7" name="CaixaDeTexto 16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8" name="CaixaDeTexto 17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357158" y="1857364"/>
          <a:ext cx="8429700" cy="4075560"/>
        </p:xfrm>
        <a:graphic>
          <a:graphicData uri="http://schemas.openxmlformats.org/drawingml/2006/table">
            <a:tbl>
              <a:tblPr/>
              <a:tblGrid>
                <a:gridCol w="2502316"/>
                <a:gridCol w="312791"/>
                <a:gridCol w="302364"/>
                <a:gridCol w="281510"/>
                <a:gridCol w="312791"/>
                <a:gridCol w="312791"/>
                <a:gridCol w="312791"/>
                <a:gridCol w="312791"/>
                <a:gridCol w="312791"/>
                <a:gridCol w="312791"/>
                <a:gridCol w="312791"/>
                <a:gridCol w="312791"/>
                <a:gridCol w="312791"/>
                <a:gridCol w="312791"/>
                <a:gridCol w="312791"/>
                <a:gridCol w="312791"/>
                <a:gridCol w="312791"/>
                <a:gridCol w="304971"/>
                <a:gridCol w="291937"/>
                <a:gridCol w="367528"/>
              </a:tblGrid>
              <a:tr h="28857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Diagnóstico CID10 (capítulo)</a:t>
                      </a:r>
                    </a:p>
                  </a:txBody>
                  <a:tcPr marL="5658" marR="5658" marT="56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&lt; 1     ano</a:t>
                      </a:r>
                    </a:p>
                  </a:txBody>
                  <a:tcPr marL="5658" marR="5658" marT="56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1-4     anos</a:t>
                      </a:r>
                    </a:p>
                  </a:txBody>
                  <a:tcPr marL="5658" marR="5658" marT="56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5-9     anos</a:t>
                      </a:r>
                    </a:p>
                  </a:txBody>
                  <a:tcPr marL="5658" marR="5658" marT="56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10-14 anos</a:t>
                      </a:r>
                    </a:p>
                  </a:txBody>
                  <a:tcPr marL="5658" marR="5658" marT="56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20-24 anos</a:t>
                      </a:r>
                    </a:p>
                  </a:txBody>
                  <a:tcPr marL="5658" marR="5658" marT="56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25-29 anos</a:t>
                      </a:r>
                    </a:p>
                  </a:txBody>
                  <a:tcPr marL="5658" marR="5658" marT="56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30-34 anos</a:t>
                      </a:r>
                    </a:p>
                  </a:txBody>
                  <a:tcPr marL="5658" marR="5658" marT="56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35-39 anos</a:t>
                      </a:r>
                    </a:p>
                  </a:txBody>
                  <a:tcPr marL="5658" marR="5658" marT="56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40-44 anos</a:t>
                      </a:r>
                    </a:p>
                  </a:txBody>
                  <a:tcPr marL="5658" marR="5658" marT="56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45-49 anos</a:t>
                      </a:r>
                    </a:p>
                  </a:txBody>
                  <a:tcPr marL="5658" marR="5658" marT="56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50-54 anos</a:t>
                      </a:r>
                    </a:p>
                  </a:txBody>
                  <a:tcPr marL="5658" marR="5658" marT="56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55-59 anos</a:t>
                      </a:r>
                    </a:p>
                  </a:txBody>
                  <a:tcPr marL="5658" marR="5658" marT="56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60-64 anos</a:t>
                      </a:r>
                    </a:p>
                  </a:txBody>
                  <a:tcPr marL="5658" marR="5658" marT="56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65-69 anos</a:t>
                      </a:r>
                    </a:p>
                  </a:txBody>
                  <a:tcPr marL="5658" marR="5658" marT="56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70-74 anos</a:t>
                      </a:r>
                    </a:p>
                  </a:txBody>
                  <a:tcPr marL="5658" marR="5658" marT="56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75-79 anos</a:t>
                      </a:r>
                    </a:p>
                  </a:txBody>
                  <a:tcPr marL="5658" marR="5658" marT="56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80e + anos</a:t>
                      </a:r>
                    </a:p>
                  </a:txBody>
                  <a:tcPr marL="5658" marR="5658" marT="56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Ignorados</a:t>
                      </a:r>
                    </a:p>
                  </a:txBody>
                  <a:tcPr marL="5658" marR="5658" marT="56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5658" marR="5658" marT="56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  <a:tr h="11316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I.   Algumas doenças infecciosas e parasitárias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16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II.  Neoplasias (tumores)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107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146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174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177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132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137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1322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1316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III. Doenças sangue órgãos hemat e transt imunitár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16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IV.  Doenças endócrinas nutricionais e metabólicas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1316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VI.  Doenças do sistema nervoso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16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VIII.Doenças do ouvido e da apófise mastóide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1316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IX.  Doenças do aparelho circulatório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128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162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904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16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X.   Doenças do aparelho respiratório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136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1316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XI.  Doenças do aparelho digestivo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16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XII. Doenças da pele e do tecido subcutâneo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1316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XIII.Doenças sist osteomuscular e tec conjuntivo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16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XIV. Doenças do aparelho geniturinário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1316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XV.  Gravidez parto e puerpério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409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779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655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452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2683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16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XVI. Algumas afec originadas no período perinatal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914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923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26337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XVII.Malf cong deformid e anomalias cromossômicas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16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XVIII.Sint sinais e achad anorm ex clín e laborat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132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1316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XIX. Lesões enven e alg out conseq causas externas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674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16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XXI. Contatos com serviços de saúde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1316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1000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519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946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832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644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478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304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301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290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328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424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441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299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231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359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7431</a:t>
                      </a:r>
                    </a:p>
                  </a:txBody>
                  <a:tcPr marL="5658" marR="5658" marT="5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4"/>
          <p:cNvSpPr txBox="1"/>
          <p:nvPr/>
        </p:nvSpPr>
        <p:spPr>
          <a:xfrm>
            <a:off x="5715008" y="571480"/>
            <a:ext cx="3143273" cy="642942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bg2">
                <a:lumMod val="9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/>
              <a:t>INTERNAÇÕES HGL, LINHARES-ES</a:t>
            </a:r>
          </a:p>
          <a:p>
            <a:r>
              <a:rPr lang="pt-BR" sz="1200" b="1" dirty="0"/>
              <a:t>2022: </a:t>
            </a:r>
            <a:r>
              <a:rPr lang="pt-BR" sz="1200" b="1" dirty="0" smtClean="0"/>
              <a:t>3º </a:t>
            </a:r>
            <a:r>
              <a:rPr lang="pt-BR" sz="1200" b="1" dirty="0"/>
              <a:t>QUADRIMESTRE </a:t>
            </a:r>
            <a:r>
              <a:rPr lang="pt-BR" sz="1200" b="1" dirty="0" smtClean="0"/>
              <a:t>– Jan à Dezembro</a:t>
            </a:r>
            <a:endParaRPr lang="pt-BR" sz="1200" b="1" dirty="0">
              <a:latin typeface="+mn-lt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20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22" name="Conector Reto 21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3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4" name="CaixaDeTexto 23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25" name="CaixaDeTexto 24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428596" y="1857364"/>
          <a:ext cx="8358250" cy="4016342"/>
        </p:xfrm>
        <a:graphic>
          <a:graphicData uri="http://schemas.openxmlformats.org/drawingml/2006/table">
            <a:tbl>
              <a:tblPr/>
              <a:tblGrid>
                <a:gridCol w="2383968"/>
                <a:gridCol w="325522"/>
                <a:gridCol w="296799"/>
                <a:gridCol w="296799"/>
                <a:gridCol w="315948"/>
                <a:gridCol w="306373"/>
                <a:gridCol w="325522"/>
                <a:gridCol w="308767"/>
                <a:gridCol w="335097"/>
                <a:gridCol w="306373"/>
                <a:gridCol w="315948"/>
                <a:gridCol w="280044"/>
                <a:gridCol w="296799"/>
                <a:gridCol w="308767"/>
                <a:gridCol w="308767"/>
                <a:gridCol w="306373"/>
                <a:gridCol w="287226"/>
                <a:gridCol w="296799"/>
                <a:gridCol w="296799"/>
                <a:gridCol w="459560"/>
              </a:tblGrid>
              <a:tr h="3596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Diagnóstico CID10 (capítulo)</a:t>
                      </a:r>
                    </a:p>
                  </a:txBody>
                  <a:tcPr marL="5243" marR="5243" marT="52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&lt; 1     ano</a:t>
                      </a:r>
                    </a:p>
                  </a:txBody>
                  <a:tcPr marL="5243" marR="5243" marT="52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1-4     anos</a:t>
                      </a:r>
                    </a:p>
                  </a:txBody>
                  <a:tcPr marL="5243" marR="5243" marT="52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5-9     anos</a:t>
                      </a:r>
                    </a:p>
                  </a:txBody>
                  <a:tcPr marL="5243" marR="5243" marT="52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10-14 anos</a:t>
                      </a:r>
                    </a:p>
                  </a:txBody>
                  <a:tcPr marL="5243" marR="5243" marT="52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20-24 anos</a:t>
                      </a:r>
                    </a:p>
                  </a:txBody>
                  <a:tcPr marL="5243" marR="5243" marT="52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25-29 anos</a:t>
                      </a:r>
                    </a:p>
                  </a:txBody>
                  <a:tcPr marL="5243" marR="5243" marT="52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30-34 anos</a:t>
                      </a:r>
                    </a:p>
                  </a:txBody>
                  <a:tcPr marL="5243" marR="5243" marT="52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35-39 anos</a:t>
                      </a:r>
                    </a:p>
                  </a:txBody>
                  <a:tcPr marL="5243" marR="5243" marT="52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40-44 anos</a:t>
                      </a:r>
                    </a:p>
                  </a:txBody>
                  <a:tcPr marL="5243" marR="5243" marT="52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45-49 anos</a:t>
                      </a:r>
                    </a:p>
                  </a:txBody>
                  <a:tcPr marL="5243" marR="5243" marT="52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50-54 anos</a:t>
                      </a:r>
                    </a:p>
                  </a:txBody>
                  <a:tcPr marL="5243" marR="5243" marT="52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55-59 anos</a:t>
                      </a:r>
                    </a:p>
                  </a:txBody>
                  <a:tcPr marL="5243" marR="5243" marT="52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60-64 anos</a:t>
                      </a:r>
                    </a:p>
                  </a:txBody>
                  <a:tcPr marL="5243" marR="5243" marT="52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65-69 anos</a:t>
                      </a:r>
                    </a:p>
                  </a:txBody>
                  <a:tcPr marL="5243" marR="5243" marT="52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70-74 anos</a:t>
                      </a:r>
                    </a:p>
                  </a:txBody>
                  <a:tcPr marL="5243" marR="5243" marT="52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75-79 anos</a:t>
                      </a:r>
                    </a:p>
                  </a:txBody>
                  <a:tcPr marL="5243" marR="5243" marT="52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80e + anos</a:t>
                      </a:r>
                    </a:p>
                  </a:txBody>
                  <a:tcPr marL="5243" marR="5243" marT="52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Ignorados</a:t>
                      </a:r>
                    </a:p>
                  </a:txBody>
                  <a:tcPr marL="5243" marR="5243" marT="52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Total</a:t>
                      </a:r>
                    </a:p>
                  </a:txBody>
                  <a:tcPr marL="5243" marR="5243" marT="52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  <a:tr h="18317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I.   Algumas doenças infecciosas e parasitárias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392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8317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II.  Neoplasias (tumores)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159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17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III. Doenças sangue órgãos hemat e transt imunitár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8317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IV.  Doenças endócrinas nutricionais e metabólicas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123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17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V.   Transtornos mentais e comportamentais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8317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VI.  Doenças do sistema nervoso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137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17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VIII.Doenças do ouvido e da apófise mastóide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8317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IX.  Doenças do aparelho circulatório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497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17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X.   Doenças do aparelho respiratório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119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648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8317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XI.  Doenças do aparelho digestivo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462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17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XII. Doenças da pele e do tecido subcutâneo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8317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XIII.Doenças sist osteomuscular e tec conjuntivo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17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XIV. Doenças do aparelho geniturinário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347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8317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XV.  Gravidez parto e puerpério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605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XVII.Malf cong deformid e anomalias cromossômicas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8317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XVIII.Sint sinais e achad anorm ex clín e laborat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17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XIX. Lesões enven e alg out conseq causas externas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8317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XXI. Contatos com serviços de saúde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17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Total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157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226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130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147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191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207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260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248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266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247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282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311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257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222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411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3778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5857884" y="571480"/>
            <a:ext cx="3000396" cy="646331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1200" b="1" dirty="0"/>
              <a:t>MORTALIDADE POR GRUPOS DE CAUSAS </a:t>
            </a:r>
            <a:r>
              <a:rPr lang="pt-BR" sz="1200" b="1" dirty="0" smtClean="0"/>
              <a:t>–</a:t>
            </a:r>
          </a:p>
          <a:p>
            <a:r>
              <a:rPr lang="pt-BR" sz="1200" b="1" dirty="0" smtClean="0"/>
              <a:t>RESIDENTES  </a:t>
            </a:r>
            <a:r>
              <a:rPr lang="pt-BR" sz="1200" b="1" dirty="0"/>
              <a:t>LNHARES-ES  - </a:t>
            </a:r>
            <a:r>
              <a:rPr lang="pt-BR" sz="1200" b="1" dirty="0" smtClean="0"/>
              <a:t>3º</a:t>
            </a:r>
          </a:p>
          <a:p>
            <a:r>
              <a:rPr lang="pt-BR" sz="1200" b="1" dirty="0" smtClean="0"/>
              <a:t>QUADRIMESTRE/2022 -  Jan à Dezembro.</a:t>
            </a:r>
            <a:endParaRPr lang="pt-BR" sz="1200" b="1" dirty="0"/>
          </a:p>
        </p:txBody>
      </p:sp>
      <p:grpSp>
        <p:nvGrpSpPr>
          <p:cNvPr id="8" name="Grupo 7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9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1" name="Conector Reto 10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" name="CaixaDeTexto 14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6" name="CaixaDeTexto 15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7" name="Retângulo 16"/>
          <p:cNvSpPr/>
          <p:nvPr/>
        </p:nvSpPr>
        <p:spPr>
          <a:xfrm>
            <a:off x="357158" y="571501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00" dirty="0"/>
              <a:t>Fonte: SISTEMA DE INFOMAÇÃO AMBULATORIAL (SIA)/TABWIN - DATASUS - MS</a:t>
            </a:r>
          </a:p>
        </p:txBody>
      </p:sp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357155" y="1500171"/>
          <a:ext cx="8501124" cy="4000538"/>
        </p:xfrm>
        <a:graphic>
          <a:graphicData uri="http://schemas.openxmlformats.org/drawingml/2006/table">
            <a:tbl>
              <a:tblPr/>
              <a:tblGrid>
                <a:gridCol w="2909977"/>
                <a:gridCol w="281611"/>
                <a:gridCol w="352012"/>
                <a:gridCol w="375482"/>
                <a:gridCol w="363747"/>
                <a:gridCol w="375482"/>
                <a:gridCol w="363747"/>
                <a:gridCol w="340279"/>
                <a:gridCol w="340279"/>
                <a:gridCol w="340279"/>
                <a:gridCol w="343214"/>
                <a:gridCol w="375482"/>
                <a:gridCol w="343214"/>
                <a:gridCol w="340279"/>
                <a:gridCol w="375482"/>
                <a:gridCol w="340279"/>
                <a:gridCol w="340279"/>
              </a:tblGrid>
              <a:tr h="53186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Diagnóstico CID10 (capítulo)</a:t>
                      </a: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&lt; 1     ano</a:t>
                      </a: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10-14 anos</a:t>
                      </a: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20-24 anos</a:t>
                      </a: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25-29 anos</a:t>
                      </a: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30-34 anos</a:t>
                      </a: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35-39 anos</a:t>
                      </a: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40-44 anos</a:t>
                      </a: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45-49 anos</a:t>
                      </a: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50-54 anos</a:t>
                      </a: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55-59 anos</a:t>
                      </a: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60-64 anos</a:t>
                      </a: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65-69 anos</a:t>
                      </a: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70-74 anos</a:t>
                      </a: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75-79 anos</a:t>
                      </a: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80e + anos</a:t>
                      </a: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  <a:tr h="231245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I.   Algumas doenças infecciosas e parasitárias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164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31245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II.  Neoplasias (tumores)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245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III. Doenças sangue órgãos hemat e transt imunitár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31245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IV.  Doenças endócrinas nutricionais e metabólicas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245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VI.  Doenças do sistema nervoso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31245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IX.  Doenças do aparelho circulatório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113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245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X.   Doenças do aparelho respiratório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31245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XI.  Doenças do aparelho digestivo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245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XII. Doenças da pele e do tecido subcutâneo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31245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XIV. Doenças do aparelho geniturinário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245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XV.  Gravidez parto e puerpério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31245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XVI. Algumas afec originadas no período perinatal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245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XVIII.Sint sinais e achad anorm ex clín e laborat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31245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XIX. Lesões enven e alg out conseq causas externas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245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194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659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aixaDeTexto 4"/>
          <p:cNvSpPr txBox="1"/>
          <p:nvPr/>
        </p:nvSpPr>
        <p:spPr>
          <a:xfrm>
            <a:off x="6365360" y="500042"/>
            <a:ext cx="2492920" cy="500066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dirty="0"/>
              <a:t>INDICADORES DA SAÚDE </a:t>
            </a:r>
          </a:p>
          <a:p>
            <a:pPr algn="ctr"/>
            <a:r>
              <a:rPr lang="pt-BR" sz="1200" b="1" dirty="0"/>
              <a:t>ANO 2022 – </a:t>
            </a:r>
            <a:r>
              <a:rPr lang="pt-BR" sz="1200" b="1" dirty="0" smtClean="0"/>
              <a:t>3º </a:t>
            </a:r>
            <a:r>
              <a:rPr lang="pt-BR" sz="1200" b="1" dirty="0"/>
              <a:t>QUADRIMESTRE</a:t>
            </a:r>
          </a:p>
        </p:txBody>
      </p:sp>
      <p:grpSp>
        <p:nvGrpSpPr>
          <p:cNvPr id="26" name="Grupo 25"/>
          <p:cNvGrpSpPr/>
          <p:nvPr/>
        </p:nvGrpSpPr>
        <p:grpSpPr>
          <a:xfrm>
            <a:off x="285720" y="357166"/>
            <a:ext cx="5286412" cy="838200"/>
            <a:chOff x="285720" y="357166"/>
            <a:chExt cx="5286412" cy="838200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5" name="CaixaDeTexto 34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36" name="CaixaDeTexto 35"/>
            <p:cNvSpPr txBox="1"/>
            <p:nvPr/>
          </p:nvSpPr>
          <p:spPr>
            <a:xfrm>
              <a:off x="2428860" y="571480"/>
              <a:ext cx="3143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</a:t>
              </a:r>
            </a:p>
          </p:txBody>
        </p:sp>
      </p:grp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/>
          <a:srcRect l="62667" t="46123" r="36310" b="44399"/>
          <a:stretch>
            <a:fillRect/>
          </a:stretch>
        </p:blipFill>
        <p:spPr bwMode="auto">
          <a:xfrm>
            <a:off x="8915636" y="142852"/>
            <a:ext cx="228364" cy="118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8" name="Conector Reto 27"/>
          <p:cNvCxnSpPr/>
          <p:nvPr/>
        </p:nvCxnSpPr>
        <p:spPr>
          <a:xfrm rot="5400000">
            <a:off x="2070876" y="785794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ela 21"/>
          <p:cNvGraphicFramePr>
            <a:graphicFrameLocks noGrp="1"/>
          </p:cNvGraphicFramePr>
          <p:nvPr/>
        </p:nvGraphicFramePr>
        <p:xfrm>
          <a:off x="428596" y="1285860"/>
          <a:ext cx="8358248" cy="5327218"/>
        </p:xfrm>
        <a:graphic>
          <a:graphicData uri="http://schemas.openxmlformats.org/drawingml/2006/table">
            <a:tbl>
              <a:tblPr/>
              <a:tblGrid>
                <a:gridCol w="185449"/>
                <a:gridCol w="5114505"/>
                <a:gridCol w="624673"/>
                <a:gridCol w="624673"/>
                <a:gridCol w="624673"/>
                <a:gridCol w="559602"/>
                <a:gridCol w="624673"/>
              </a:tblGrid>
              <a:tr h="32432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N 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Indicador 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Meta 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Res. 2021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Res. 1º Quadri. 2022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Res. 2º Quadri. 2022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 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8"/>
                    </a:solidFill>
                  </a:tcPr>
                </a:tc>
              </a:tr>
              <a:tr h="32432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Taxa de mortalidade prematura (de 30 a 69 anos) pelo conjunto das quatro principais doenças crônicas não transmissíveis (doenças do aparelho circulatório, câncer, diabetes e doenças respiratórias crônicas). 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269 p/100 mil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280,41 p/100 mil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104,85 p/100 mil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219,03 p/ 100mil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309,9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21842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Razão de exames de mamografia de rastreamento realizados em mulheres de 50 a 69 anos na população residente de determinado local e a população da mesma faixa etária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0,37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0,32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0,04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0,07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0,19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21842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Percentual de usuários </a:t>
                      </a:r>
                      <a:r>
                        <a:rPr lang="pt-BR" sz="10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diagtnosticados</a:t>
                      </a:r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 câncer iniciando tratamento em até 60 dias a partir do diagnóstico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60%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 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3899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Proporção de cura dos casos novos de hanseníase diagnosticados nos anos das coortes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≥90%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90%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21842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Taxa de incidência de tuberculose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 p/ 100 mil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11,13 p/100 mil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21,7% p/ 100 mil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27,8% p/ 100 mil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3899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Número absoluto de óbitos de dengue grave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3899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Número de casos novos de sífilis congênita em menores de 1 ano de idade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3899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Taxa de Mortalidade Infantil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10,00%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10,34%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13,10%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10,81%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13,16%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3899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Número de óbitos maternos em determinado período e local de residência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3899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Cobertura populacional estimada de saúde bucal na atenção básica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89,00%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84,89%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84,28%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3899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Proporção de idosos cadastrados que realizaram avaliação multidimensional no ano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3899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Proporção de internações clínicas por condições sensíveis à Atenção Básica - ICSAB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15,20%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 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32432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Proporção de vacinas selecionadas do Calendário Nacional de Vacinação para crianças menores de dois anos de idade – Pentavalente (3ª dose), Pneumocócica 10-valente (2ª dose), Poliomielite (3ª dose) e Tríplice 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75%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21842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Proporção de análises realizadas em amostras de água para consumo humano quanto aos parâmetros coliformes totais, cloro residual livre e turbidez </a:t>
                      </a:r>
                    </a:p>
                  </a:txBody>
                  <a:tcPr marL="6619" marR="6619" marT="6619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90%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76,28%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45,31%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63,86%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75,25%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21842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Razão de exames citopatológicos do colo do útero em mulheres de 25 a 64 anos na população residente de determinado local e a população da mesma faixa etária.</a:t>
                      </a:r>
                    </a:p>
                  </a:txBody>
                  <a:tcPr marL="6619" marR="6619" marT="6619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0,62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0,16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0,45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32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Proporção de parto normal no SUS e na Saúde Suplementar</a:t>
                      </a:r>
                    </a:p>
                  </a:txBody>
                  <a:tcPr marL="6619" marR="6619" marT="6619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43,14%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38,34%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40,20%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39,00%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37,71%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32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Proporção de gravidez na adolescência entre as faixas etárias 10 a 19 anos</a:t>
                      </a:r>
                    </a:p>
                  </a:txBody>
                  <a:tcPr marL="6619" marR="6619" marT="6619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14,01%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15,01%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14,81%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13,65%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12,67%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32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Cobertura populacional estimada pelas equipes de Atenção Básica</a:t>
                      </a:r>
                    </a:p>
                  </a:txBody>
                  <a:tcPr marL="6619" marR="6619" marT="6619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77,27%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76,15%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92,54%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91,30%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92,22%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3899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Cobertura de acompanhamento das condicionalidades de Saúde do Programa Bolsa Família</a:t>
                      </a:r>
                    </a:p>
                  </a:txBody>
                  <a:tcPr marL="6619" marR="6619" marT="6619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75%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83,21%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51,75%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74,33%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85,33%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32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Ações de matriciamento sistemático realizadas por CAPS com equipes de Atenção Básica</a:t>
                      </a:r>
                    </a:p>
                  </a:txBody>
                  <a:tcPr marL="6619" marR="6619" marT="6619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21842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Número de ciclos que atingiram mínimo de 80% de cobertura de imóveis visitados para controle vetorial da dengue.</a:t>
                      </a:r>
                    </a:p>
                  </a:txBody>
                  <a:tcPr marL="6619" marR="6619" marT="6619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251520" y="5381501"/>
            <a:ext cx="8151440" cy="12192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defRPr lang="pt-BR"/>
            </a:pPr>
            <a:endParaRPr lang="pt-BR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642745" y="2637155"/>
            <a:ext cx="642747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Dados socioeconômicos</a:t>
            </a:r>
          </a:p>
          <a:p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Estabelecimentos</a:t>
            </a:r>
          </a:p>
          <a:p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Recursos Humanos</a:t>
            </a:r>
          </a:p>
          <a:p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Produção / Indicadores de  Saúde</a:t>
            </a:r>
          </a:p>
          <a:p>
            <a:r>
              <a:rPr lang="pt-BR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Orçamento /  </a:t>
            </a:r>
            <a:r>
              <a:rPr lang="pt-BR" dirty="0" smtClean="0"/>
              <a:t>Financeiro</a:t>
            </a:r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Imagens / Realizações</a:t>
            </a:r>
          </a:p>
          <a:p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Conclusão</a:t>
            </a:r>
          </a:p>
          <a:p>
            <a:endParaRPr lang="pt-BR" dirty="0"/>
          </a:p>
          <a:p>
            <a:endParaRPr lang="pt-BR" dirty="0"/>
          </a:p>
        </p:txBody>
      </p:sp>
      <p:grpSp>
        <p:nvGrpSpPr>
          <p:cNvPr id="22" name="Grupo 25"/>
          <p:cNvGrpSpPr/>
          <p:nvPr/>
        </p:nvGrpSpPr>
        <p:grpSpPr>
          <a:xfrm>
            <a:off x="285750" y="214630"/>
            <a:ext cx="5286375" cy="838200"/>
            <a:chOff x="285720" y="428604"/>
            <a:chExt cx="5286412" cy="838200"/>
          </a:xfrm>
        </p:grpSpPr>
        <p:cxnSp>
          <p:nvCxnSpPr>
            <p:cNvPr id="25" name="Conector Reto 24"/>
            <p:cNvCxnSpPr/>
            <p:nvPr/>
          </p:nvCxnSpPr>
          <p:spPr>
            <a:xfrm rot="5400000">
              <a:off x="2070876" y="857232"/>
              <a:ext cx="57150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5720" y="428604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7" name="CaixaDeTexto 26"/>
            <p:cNvSpPr txBox="1"/>
            <p:nvPr/>
          </p:nvSpPr>
          <p:spPr>
            <a:xfrm>
              <a:off x="1000100" y="571480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2428860" y="642918"/>
              <a:ext cx="3143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</a:t>
              </a:r>
            </a:p>
          </p:txBody>
        </p:sp>
      </p:grpSp>
      <p:sp>
        <p:nvSpPr>
          <p:cNvPr id="3" name="Retângulo 2"/>
          <p:cNvSpPr/>
          <p:nvPr/>
        </p:nvSpPr>
        <p:spPr>
          <a:xfrm>
            <a:off x="8606354" y="1844541"/>
            <a:ext cx="550073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1844541"/>
            <a:ext cx="4067944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 de Texto 6"/>
          <p:cNvSpPr txBox="1"/>
          <p:nvPr/>
        </p:nvSpPr>
        <p:spPr>
          <a:xfrm>
            <a:off x="4787900" y="1988820"/>
            <a:ext cx="28492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00000"/>
              </a:lnSpc>
            </a:pPr>
            <a:r>
              <a:rPr lang="pt-BR" altLang="en-US" b="1"/>
              <a:t>APRESENTAÇÃO</a:t>
            </a:r>
          </a:p>
          <a:p>
            <a:pPr algn="dist"/>
            <a:endParaRPr lang="pt-BR" altLang="en-US" b="1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5786446" y="595622"/>
            <a:ext cx="3071834" cy="46166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1200" b="1" dirty="0"/>
              <a:t>BALANCETE – DESPESAS / INVESTIMENTOS</a:t>
            </a:r>
          </a:p>
          <a:p>
            <a:pPr algn="ctr"/>
            <a:r>
              <a:rPr lang="pt-BR" sz="1200" b="1" dirty="0"/>
              <a:t>3</a:t>
            </a:r>
            <a:r>
              <a:rPr lang="pt-BR" sz="1200" b="1" dirty="0" smtClean="0"/>
              <a:t>º  </a:t>
            </a:r>
            <a:r>
              <a:rPr lang="pt-BR" sz="1200" b="1" dirty="0"/>
              <a:t>QUADRIMESTRE - 2022</a:t>
            </a:r>
          </a:p>
        </p:txBody>
      </p:sp>
      <p:grpSp>
        <p:nvGrpSpPr>
          <p:cNvPr id="2" name="Grupo 7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3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1" name="Conector Reto 10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" name="CaixaDeTexto 14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6" name="CaixaDeTexto 15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4" name="Triângulo isósceles 13"/>
          <p:cNvSpPr/>
          <p:nvPr/>
        </p:nvSpPr>
        <p:spPr>
          <a:xfrm rot="10800000">
            <a:off x="4643438" y="6572272"/>
            <a:ext cx="356620" cy="118936"/>
          </a:xfrm>
          <a:prstGeom prst="triangl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500036" y="1428735"/>
          <a:ext cx="8286806" cy="5000652"/>
        </p:xfrm>
        <a:graphic>
          <a:graphicData uri="http://schemas.openxmlformats.org/drawingml/2006/table">
            <a:tbl>
              <a:tblPr/>
              <a:tblGrid>
                <a:gridCol w="3426123"/>
                <a:gridCol w="1347854"/>
                <a:gridCol w="935353"/>
                <a:gridCol w="851276"/>
                <a:gridCol w="851276"/>
                <a:gridCol w="874924"/>
              </a:tblGrid>
              <a:tr h="14707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RELATÓRIO POR BLOCO DE FINANCIAMENTO</a:t>
                      </a:r>
                    </a:p>
                  </a:txBody>
                  <a:tcPr marL="5692" marR="5692" marT="5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3º QUADRIMESTRE 2022</a:t>
                      </a:r>
                    </a:p>
                  </a:txBody>
                  <a:tcPr marL="5692" marR="5692" marT="5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92" marR="5692" marT="5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92" marR="5692" marT="5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92" marR="5692" marT="5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92" marR="5692" marT="5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7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92" marR="5692" marT="56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92" marR="5692" marT="56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92" marR="5692" marT="56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92" marR="5692" marT="56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92" marR="5692" marT="56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92" marR="5692" marT="56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E9"/>
                    </a:solidFill>
                  </a:tcPr>
                </a:tc>
              </a:tr>
              <a:tr h="14707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BLOCO DE GESTÃO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ORÇADO 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ATUALIZADO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EMPENHADO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LIQUIDADO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PAGO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14707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ATIVIDADES ADMINISTRATIVAS 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26.194.448,00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31.417.788,19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30.242.155,86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27.789.133,21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27.639.982,69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7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CONSELHO MUNICIPAL DE SAUDE 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60.864,00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7.518,73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6.673,00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6.673,00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6.673,00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7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CENTRAL DE REGULAÇÃO 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12.585,00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35.939,60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21.825,00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21.825,00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21.825,00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7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CENTRAL DE TRANSPORTE 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6.351.400,00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11.302.067,10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9.644.959,00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9.630.610,54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9.630.610,54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7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DAS ATIVIDADES DO SETOR DE JUDICIALIZAÇÃO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572.100,00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273.982,43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208.065,85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190.417,27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190.417,27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7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DO BLOCO DE GESTÃO &gt;&gt;&gt;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33.191.397,00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43.037.296,05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40.123.678,71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37.638.659,02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37.489.508,50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4707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BLOCO DE ATENÇÃO PRIMÁRIA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ORÇADO 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ATUALIZADO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EMPENHADO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LIQUIDADO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PAGO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14707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UNIDADES BÁSICAS DE SAÚDE 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21.282.600,00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29.838.395,60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27.229.315,07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27.047.060,97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26.245.705,53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7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ESTRATÉGIA SAÚDE DA FAMILIA 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16.099.195,00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15.053.111,91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14.990.553,59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14.990.553,59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14.447.815,89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7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AGENTE COMUNITÁRIOS DE SAÚDE 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8.524.300,00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11.040.549,90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10.439.713,32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10.439.713,32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9.696.236,27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7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SAUDE BUCAL 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353.200,00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819.527,19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760.671,00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760.671,00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760.671,00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7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DO BLOCO ATENÇÃO PRIMÁRIA &gt;&gt;&gt;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46.259.295,00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56.751.584,60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53.420.252,98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53.237.998,88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51.150.428,69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4707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BLOCO DE INVESTIMENTO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ORÇADO 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ATUALIZADO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EMPENHADO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LIQUIDADO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PAGO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14707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RESTAURAÇÃO E AMPIAÇÃO HGL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2.000,00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518.647,72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7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CONSTRUÇÃO DE UNIDADE DE PRONTO SOCORRO ADULTO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3.000,00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2.650,00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7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CONSTRUÇÃO DE UNIDADE DE SAUDE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6.000.000,00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7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CONSTRUÇÃO DA CENTRAL DE VIGILÂNCIA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1.000,00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1.000,00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7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DO BLOCO DE INVESTIMENTO &gt;&gt;&gt;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6.006.000,00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522.297,72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4707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BLOCO DE MÉDIA E ALTA COMPEXIDADE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ORÇADO 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ATUALIZADO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EMPENHADO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LIQUIDADO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PAGO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14707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GERAL DE LINHARES 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13.878.200,00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59.714.150,64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58.182.937,60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56.637.237,68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56.336.329,46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7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DO CAPS AD 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837.200,00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409.131,27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282.980,79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240.147,63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240.147,63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7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REDE CREDENCIADA DO SUS ENT.PRIV. E FILANT. 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32.195.000,00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24.764.550,76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24.291.172,20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24.275.320,04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24.275.320,04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7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DO P. ATENDIMENTO INFANTIL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11.962.100,00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11.614.658,11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11.582.682,81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11.013.475,80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11.013.475,80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7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DAS AT. DA REDE CUIDAR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2.681.655,00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2.776.655,00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2.477.465,95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2.477.465,95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2.477.465,95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78">
                <a:tc>
                  <a:txBody>
                    <a:bodyPr/>
                    <a:lstStyle/>
                    <a:p>
                      <a:pPr algn="just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USL 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7.334.800,00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11.803.286,54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11.576.044,19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11.504.975,11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11.427.365,92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78">
                <a:tc>
                  <a:txBody>
                    <a:bodyPr/>
                    <a:lstStyle/>
                    <a:p>
                      <a:pPr algn="just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CAPS 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1.007.000,00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871.445,76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769.274,28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763.458,74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752.700,87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7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DO NAPS 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5.274.000,00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6.247.400,57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5.865.962,18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5.847.501,41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5.798.492,86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7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DO  CEO  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565.350,00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24.820,29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6.915,12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6.915,12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6.915,12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78">
                <a:tc>
                  <a:txBody>
                    <a:bodyPr/>
                    <a:lstStyle/>
                    <a:p>
                      <a:pPr algn="just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CEFIL 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1.085.850,00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1.096.625,32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932.331,61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932.331,61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922.927,07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7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CONSÓRCIO POLINORTE 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15.652.453,00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22.896.715,96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22.807.716,06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22.495.975,04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22.495.975,04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7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DO BLOCO MEDIA E ALTA COMPL. &gt;&gt;&gt;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92.473.608,00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142.219.440,22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138.775.482,79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136.194.804,13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135.747.115,76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7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3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1" name="Conector Reto 10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" name="CaixaDeTexto 14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6" name="CaixaDeTexto 15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2" name="Retângulo 11"/>
          <p:cNvSpPr/>
          <p:nvPr/>
        </p:nvSpPr>
        <p:spPr>
          <a:xfrm>
            <a:off x="5857884" y="595622"/>
            <a:ext cx="3000396" cy="46166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1200" b="1" dirty="0"/>
              <a:t>BALANCETE – DESPESAS / INVESTIMENTOS</a:t>
            </a:r>
          </a:p>
          <a:p>
            <a:pPr algn="ctr"/>
            <a:r>
              <a:rPr lang="pt-BR" sz="1200" b="1" dirty="0"/>
              <a:t>3</a:t>
            </a:r>
            <a:r>
              <a:rPr lang="pt-BR" sz="1200" b="1" dirty="0" smtClean="0"/>
              <a:t>º </a:t>
            </a:r>
            <a:r>
              <a:rPr lang="pt-BR" sz="1200" b="1" dirty="0"/>
              <a:t>QUADRIMESTRE - 2022</a:t>
            </a:r>
          </a:p>
        </p:txBody>
      </p:sp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642911" y="2285990"/>
          <a:ext cx="8072493" cy="1957329"/>
        </p:xfrm>
        <a:graphic>
          <a:graphicData uri="http://schemas.openxmlformats.org/drawingml/2006/table">
            <a:tbl>
              <a:tblPr/>
              <a:tblGrid>
                <a:gridCol w="3272396"/>
                <a:gridCol w="976441"/>
                <a:gridCol w="961778"/>
                <a:gridCol w="961778"/>
                <a:gridCol w="950050"/>
                <a:gridCol w="950050"/>
              </a:tblGrid>
              <a:tr h="17793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BLOCO DA ATENÇÃO FARMACÊUTICA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ORÇADO 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ATUALIZADO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EMPENHADO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LIQUIDADO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PAGO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177939">
                <a:tc>
                  <a:txBody>
                    <a:bodyPr/>
                    <a:lstStyle/>
                    <a:p>
                      <a:pPr algn="just" rtl="0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MANUTENÇÃO DA FARMÁCIA BÁSICA </a:t>
                      </a:r>
                    </a:p>
                  </a:txBody>
                  <a:tcPr marL="6645" marR="6645" marT="664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3.644.700,00</a:t>
                      </a:r>
                    </a:p>
                  </a:txBody>
                  <a:tcPr marL="6645" marR="6645" marT="664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4.849.327,66</a:t>
                      </a:r>
                    </a:p>
                  </a:txBody>
                  <a:tcPr marL="6645" marR="6645" marT="664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4.631.401,49</a:t>
                      </a:r>
                    </a:p>
                  </a:txBody>
                  <a:tcPr marL="6645" marR="6645" marT="664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3.711.461,14</a:t>
                      </a:r>
                    </a:p>
                  </a:txBody>
                  <a:tcPr marL="6645" marR="6645" marT="664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3.711.461,14</a:t>
                      </a:r>
                    </a:p>
                  </a:txBody>
                  <a:tcPr marL="6645" marR="6645" marT="664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93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DO BLOCO DA ATENÇÃO FARMACEUTICA  &gt;&gt;&gt;</a:t>
                      </a:r>
                    </a:p>
                  </a:txBody>
                  <a:tcPr marL="6645" marR="6645" marT="664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3.644.700,00</a:t>
                      </a:r>
                    </a:p>
                  </a:txBody>
                  <a:tcPr marL="6645" marR="6645" marT="664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4.849.327,66</a:t>
                      </a:r>
                    </a:p>
                  </a:txBody>
                  <a:tcPr marL="6645" marR="6645" marT="664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4.631.401,49</a:t>
                      </a:r>
                    </a:p>
                  </a:txBody>
                  <a:tcPr marL="6645" marR="6645" marT="664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3.711.461,14</a:t>
                      </a:r>
                    </a:p>
                  </a:txBody>
                  <a:tcPr marL="6645" marR="6645" marT="664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3.711.461,14</a:t>
                      </a:r>
                    </a:p>
                  </a:txBody>
                  <a:tcPr marL="6645" marR="6645" marT="664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7793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BLOCO DA VIGILÂNCIA EM SAÚDE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ORÇADO 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ATUALIZADO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EMPENHADO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LIQUIDADO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PAGO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177939">
                <a:tc>
                  <a:txBody>
                    <a:bodyPr/>
                    <a:lstStyle/>
                    <a:p>
                      <a:pPr algn="just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DA VIGILÂNCIA SANITÁRIA </a:t>
                      </a:r>
                    </a:p>
                  </a:txBody>
                  <a:tcPr marL="6645" marR="6645" marT="664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458.100,00</a:t>
                      </a:r>
                    </a:p>
                  </a:txBody>
                  <a:tcPr marL="6645" marR="6645" marT="664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1.248.530,81</a:t>
                      </a:r>
                    </a:p>
                  </a:txBody>
                  <a:tcPr marL="6645" marR="6645" marT="664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516.696,45</a:t>
                      </a:r>
                    </a:p>
                  </a:txBody>
                  <a:tcPr marL="6645" marR="6645" marT="664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499.330,99</a:t>
                      </a:r>
                    </a:p>
                  </a:txBody>
                  <a:tcPr marL="6645" marR="6645" marT="664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499.330,99</a:t>
                      </a:r>
                    </a:p>
                  </a:txBody>
                  <a:tcPr marL="6645" marR="6645" marT="664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939">
                <a:tc>
                  <a:txBody>
                    <a:bodyPr/>
                    <a:lstStyle/>
                    <a:p>
                      <a:pPr algn="just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DO PROGRAMA  DST </a:t>
                      </a:r>
                    </a:p>
                  </a:txBody>
                  <a:tcPr marL="6645" marR="6645" marT="664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298.000,00</a:t>
                      </a:r>
                    </a:p>
                  </a:txBody>
                  <a:tcPr marL="6645" marR="6645" marT="664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86.338,66</a:t>
                      </a:r>
                    </a:p>
                  </a:txBody>
                  <a:tcPr marL="6645" marR="6645" marT="664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69.369,75</a:t>
                      </a:r>
                    </a:p>
                  </a:txBody>
                  <a:tcPr marL="6645" marR="6645" marT="664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69.369,75</a:t>
                      </a:r>
                    </a:p>
                  </a:txBody>
                  <a:tcPr marL="6645" marR="6645" marT="664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69.369,75</a:t>
                      </a:r>
                    </a:p>
                  </a:txBody>
                  <a:tcPr marL="6645" marR="6645" marT="664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939">
                <a:tc>
                  <a:txBody>
                    <a:bodyPr/>
                    <a:lstStyle/>
                    <a:p>
                      <a:pPr algn="just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DA VIGIL. A EPIDEMIOLÓGICA </a:t>
                      </a:r>
                    </a:p>
                  </a:txBody>
                  <a:tcPr marL="6645" marR="6645" marT="664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2.642.200,00</a:t>
                      </a:r>
                    </a:p>
                  </a:txBody>
                  <a:tcPr marL="6645" marR="6645" marT="664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4.223.457,06</a:t>
                      </a:r>
                    </a:p>
                  </a:txBody>
                  <a:tcPr marL="6645" marR="6645" marT="664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3.987.424,34</a:t>
                      </a:r>
                    </a:p>
                  </a:txBody>
                  <a:tcPr marL="6645" marR="6645" marT="664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3.983.232,63</a:t>
                      </a:r>
                    </a:p>
                  </a:txBody>
                  <a:tcPr marL="6645" marR="6645" marT="664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3.800.903,32</a:t>
                      </a:r>
                    </a:p>
                  </a:txBody>
                  <a:tcPr marL="6645" marR="6645" marT="664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93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DO BLOCO DE VIGILÂNCIA EM SAÚDE &gt;&gt;&gt;</a:t>
                      </a:r>
                    </a:p>
                  </a:txBody>
                  <a:tcPr marL="6645" marR="6645" marT="664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3.398.300,00</a:t>
                      </a:r>
                    </a:p>
                  </a:txBody>
                  <a:tcPr marL="6645" marR="6645" marT="664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5.558.326,53</a:t>
                      </a:r>
                    </a:p>
                  </a:txBody>
                  <a:tcPr marL="6645" marR="6645" marT="664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4.573.490,54</a:t>
                      </a:r>
                    </a:p>
                  </a:txBody>
                  <a:tcPr marL="6645" marR="6645" marT="664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4.551.933,37</a:t>
                      </a:r>
                    </a:p>
                  </a:txBody>
                  <a:tcPr marL="6645" marR="6645" marT="664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4.369.604,06</a:t>
                      </a:r>
                    </a:p>
                  </a:txBody>
                  <a:tcPr marL="6645" marR="6645" marT="664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7793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 GERAL  &gt;&gt;&gt;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184.973.300,00</a:t>
                      </a:r>
                    </a:p>
                  </a:txBody>
                  <a:tcPr marL="6645" marR="6645" marT="6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252.938.272,80</a:t>
                      </a:r>
                    </a:p>
                  </a:txBody>
                  <a:tcPr marL="6645" marR="6645" marT="66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241.524.306,51</a:t>
                      </a:r>
                    </a:p>
                  </a:txBody>
                  <a:tcPr marL="6645" marR="6645" marT="66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235.334.856,54</a:t>
                      </a:r>
                      <a:endParaRPr lang="pt-BR" sz="9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6645" marR="6645" marT="66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232.468.118,15</a:t>
                      </a:r>
                    </a:p>
                  </a:txBody>
                  <a:tcPr marL="6645" marR="6645" marT="66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177939">
                <a:tc>
                  <a:txBody>
                    <a:bodyPr/>
                    <a:lstStyle/>
                    <a:p>
                      <a:pPr algn="just" rtl="0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ENFRENTAMENTO DO CORONAVÍRUS COVID 19</a:t>
                      </a:r>
                    </a:p>
                  </a:txBody>
                  <a:tcPr marL="6645" marR="6645" marT="664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1.059.700,00</a:t>
                      </a:r>
                    </a:p>
                  </a:txBody>
                  <a:tcPr marL="6645" marR="6645" marT="664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1.288,41</a:t>
                      </a:r>
                    </a:p>
                  </a:txBody>
                  <a:tcPr marL="6645" marR="6645" marT="664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88,40</a:t>
                      </a:r>
                    </a:p>
                  </a:txBody>
                  <a:tcPr marL="6645" marR="6645" marT="664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88,40</a:t>
                      </a:r>
                    </a:p>
                  </a:txBody>
                  <a:tcPr marL="6645" marR="6645" marT="664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88,40</a:t>
                      </a:r>
                    </a:p>
                  </a:txBody>
                  <a:tcPr marL="6645" marR="6645" marT="664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939">
                <a:tc>
                  <a:txBody>
                    <a:bodyPr/>
                    <a:lstStyle/>
                    <a:p>
                      <a:pPr algn="just" rtl="0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GERAL  &gt;&gt;&gt;</a:t>
                      </a:r>
                    </a:p>
                  </a:txBody>
                  <a:tcPr marL="6645" marR="6645" marT="664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186.033.000,00</a:t>
                      </a:r>
                    </a:p>
                  </a:txBody>
                  <a:tcPr marL="6645" marR="6645" marT="664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252.939.561,21</a:t>
                      </a:r>
                    </a:p>
                  </a:txBody>
                  <a:tcPr marL="6645" marR="6645" marT="664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241.524.394,91</a:t>
                      </a:r>
                    </a:p>
                  </a:txBody>
                  <a:tcPr marL="6645" marR="6645" marT="664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235.334.944,94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45" marR="6645" marT="664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232.468.206,55</a:t>
                      </a:r>
                    </a:p>
                  </a:txBody>
                  <a:tcPr marL="6645" marR="6645" marT="664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7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3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1" name="Conector Reto 10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" name="CaixaDeTexto 14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6" name="CaixaDeTexto 15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4" name="Retângulo 13"/>
          <p:cNvSpPr/>
          <p:nvPr/>
        </p:nvSpPr>
        <p:spPr>
          <a:xfrm>
            <a:off x="6072198" y="642918"/>
            <a:ext cx="2571768" cy="46166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1200" b="1" dirty="0"/>
              <a:t>BALANCETE  /  DESPESA PESSOAL</a:t>
            </a:r>
          </a:p>
          <a:p>
            <a:pPr algn="ctr"/>
            <a:r>
              <a:rPr lang="pt-BR" sz="1200" b="1" dirty="0"/>
              <a:t>3</a:t>
            </a:r>
            <a:r>
              <a:rPr lang="pt-BR" sz="1200" b="1" dirty="0" smtClean="0"/>
              <a:t>º </a:t>
            </a:r>
            <a:r>
              <a:rPr lang="pt-BR" sz="1200" b="1" dirty="0"/>
              <a:t>QUADRIMESTRE - 2022</a:t>
            </a:r>
          </a:p>
        </p:txBody>
      </p:sp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428597" y="2214554"/>
          <a:ext cx="8286809" cy="3342978"/>
        </p:xfrm>
        <a:graphic>
          <a:graphicData uri="http://schemas.openxmlformats.org/drawingml/2006/table">
            <a:tbl>
              <a:tblPr/>
              <a:tblGrid>
                <a:gridCol w="3860521"/>
                <a:gridCol w="832008"/>
                <a:gridCol w="898570"/>
                <a:gridCol w="898570"/>
                <a:gridCol w="898570"/>
                <a:gridCol w="898570"/>
              </a:tblGrid>
              <a:tr h="18572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DESCRIÇÃO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 PREVISÃO 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  <a:tr h="18572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DESPESAS COM FOLHA DE PAGAMENTO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ORÇADO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ATUALIZADO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EMPENHO 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LIQUIDAÇÃO 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PAGAMENTO 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185721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DAS ATIVIDADES ADMINISTRATIVAS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13.393.948,00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12.487.580,44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12.385.119,87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12.385.119,87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12.235.969,35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85721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20" marR="6120" marT="61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20" marR="6120" marT="61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20" marR="6120" marT="61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20" marR="6120" marT="61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20" marR="6120" marT="61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20" marR="6120" marT="61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5721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DAS ATIVIDADES  ESF / UBS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28.009.495,00</a:t>
                      </a:r>
                    </a:p>
                  </a:txBody>
                  <a:tcPr marL="6120" marR="6120" marT="612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28.595.357,57</a:t>
                      </a:r>
                    </a:p>
                  </a:txBody>
                  <a:tcPr marL="6120" marR="6120" marT="61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28.430.023,57</a:t>
                      </a:r>
                    </a:p>
                  </a:txBody>
                  <a:tcPr marL="6120" marR="6120" marT="61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28.430.023,57</a:t>
                      </a:r>
                    </a:p>
                  </a:txBody>
                  <a:tcPr marL="6120" marR="6120" marT="61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27.085.930,43</a:t>
                      </a:r>
                    </a:p>
                  </a:txBody>
                  <a:tcPr marL="6120" marR="6120" marT="61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85721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20" marR="6120" marT="61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20" marR="6120" marT="61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20" marR="6120" marT="61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20" marR="6120" marT="61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20" marR="6120" marT="61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20" marR="6120" marT="61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5721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DAS ATIVIDADES ACS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8.479.300,00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10.944.049,90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10.439.713,32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10.439.713,32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9.696.236,27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85721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20" marR="6120" marT="61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20" marR="6120" marT="61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20" marR="6120" marT="61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20" marR="6120" marT="61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20" marR="6120" marT="61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20" marR="6120" marT="61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5721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DAS ATIVIDADES DO HGL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8.100.400,00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32.694.566,56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32.434.297,68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32.434.297,68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32.134.534,46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85721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20" marR="6120" marT="61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20" marR="6120" marT="61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20" marR="6120" marT="61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20" marR="6120" marT="61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20" marR="6120" marT="61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20" marR="6120" marT="61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5721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DO PRONTO ATENDIMENTO/CAPS AD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483.000,00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76.305,61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857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20" marR="6120" marT="61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20" marR="6120" marT="61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20" marR="6120" marT="61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20" marR="6120" marT="61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20" marR="6120" marT="61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20" marR="6120" marT="61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21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DAS ATIVIDADES DA USL./CAPS/CEFIL/NAPS/CEO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13.600.150,00</a:t>
                      </a:r>
                    </a:p>
                  </a:txBody>
                  <a:tcPr marL="6120" marR="6120" marT="61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17.991.519,83</a:t>
                      </a:r>
                    </a:p>
                  </a:txBody>
                  <a:tcPr marL="6120" marR="6120" marT="61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17.568.105,67</a:t>
                      </a:r>
                    </a:p>
                  </a:txBody>
                  <a:tcPr marL="6120" marR="6120" marT="61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17.568.105,67</a:t>
                      </a:r>
                    </a:p>
                  </a:txBody>
                  <a:tcPr marL="6120" marR="6120" marT="61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17.421.325,52</a:t>
                      </a:r>
                    </a:p>
                  </a:txBody>
                  <a:tcPr marL="6120" marR="6120" marT="61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85721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20" marR="6120" marT="61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20" marR="6120" marT="61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20" marR="6120" marT="61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20" marR="6120" marT="61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20" marR="6120" marT="61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20" marR="6120" marT="61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5721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DA VIG. EPIDEMIOLÓGICA / SANITÁRIA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2.307.000,00</a:t>
                      </a:r>
                    </a:p>
                  </a:txBody>
                  <a:tcPr marL="6120" marR="6120" marT="612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3.585.575,18</a:t>
                      </a: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3.403.961,98</a:t>
                      </a: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3.403.961,98</a:t>
                      </a: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3.221.632,67</a:t>
                      </a: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85721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5721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 &gt;&gt;&gt;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74.373.293,00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106.374.955,09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104.661.222,09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104.661.222,09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101.795.628,70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18572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Fonte: </a:t>
                      </a:r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Balancete Orçamentário da Despesa 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0" marR="6120" marT="61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20" marR="6120" marT="61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20" marR="6120" marT="61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20" marR="6120" marT="61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20" marR="6120" marT="61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20" marR="6120" marT="61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7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3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1" name="Conector Reto 10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" name="CaixaDeTexto 14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6" name="CaixaDeTexto 15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4" name="Retângulo 13"/>
          <p:cNvSpPr/>
          <p:nvPr/>
        </p:nvSpPr>
        <p:spPr>
          <a:xfrm>
            <a:off x="5929322" y="642918"/>
            <a:ext cx="2643206" cy="46166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1200" b="1" dirty="0"/>
              <a:t>DESPESAS POR FONTE DE RECURSOS</a:t>
            </a:r>
          </a:p>
          <a:p>
            <a:r>
              <a:rPr lang="pt-BR" sz="1200" b="1" dirty="0" smtClean="0"/>
              <a:t>3º </a:t>
            </a:r>
            <a:r>
              <a:rPr lang="pt-BR" sz="1200" b="1" dirty="0"/>
              <a:t>QUADRIMESTRE - 2022</a:t>
            </a:r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357158" y="2000240"/>
          <a:ext cx="8215368" cy="3052632"/>
        </p:xfrm>
        <a:graphic>
          <a:graphicData uri="http://schemas.openxmlformats.org/drawingml/2006/table">
            <a:tbl>
              <a:tblPr/>
              <a:tblGrid>
                <a:gridCol w="3482387"/>
                <a:gridCol w="907461"/>
                <a:gridCol w="873432"/>
                <a:gridCol w="910298"/>
                <a:gridCol w="1111641"/>
                <a:gridCol w="930149"/>
              </a:tblGrid>
              <a:tr h="11745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AUTORIZAÇÃO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EMPENHADO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LIQUIDADO  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PAGO 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21470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DESCRIÇÃO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Orçado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Atualizado 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Até o período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Até o período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Até o período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2629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10010000 - RECURSO ORDINÁRIOS COMP.: 2111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26.921.748,75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1.515,00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29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12110000 - RECURSOS PRÓPRIOS - SAÚDE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85.474.300,00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144.028.116,86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139.232.280,17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135.516.498,29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134.921.945,23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25259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12120000 - TRANSFERÊNCIA DE RECURSOS DO SUS PROVINIENTES DE GOVERNOS MUNICIPAIS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433.519,00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528.519,00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233.311,71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233.311,71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233.311,71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59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12130000 - TRANSFERÊNCIA DE RECURSOS DO SUS PROVINIENTES DE GOVERNOS ESTADUAL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2.501.500,00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6.849.744,59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6.765.480,10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6.763.680,10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6.763.680,10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25259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12140000 - TRANSFERÊNCIA DE RECURSOS DO SUS PROVINIENTES  GOVERNO FEDERAL CUSTEIO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60.095.000,00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69.950.077,75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68.389.851,97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67.612.663,25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65.341.622,92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29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15300000 - RECURSOS DA UNIÃO - ROYALTIES DO PÉTROLEO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5.471.932,25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4.182.949,06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3.817.814,31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3.812.814,31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3.812.814,31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29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15400000 - TRANSFERÊNCIA DOS ESTADOS REFERENTE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5.135.000,00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3.026.952,79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2.721.802,64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2.705.902,70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2.705.902,70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29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22110000 - RECEITA DE IMPOSTO E TRANSFERÊNCIA 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1.029.055,70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322.937,22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322.937,22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322.937,22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29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22130000 - TRANSFERÊNCIAS FUNDO A FUNDO DE RECURSO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332.035,10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332.035,10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329.367,75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329.367,75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29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22140000 - TRANSFERÊNCIAS FUNDO A FUNDO DE RECURSO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8.297.800,25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6.939.106,14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6.435.381,29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6.434.236,29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29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22150000 - TRANSFERÊNCIAS FUNDO A FUNDO DE RECURSO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241.463,18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240.863,18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240.863,18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240.863,18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29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25300000 - TRANSFERÊNCIA DA UNIÃO REFERENTE RO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14.325.314,83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12.382.895,29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11.215.508,06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11.215.508,06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29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25400000 - TRANSFERÊNCIA DOS ESTADOS REFERENTE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146.017,08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146.017,08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146.017,08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146.017,08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29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&gt;&gt;&gt;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186.033.000,00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252.939.561,19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241.524.394,91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235.334.944,94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232.468.206,55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r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Conector Reto 38"/>
          <p:cNvCxnSpPr/>
          <p:nvPr/>
        </p:nvCxnSpPr>
        <p:spPr>
          <a:xfrm rot="16200000" flipH="1">
            <a:off x="535754" y="3036090"/>
            <a:ext cx="214314" cy="1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lipse 41"/>
          <p:cNvSpPr/>
          <p:nvPr/>
        </p:nvSpPr>
        <p:spPr>
          <a:xfrm>
            <a:off x="500034" y="3143248"/>
            <a:ext cx="285752" cy="285752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lipse 40"/>
          <p:cNvSpPr/>
          <p:nvPr/>
        </p:nvSpPr>
        <p:spPr>
          <a:xfrm>
            <a:off x="500034" y="2643182"/>
            <a:ext cx="285752" cy="285752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de cantos arredondados 12"/>
          <p:cNvSpPr/>
          <p:nvPr/>
        </p:nvSpPr>
        <p:spPr>
          <a:xfrm>
            <a:off x="6215074" y="642918"/>
            <a:ext cx="2428892" cy="714380"/>
          </a:xfrm>
          <a:prstGeom prst="round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</a:rPr>
              <a:t>FOLHA DE PAGAMENTO - 2022</a:t>
            </a:r>
          </a:p>
          <a:p>
            <a:pPr algn="ctr"/>
            <a:r>
              <a:rPr lang="pt-BR" sz="1200" b="1" dirty="0">
                <a:solidFill>
                  <a:schemeClr val="tx1"/>
                </a:solidFill>
              </a:rPr>
              <a:t>X</a:t>
            </a:r>
          </a:p>
          <a:p>
            <a:pPr algn="ctr"/>
            <a:r>
              <a:rPr lang="pt-BR" sz="1200" b="1" dirty="0">
                <a:solidFill>
                  <a:schemeClr val="tx1"/>
                </a:solidFill>
              </a:rPr>
              <a:t> TOTAL LIQUIDADO – 2022</a:t>
            </a:r>
          </a:p>
          <a:p>
            <a:pPr algn="ctr"/>
            <a:r>
              <a:rPr lang="pt-BR" sz="1200" b="1" dirty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pt-BR" sz="1200" b="1" dirty="0" smtClean="0">
                <a:solidFill>
                  <a:schemeClr val="accent6">
                    <a:lumMod val="50000"/>
                  </a:schemeClr>
                </a:solidFill>
              </a:rPr>
              <a:t>º </a:t>
            </a:r>
            <a:r>
              <a:rPr lang="pt-BR" sz="1200" b="1" dirty="0">
                <a:solidFill>
                  <a:schemeClr val="accent6">
                    <a:lumMod val="50000"/>
                  </a:schemeClr>
                </a:solidFill>
              </a:rPr>
              <a:t>QUADRIMESTRE</a:t>
            </a:r>
          </a:p>
        </p:txBody>
      </p:sp>
      <p:grpSp>
        <p:nvGrpSpPr>
          <p:cNvPr id="2" name="Grupo 15"/>
          <p:cNvGrpSpPr/>
          <p:nvPr/>
        </p:nvGrpSpPr>
        <p:grpSpPr>
          <a:xfrm>
            <a:off x="6332682" y="2198024"/>
            <a:ext cx="2160240" cy="2088232"/>
            <a:chOff x="3131840" y="3573016"/>
            <a:chExt cx="2160240" cy="2088232"/>
          </a:xfrm>
          <a:solidFill>
            <a:schemeClr val="bg2">
              <a:lumMod val="75000"/>
            </a:schemeClr>
          </a:solidFill>
        </p:grpSpPr>
        <p:sp>
          <p:nvSpPr>
            <p:cNvPr id="14" name="Elipse 13"/>
            <p:cNvSpPr/>
            <p:nvPr/>
          </p:nvSpPr>
          <p:spPr>
            <a:xfrm>
              <a:off x="3131840" y="3573016"/>
              <a:ext cx="2160240" cy="20882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3347864" y="4149080"/>
              <a:ext cx="1800200" cy="645160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/>
                <a:t>% </a:t>
              </a:r>
            </a:p>
            <a:p>
              <a:pPr algn="ctr"/>
              <a:r>
                <a:rPr lang="pt-BR" dirty="0" smtClean="0"/>
                <a:t>43,24</a:t>
              </a:r>
              <a:endParaRPr lang="pt-BR" dirty="0"/>
            </a:p>
          </p:txBody>
        </p:sp>
      </p:grpSp>
      <p:sp>
        <p:nvSpPr>
          <p:cNvPr id="17" name="CaixaDeTexto 16"/>
          <p:cNvSpPr txBox="1"/>
          <p:nvPr/>
        </p:nvSpPr>
        <p:spPr>
          <a:xfrm>
            <a:off x="500034" y="2342040"/>
            <a:ext cx="576064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r>
              <a:rPr lang="pt-BR" sz="1600" dirty="0"/>
              <a:t>1    GASTO COM FOLHA – Jan à </a:t>
            </a:r>
            <a:r>
              <a:rPr lang="pt-BR" sz="1600" dirty="0" smtClean="0"/>
              <a:t>Dezembro </a:t>
            </a:r>
            <a:r>
              <a:rPr lang="pt-BR" sz="1600" dirty="0"/>
              <a:t>/ 2022        </a:t>
            </a:r>
            <a:r>
              <a:rPr lang="pt-BR" sz="1600" dirty="0" smtClean="0">
                <a:solidFill>
                  <a:schemeClr val="accent6">
                    <a:lumMod val="50000"/>
                  </a:schemeClr>
                </a:solidFill>
              </a:rPr>
              <a:t> 101,8 </a:t>
            </a:r>
            <a:r>
              <a:rPr lang="pt-BR" sz="1600" dirty="0">
                <a:solidFill>
                  <a:schemeClr val="accent6">
                    <a:lumMod val="50000"/>
                  </a:schemeClr>
                </a:solidFill>
              </a:rPr>
              <a:t>milhões</a:t>
            </a:r>
          </a:p>
          <a:p>
            <a:endParaRPr lang="pt-BR" sz="1600" dirty="0"/>
          </a:p>
          <a:p>
            <a:r>
              <a:rPr lang="pt-BR" sz="1600" dirty="0"/>
              <a:t>2    TOTAL DESPESAS / INVEST. SAÚDE &gt;&gt;&gt;           </a:t>
            </a:r>
            <a:r>
              <a:rPr lang="pt-BR" sz="1600" dirty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pt-BR" sz="1600" dirty="0" smtClean="0">
                <a:solidFill>
                  <a:schemeClr val="accent6">
                    <a:lumMod val="50000"/>
                  </a:schemeClr>
                </a:solidFill>
              </a:rPr>
              <a:t>235,4 Milhões</a:t>
            </a:r>
            <a:endParaRPr lang="pt-BR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pt-BR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pt-BR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pt-BR" sz="1600" u="sng" dirty="0">
              <a:solidFill>
                <a:srgbClr val="00B050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827014" y="5286388"/>
            <a:ext cx="38164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b="1" dirty="0"/>
              <a:t>Nota Explicativa </a:t>
            </a:r>
          </a:p>
          <a:p>
            <a:pPr algn="just"/>
            <a:r>
              <a:rPr lang="pt-BR" sz="1400" dirty="0"/>
              <a:t>Total da folha de pagamento da saúde com encargos.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785786" y="6286520"/>
            <a:ext cx="46434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FONTE: BALANCETE  ANALÍTICO DA DESPESA - CONTABILIDADE</a:t>
            </a:r>
          </a:p>
        </p:txBody>
      </p:sp>
      <p:grpSp>
        <p:nvGrpSpPr>
          <p:cNvPr id="30" name="Grupo 29"/>
          <p:cNvGrpSpPr/>
          <p:nvPr/>
        </p:nvGrpSpPr>
        <p:grpSpPr>
          <a:xfrm>
            <a:off x="857224" y="357166"/>
            <a:ext cx="8286808" cy="1189351"/>
            <a:chOff x="285720" y="214290"/>
            <a:chExt cx="8286808" cy="1189351"/>
          </a:xfrm>
        </p:grpSpPr>
        <p:grpSp>
          <p:nvGrpSpPr>
            <p:cNvPr id="31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33" name="Conector Reto 32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4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5" name="CaixaDeTexto 34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36" name="CaixaDeTexto 35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344164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7" name="Retângulo de cantos arredondados 36"/>
          <p:cNvSpPr/>
          <p:nvPr/>
        </p:nvSpPr>
        <p:spPr>
          <a:xfrm>
            <a:off x="571472" y="2143116"/>
            <a:ext cx="5357850" cy="285752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DESCRIÇÃO                                                       Valores – R$</a:t>
            </a:r>
          </a:p>
        </p:txBody>
      </p:sp>
    </p:spTree>
  </p:cSld>
  <p:clrMapOvr>
    <a:masterClrMapping/>
  </p:clrMapOvr>
  <p:transition spd="slow" advClick="0" advTm="3000">
    <p:cover dir="r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Conector Reto 30"/>
          <p:cNvCxnSpPr/>
          <p:nvPr/>
        </p:nvCxnSpPr>
        <p:spPr>
          <a:xfrm>
            <a:off x="0" y="1767970"/>
            <a:ext cx="448612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8244408" y="1767970"/>
            <a:ext cx="899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4"/>
          <p:cNvSpPr txBox="1"/>
          <p:nvPr/>
        </p:nvSpPr>
        <p:spPr>
          <a:xfrm>
            <a:off x="4860032" y="1484784"/>
            <a:ext cx="3304388" cy="597573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/>
              <a:t>INVESTIMENTO PER CAPITA MUNICÍPIOS CAPIXABAS</a:t>
            </a:r>
          </a:p>
        </p:txBody>
      </p:sp>
      <p:grpSp>
        <p:nvGrpSpPr>
          <p:cNvPr id="28" name="Grupo 2"/>
          <p:cNvGrpSpPr/>
          <p:nvPr/>
        </p:nvGrpSpPr>
        <p:grpSpPr>
          <a:xfrm>
            <a:off x="179512" y="286544"/>
            <a:ext cx="8717280" cy="838200"/>
            <a:chOff x="450" y="701"/>
            <a:chExt cx="13500" cy="1320"/>
          </a:xfrm>
        </p:grpSpPr>
        <p:grpSp>
          <p:nvGrpSpPr>
            <p:cNvPr id="32" name="Grupo 25"/>
            <p:cNvGrpSpPr/>
            <p:nvPr/>
          </p:nvGrpSpPr>
          <p:grpSpPr>
            <a:xfrm>
              <a:off x="450" y="701"/>
              <a:ext cx="9775" cy="1320"/>
              <a:chOff x="285720" y="428604"/>
              <a:chExt cx="5877914" cy="838200"/>
            </a:xfrm>
          </p:grpSpPr>
          <p:cxnSp>
            <p:nvCxnSpPr>
              <p:cNvPr id="36" name="Conector Reto 8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7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8" name="CaixaDeTexto 10"/>
              <p:cNvSpPr txBox="1"/>
              <p:nvPr/>
            </p:nvSpPr>
            <p:spPr>
              <a:xfrm>
                <a:off x="1000100" y="571480"/>
                <a:ext cx="1285884" cy="501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39" name="CaixaDeTexto 38"/>
              <p:cNvSpPr txBox="1"/>
              <p:nvPr/>
            </p:nvSpPr>
            <p:spPr>
              <a:xfrm>
                <a:off x="2428734" y="643234"/>
                <a:ext cx="3734900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 - FMS</a:t>
                </a:r>
              </a:p>
            </p:txBody>
          </p:sp>
        </p:grpSp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78" y="790"/>
              <a:ext cx="1772" cy="1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5"/>
          <a:srcRect l="50825" t="35552" r="25929" b="35993"/>
          <a:stretch>
            <a:fillRect/>
          </a:stretch>
        </p:blipFill>
        <p:spPr>
          <a:xfrm>
            <a:off x="623510" y="2919257"/>
            <a:ext cx="4476446" cy="3080783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5784186" y="2780928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/>
              <a:t>Linhares – R$ 1.339,12</a:t>
            </a:r>
          </a:p>
          <a:p>
            <a:pPr algn="r"/>
            <a:r>
              <a:rPr lang="pt-BR" b="1" dirty="0"/>
              <a:t>7º Lugar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5940152" y="3716732"/>
            <a:ext cx="28202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Desconsiderando Hospital Municipal – HGL</a:t>
            </a:r>
          </a:p>
          <a:p>
            <a:endParaRPr lang="pt-BR" dirty="0"/>
          </a:p>
          <a:p>
            <a:r>
              <a:rPr lang="pt-BR" dirty="0"/>
              <a:t>Linhares – R$ 966,38</a:t>
            </a:r>
          </a:p>
          <a:p>
            <a:pPr algn="r"/>
            <a:r>
              <a:rPr lang="pt-BR" b="1" dirty="0"/>
              <a:t>30º Lugar</a:t>
            </a:r>
          </a:p>
          <a:p>
            <a:endParaRPr lang="pt-BR" dirty="0"/>
          </a:p>
        </p:txBody>
      </p:sp>
    </p:spTree>
  </p:cSld>
  <p:clrMapOvr>
    <a:masterClrMapping/>
  </p:clrMapOvr>
  <p:transition spd="slow" advClick="0" advTm="3000">
    <p:wheel spokes="3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Conector Reto 30"/>
          <p:cNvCxnSpPr/>
          <p:nvPr/>
        </p:nvCxnSpPr>
        <p:spPr>
          <a:xfrm>
            <a:off x="0" y="1767970"/>
            <a:ext cx="448612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8244408" y="1767970"/>
            <a:ext cx="899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4"/>
          <p:cNvSpPr txBox="1"/>
          <p:nvPr/>
        </p:nvSpPr>
        <p:spPr>
          <a:xfrm>
            <a:off x="4860032" y="1484784"/>
            <a:ext cx="3304388" cy="597573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/>
              <a:t>INVESTIMENTO PER CAPITA MUNICÍPIOS CAPIXABAS</a:t>
            </a:r>
          </a:p>
        </p:txBody>
      </p:sp>
      <p:grpSp>
        <p:nvGrpSpPr>
          <p:cNvPr id="28" name="Grupo 2"/>
          <p:cNvGrpSpPr/>
          <p:nvPr/>
        </p:nvGrpSpPr>
        <p:grpSpPr>
          <a:xfrm>
            <a:off x="179512" y="286544"/>
            <a:ext cx="8717280" cy="838200"/>
            <a:chOff x="450" y="701"/>
            <a:chExt cx="13500" cy="1320"/>
          </a:xfrm>
        </p:grpSpPr>
        <p:grpSp>
          <p:nvGrpSpPr>
            <p:cNvPr id="32" name="Grupo 25"/>
            <p:cNvGrpSpPr/>
            <p:nvPr/>
          </p:nvGrpSpPr>
          <p:grpSpPr>
            <a:xfrm>
              <a:off x="450" y="701"/>
              <a:ext cx="3445" cy="1320"/>
              <a:chOff x="285720" y="428604"/>
              <a:chExt cx="2071702" cy="838200"/>
            </a:xfrm>
          </p:grpSpPr>
          <p:cxnSp>
            <p:nvCxnSpPr>
              <p:cNvPr id="36" name="Conector Reto 8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7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8" name="CaixaDeTexto 10"/>
              <p:cNvSpPr txBox="1"/>
              <p:nvPr/>
            </p:nvSpPr>
            <p:spPr>
              <a:xfrm>
                <a:off x="1000100" y="571480"/>
                <a:ext cx="1285884" cy="501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</p:grpSp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78" y="790"/>
              <a:ext cx="1772" cy="1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979295" y="2204720"/>
            <a:ext cx="5261610" cy="464693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wheel spokes="3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751256" y="5354437"/>
            <a:ext cx="4925200" cy="814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 média de investimentos na saúde dos municípios capixaba, em 2021 foi de 19,70%.   </a:t>
            </a:r>
          </a:p>
          <a:p>
            <a:pPr algn="r"/>
            <a:r>
              <a:rPr lang="pt-BR" sz="1100" i="1" dirty="0"/>
              <a:t>Fonte: revista finanças capixaba</a:t>
            </a:r>
          </a:p>
        </p:txBody>
      </p:sp>
      <p:sp>
        <p:nvSpPr>
          <p:cNvPr id="13" name="CaixaDeTexto 1"/>
          <p:cNvSpPr txBox="1"/>
          <p:nvPr/>
        </p:nvSpPr>
        <p:spPr>
          <a:xfrm>
            <a:off x="395536" y="6309320"/>
            <a:ext cx="4536504" cy="332656"/>
          </a:xfrm>
          <a:prstGeom prst="rect">
            <a:avLst/>
          </a:prstGeom>
        </p:spPr>
        <p:txBody>
          <a:bodyPr wrap="square" rtlCol="0" anchor="b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/>
              <a:t>             </a:t>
            </a:r>
            <a:r>
              <a:rPr lang="pt-BR" sz="1200" b="1" i="1" dirty="0"/>
              <a:t>Fonte: Relatório Resumido da Execução Orçamentária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4572000" y="1682029"/>
            <a:ext cx="3096344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Municípios Capixabas</a:t>
            </a:r>
          </a:p>
        </p:txBody>
      </p:sp>
      <p:sp>
        <p:nvSpPr>
          <p:cNvPr id="18" name="Elipse 17"/>
          <p:cNvSpPr/>
          <p:nvPr/>
        </p:nvSpPr>
        <p:spPr>
          <a:xfrm>
            <a:off x="573592" y="2056889"/>
            <a:ext cx="2571752" cy="2428892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26,96 </a:t>
            </a:r>
            <a:r>
              <a:rPr lang="pt-BR" sz="2400" dirty="0">
                <a:solidFill>
                  <a:schemeClr val="tx1"/>
                </a:solidFill>
              </a:rPr>
              <a:t>%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Investimento de Recursos Próprios na Saúde no </a:t>
            </a:r>
            <a:r>
              <a:rPr lang="pt-BR" dirty="0" smtClean="0">
                <a:solidFill>
                  <a:schemeClr val="tx1"/>
                </a:solidFill>
              </a:rPr>
              <a:t>3º </a:t>
            </a:r>
            <a:r>
              <a:rPr lang="pt-BR" dirty="0">
                <a:solidFill>
                  <a:schemeClr val="tx1"/>
                </a:solidFill>
              </a:rPr>
              <a:t>Quadrimestre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 de </a:t>
            </a:r>
            <a:r>
              <a:rPr lang="pt-BR" dirty="0" smtClean="0">
                <a:solidFill>
                  <a:schemeClr val="tx1"/>
                </a:solidFill>
              </a:rPr>
              <a:t>2022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95536" y="4725144"/>
            <a:ext cx="3168352" cy="147637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b="1" dirty="0"/>
              <a:t>Valor acima do Limite Constitucional -15% </a:t>
            </a:r>
          </a:p>
          <a:p>
            <a:pPr algn="just"/>
            <a:r>
              <a:rPr lang="pt-BR" b="1" dirty="0"/>
              <a:t>R$ </a:t>
            </a:r>
            <a:r>
              <a:rPr lang="pt-BR" b="1" dirty="0" smtClean="0"/>
              <a:t>60,2 </a:t>
            </a:r>
            <a:r>
              <a:rPr lang="pt-BR" b="1" dirty="0"/>
              <a:t>Milhões.</a:t>
            </a:r>
          </a:p>
          <a:p>
            <a:pPr algn="just"/>
            <a:endParaRPr lang="pt-BR" b="1" dirty="0"/>
          </a:p>
          <a:p>
            <a:endParaRPr lang="pt-BR" dirty="0"/>
          </a:p>
        </p:txBody>
      </p:sp>
      <p:grpSp>
        <p:nvGrpSpPr>
          <p:cNvPr id="20" name="Grupo 19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21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27" name="Conector Reto 26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8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9" name="CaixaDeTexto 28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30" name="CaixaDeTexto 29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1" name="Retângulo 30"/>
          <p:cNvSpPr/>
          <p:nvPr/>
        </p:nvSpPr>
        <p:spPr>
          <a:xfrm>
            <a:off x="6429388" y="667060"/>
            <a:ext cx="2428892" cy="261610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1100" b="1" dirty="0"/>
              <a:t>RECURSOS PRÓPRIOS – SAÚDE / 2022</a:t>
            </a:r>
          </a:p>
        </p:txBody>
      </p:sp>
      <p:pic>
        <p:nvPicPr>
          <p:cNvPr id="6" name="Espaço Reservado para Imagem 5"/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tretch>
            <a:fillRect/>
          </a:stretch>
        </p:blipFill>
        <p:spPr>
          <a:xfrm>
            <a:off x="3275965" y="2708910"/>
            <a:ext cx="5829300" cy="1571625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/>
          <p:cNvSpPr txBox="1"/>
          <p:nvPr/>
        </p:nvSpPr>
        <p:spPr>
          <a:xfrm>
            <a:off x="0" y="1700444"/>
            <a:ext cx="3096344" cy="64516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INFORMAÇÃO FINANCEIRA IMPORTANTE</a:t>
            </a:r>
          </a:p>
        </p:txBody>
      </p:sp>
      <p:grpSp>
        <p:nvGrpSpPr>
          <p:cNvPr id="21" name="Grupo 25"/>
          <p:cNvGrpSpPr/>
          <p:nvPr/>
        </p:nvGrpSpPr>
        <p:grpSpPr>
          <a:xfrm>
            <a:off x="285750" y="356870"/>
            <a:ext cx="5286375" cy="838200"/>
            <a:chOff x="285720" y="428604"/>
            <a:chExt cx="5286412" cy="838200"/>
          </a:xfrm>
        </p:grpSpPr>
        <p:cxnSp>
          <p:nvCxnSpPr>
            <p:cNvPr id="27" name="Conector Reto 26"/>
            <p:cNvCxnSpPr/>
            <p:nvPr/>
          </p:nvCxnSpPr>
          <p:spPr>
            <a:xfrm rot="5400000">
              <a:off x="2070876" y="857232"/>
              <a:ext cx="57150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428604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9" name="CaixaDeTexto 28"/>
            <p:cNvSpPr txBox="1"/>
            <p:nvPr/>
          </p:nvSpPr>
          <p:spPr>
            <a:xfrm>
              <a:off x="1000100" y="571480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2428860" y="642918"/>
              <a:ext cx="3143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</a:t>
              </a:r>
            </a:p>
          </p:txBody>
        </p:sp>
      </p:grpSp>
      <p:sp>
        <p:nvSpPr>
          <p:cNvPr id="31" name="Retângulo 30"/>
          <p:cNvSpPr/>
          <p:nvPr/>
        </p:nvSpPr>
        <p:spPr>
          <a:xfrm>
            <a:off x="6932295" y="666750"/>
            <a:ext cx="1925955" cy="42989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1100" b="1" dirty="0" smtClean="0"/>
              <a:t>ASSISTÊNCIA </a:t>
            </a:r>
            <a:r>
              <a:rPr lang="pt-BR" sz="1100" b="1" dirty="0"/>
              <a:t>/ FINANCEIRO </a:t>
            </a:r>
          </a:p>
          <a:p>
            <a:r>
              <a:rPr lang="pt-BR" sz="1100" b="1" dirty="0"/>
              <a:t>HOSPITAL RIO DOCE</a:t>
            </a:r>
          </a:p>
        </p:txBody>
      </p:sp>
      <p:sp>
        <p:nvSpPr>
          <p:cNvPr id="3" name="Caixa de Texto 2"/>
          <p:cNvSpPr txBox="1"/>
          <p:nvPr/>
        </p:nvSpPr>
        <p:spPr>
          <a:xfrm>
            <a:off x="2667000" y="2670810"/>
            <a:ext cx="413702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altLang="en-US" dirty="0"/>
              <a:t>A partir do dia 1º de agosto, a SESA </a:t>
            </a:r>
            <a:r>
              <a:rPr lang="pt-BR" altLang="en-US" dirty="0" err="1"/>
              <a:t>contratualizou</a:t>
            </a:r>
            <a:r>
              <a:rPr lang="pt-BR" altLang="en-US" dirty="0"/>
              <a:t> o Hospital Rio Doce e alterou o CNES para Gestão Estadual.</a:t>
            </a:r>
          </a:p>
          <a:p>
            <a:pPr algn="just"/>
            <a:endParaRPr lang="pt-BR" altLang="en-US" dirty="0"/>
          </a:p>
          <a:p>
            <a:pPr algn="just"/>
            <a:r>
              <a:rPr lang="pt-BR" altLang="en-US" dirty="0"/>
              <a:t>Os valores de alta e média complexidade serão reavaliados para nova </a:t>
            </a:r>
            <a:r>
              <a:rPr lang="pt-BR" altLang="en-US" dirty="0" err="1"/>
              <a:t>pactuação</a:t>
            </a:r>
            <a:r>
              <a:rPr lang="pt-BR" altLang="en-US" dirty="0"/>
              <a:t> com o Estado, no total de R$ 1,787 </a:t>
            </a:r>
            <a:r>
              <a:rPr lang="pt-BR" altLang="en-US" dirty="0" smtClean="0"/>
              <a:t>Mi.</a:t>
            </a:r>
            <a:endParaRPr lang="pt-BR" altLang="en-US" dirty="0"/>
          </a:p>
          <a:p>
            <a:pPr algn="just"/>
            <a:endParaRPr lang="pt-BR" altLang="en-US" dirty="0"/>
          </a:p>
          <a:p>
            <a:pPr algn="just"/>
            <a:r>
              <a:rPr lang="pt-BR" altLang="en-US" dirty="0"/>
              <a:t>O município deixará de </a:t>
            </a:r>
            <a:r>
              <a:rPr lang="pt-BR" altLang="en-US" dirty="0" smtClean="0"/>
              <a:t>repassar a partir de agosto/2022 </a:t>
            </a:r>
            <a:r>
              <a:rPr lang="pt-BR" altLang="en-US" dirty="0"/>
              <a:t>o incentivo próprio, que no exercício de 2021 foi de R$ 840,0 </a:t>
            </a:r>
            <a:r>
              <a:rPr lang="pt-BR" altLang="en-US" dirty="0" smtClean="0"/>
              <a:t>Mil / mês </a:t>
            </a:r>
            <a:r>
              <a:rPr lang="pt-BR" altLang="en-US" dirty="0"/>
              <a:t>e a partir de abril de 2022 R$ 1,025 Mi / mês.</a:t>
            </a:r>
          </a:p>
          <a:p>
            <a:pPr algn="just"/>
            <a:endParaRPr lang="pt-BR" altLang="en-US" dirty="0"/>
          </a:p>
          <a:p>
            <a:pPr algn="just"/>
            <a:endParaRPr lang="pt-BR" altLang="en-US" dirty="0"/>
          </a:p>
        </p:txBody>
      </p:sp>
      <p:cxnSp>
        <p:nvCxnSpPr>
          <p:cNvPr id="4" name="Conector Reto 3"/>
          <p:cNvCxnSpPr/>
          <p:nvPr/>
        </p:nvCxnSpPr>
        <p:spPr>
          <a:xfrm>
            <a:off x="2428875" y="2780665"/>
            <a:ext cx="37465" cy="315341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Elipse 44"/>
          <p:cNvSpPr/>
          <p:nvPr/>
        </p:nvSpPr>
        <p:spPr>
          <a:xfrm>
            <a:off x="1857356" y="1268760"/>
            <a:ext cx="5143536" cy="5089198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428596" y="2571744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prstClr val="black"/>
                </a:solidFill>
              </a:rPr>
              <a:t> </a:t>
            </a:r>
          </a:p>
        </p:txBody>
      </p:sp>
      <p:grpSp>
        <p:nvGrpSpPr>
          <p:cNvPr id="2" name="Grupo 30"/>
          <p:cNvGrpSpPr/>
          <p:nvPr/>
        </p:nvGrpSpPr>
        <p:grpSpPr>
          <a:xfrm>
            <a:off x="2231076" y="2708241"/>
            <a:ext cx="2087091" cy="936104"/>
            <a:chOff x="3071802" y="1928802"/>
            <a:chExt cx="2087091" cy="936104"/>
          </a:xfrm>
        </p:grpSpPr>
        <p:sp>
          <p:nvSpPr>
            <p:cNvPr id="30" name="Retângulo de cantos arredondados 29"/>
            <p:cNvSpPr/>
            <p:nvPr/>
          </p:nvSpPr>
          <p:spPr>
            <a:xfrm>
              <a:off x="3214678" y="1928802"/>
              <a:ext cx="1944215" cy="936104"/>
            </a:xfrm>
            <a:prstGeom prst="roundRect">
              <a:avLst/>
            </a:prstGeom>
            <a:solidFill>
              <a:schemeClr val="bg2">
                <a:lumMod val="90000"/>
                <a:alpha val="31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>
                  <a:solidFill>
                    <a:schemeClr val="tx1"/>
                  </a:solidFill>
                </a:rPr>
                <a:t>INÍCIO DAS ATIVIDADES DO CAPS AD</a:t>
              </a:r>
            </a:p>
          </p:txBody>
        </p:sp>
        <p:sp>
          <p:nvSpPr>
            <p:cNvPr id="25" name="Retângulo de cantos arredondados 24"/>
            <p:cNvSpPr/>
            <p:nvPr/>
          </p:nvSpPr>
          <p:spPr>
            <a:xfrm>
              <a:off x="3071802" y="2285992"/>
              <a:ext cx="216024" cy="216024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" name="Grupo 33"/>
          <p:cNvGrpSpPr/>
          <p:nvPr/>
        </p:nvGrpSpPr>
        <p:grpSpPr>
          <a:xfrm>
            <a:off x="2211126" y="1571917"/>
            <a:ext cx="3281695" cy="4450090"/>
            <a:chOff x="3357554" y="577847"/>
            <a:chExt cx="3281695" cy="4450090"/>
          </a:xfrm>
        </p:grpSpPr>
        <p:sp>
          <p:nvSpPr>
            <p:cNvPr id="9" name="Retângulo de cantos arredondados 8"/>
            <p:cNvSpPr/>
            <p:nvPr/>
          </p:nvSpPr>
          <p:spPr>
            <a:xfrm>
              <a:off x="3500430" y="3000372"/>
              <a:ext cx="2000264" cy="936000"/>
            </a:xfrm>
            <a:prstGeom prst="roundRect">
              <a:avLst/>
            </a:prstGeom>
            <a:solidFill>
              <a:schemeClr val="bg2">
                <a:lumMod val="90000"/>
                <a:alpha val="31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>
                  <a:solidFill>
                    <a:schemeClr val="tx1"/>
                  </a:solidFill>
                </a:rPr>
                <a:t>INFORMATIZAÇÃO DAS UNIDADES - AGENDA ELETRONICA (TVs)</a:t>
              </a:r>
            </a:p>
          </p:txBody>
        </p:sp>
        <p:sp>
          <p:nvSpPr>
            <p:cNvPr id="26" name="Retângulo de cantos arredondados 25"/>
            <p:cNvSpPr/>
            <p:nvPr/>
          </p:nvSpPr>
          <p:spPr>
            <a:xfrm>
              <a:off x="3357554" y="3357562"/>
              <a:ext cx="216024" cy="216024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de cantos arredondados 8"/>
            <p:cNvSpPr/>
            <p:nvPr/>
          </p:nvSpPr>
          <p:spPr>
            <a:xfrm>
              <a:off x="4638985" y="577847"/>
              <a:ext cx="2000264" cy="936000"/>
            </a:xfrm>
            <a:prstGeom prst="roundRect">
              <a:avLst/>
            </a:prstGeom>
            <a:solidFill>
              <a:schemeClr val="bg2">
                <a:lumMod val="90000"/>
                <a:alpha val="31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>
                  <a:solidFill>
                    <a:schemeClr val="tx1"/>
                  </a:solidFill>
                </a:rPr>
                <a:t>COMPRA DE 10  AMBULÂNCIAS PARA INTERIOR</a:t>
              </a:r>
            </a:p>
          </p:txBody>
        </p:sp>
        <p:sp>
          <p:nvSpPr>
            <p:cNvPr id="7" name="Retângulo de cantos arredondados 8"/>
            <p:cNvSpPr/>
            <p:nvPr/>
          </p:nvSpPr>
          <p:spPr>
            <a:xfrm>
              <a:off x="4638985" y="4091937"/>
              <a:ext cx="2000264" cy="936000"/>
            </a:xfrm>
            <a:prstGeom prst="roundRect">
              <a:avLst/>
            </a:prstGeom>
            <a:solidFill>
              <a:schemeClr val="bg2">
                <a:lumMod val="90000"/>
                <a:alpha val="31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>
                  <a:solidFill>
                    <a:schemeClr val="tx1"/>
                  </a:solidFill>
                </a:rPr>
                <a:t>NOVA CENTRAL DE AMBULÂNCIA</a:t>
              </a:r>
            </a:p>
          </p:txBody>
        </p:sp>
      </p:grpSp>
      <p:grpSp>
        <p:nvGrpSpPr>
          <p:cNvPr id="4" name="Grupo 41"/>
          <p:cNvGrpSpPr/>
          <p:nvPr/>
        </p:nvGrpSpPr>
        <p:grpSpPr>
          <a:xfrm>
            <a:off x="4517092" y="2708241"/>
            <a:ext cx="2143140" cy="936000"/>
            <a:chOff x="3357554" y="3000372"/>
            <a:chExt cx="2143140" cy="936000"/>
          </a:xfrm>
        </p:grpSpPr>
        <p:sp>
          <p:nvSpPr>
            <p:cNvPr id="43" name="Retângulo de cantos arredondados 42"/>
            <p:cNvSpPr/>
            <p:nvPr/>
          </p:nvSpPr>
          <p:spPr>
            <a:xfrm>
              <a:off x="3500430" y="3000372"/>
              <a:ext cx="2000264" cy="936000"/>
            </a:xfrm>
            <a:prstGeom prst="roundRect">
              <a:avLst/>
            </a:prstGeom>
            <a:solidFill>
              <a:schemeClr val="bg2">
                <a:lumMod val="90000"/>
                <a:alpha val="31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>
                  <a:solidFill>
                    <a:schemeClr val="tx1"/>
                  </a:solidFill>
                </a:rPr>
                <a:t>INÍCIO DAS ATIVIDADES DA UBS DO AVISO  </a:t>
              </a:r>
              <a:endParaRPr lang="pt-BR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44" name="Retângulo de cantos arredondados 43"/>
            <p:cNvSpPr/>
            <p:nvPr/>
          </p:nvSpPr>
          <p:spPr>
            <a:xfrm>
              <a:off x="3357554" y="3357562"/>
              <a:ext cx="216024" cy="216024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5" name="Grupo 21"/>
          <p:cNvGrpSpPr/>
          <p:nvPr/>
        </p:nvGrpSpPr>
        <p:grpSpPr>
          <a:xfrm>
            <a:off x="4515382" y="3933413"/>
            <a:ext cx="2143140" cy="936000"/>
            <a:chOff x="3357554" y="3000372"/>
            <a:chExt cx="2143140" cy="936000"/>
          </a:xfrm>
        </p:grpSpPr>
        <p:sp>
          <p:nvSpPr>
            <p:cNvPr id="23" name="Retângulo de cantos arredondados 22"/>
            <p:cNvSpPr/>
            <p:nvPr/>
          </p:nvSpPr>
          <p:spPr>
            <a:xfrm>
              <a:off x="3500430" y="3000372"/>
              <a:ext cx="2000264" cy="936000"/>
            </a:xfrm>
            <a:prstGeom prst="roundRect">
              <a:avLst/>
            </a:prstGeom>
            <a:solidFill>
              <a:schemeClr val="bg2">
                <a:lumMod val="90000"/>
                <a:alpha val="31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>
                  <a:solidFill>
                    <a:schemeClr val="tx1"/>
                  </a:solidFill>
                </a:rPr>
                <a:t>LICITAÇAO PARA TERCEIRIZAÇÃO DOS ATENDENTES</a:t>
              </a:r>
            </a:p>
          </p:txBody>
        </p:sp>
        <p:sp>
          <p:nvSpPr>
            <p:cNvPr id="24" name="Retângulo de cantos arredondados 23"/>
            <p:cNvSpPr/>
            <p:nvPr/>
          </p:nvSpPr>
          <p:spPr>
            <a:xfrm>
              <a:off x="3357554" y="3357562"/>
              <a:ext cx="216024" cy="216024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0" name="Grupo 39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41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46" name="Conector Reto 45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8" name="CaixaDeTexto 47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49" name="CaixaDeTexto 48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0" name="CaixaDeTexto 49"/>
          <p:cNvSpPr txBox="1"/>
          <p:nvPr/>
        </p:nvSpPr>
        <p:spPr>
          <a:xfrm>
            <a:off x="6215074" y="620893"/>
            <a:ext cx="2643206" cy="30777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AÇÕES ESTRUTURANTES 2022</a:t>
            </a:r>
          </a:p>
        </p:txBody>
      </p:sp>
      <p:sp>
        <p:nvSpPr>
          <p:cNvPr id="10" name="Retângulo de cantos arredondados 25"/>
          <p:cNvSpPr/>
          <p:nvPr/>
        </p:nvSpPr>
        <p:spPr>
          <a:xfrm>
            <a:off x="3347776" y="5445102"/>
            <a:ext cx="216024" cy="21602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 spd="slow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8606354" y="3094856"/>
            <a:ext cx="550073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3094856"/>
            <a:ext cx="4067944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4139952" y="3203684"/>
            <a:ext cx="4466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DADOS ESTATÍSTICOS / SOCIOECONÔMICOS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8606354" y="3094856"/>
            <a:ext cx="550073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3094856"/>
            <a:ext cx="4067944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4139952" y="3203684"/>
            <a:ext cx="4287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IMAGENS SAÚDE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72920"/>
            <a:ext cx="6769735" cy="5059680"/>
          </a:xfrm>
          <a:prstGeom prst="rect">
            <a:avLst/>
          </a:prstGeom>
        </p:spPr>
      </p:pic>
      <p:sp>
        <p:nvSpPr>
          <p:cNvPr id="13" name="Caixa de Texto 12"/>
          <p:cNvSpPr txBox="1"/>
          <p:nvPr/>
        </p:nvSpPr>
        <p:spPr>
          <a:xfrm>
            <a:off x="7164070" y="3357245"/>
            <a:ext cx="179197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/>
              <a:t>Unidade de  Saúde do Bairro Aviso </a:t>
            </a:r>
          </a:p>
          <a:p>
            <a:pPr algn="ctr"/>
            <a:endParaRPr lang="pt-BR" altLang="en-US"/>
          </a:p>
          <a:p>
            <a:pPr algn="ctr"/>
            <a:r>
              <a:rPr lang="pt-BR" altLang="en-US" b="1"/>
              <a:t>Funcionando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Caixa de Texto 12"/>
          <p:cNvSpPr txBox="1"/>
          <p:nvPr/>
        </p:nvSpPr>
        <p:spPr>
          <a:xfrm>
            <a:off x="5798185" y="1917065"/>
            <a:ext cx="2239645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 sz="2400"/>
              <a:t>CAPS AD</a:t>
            </a:r>
            <a:r>
              <a:rPr lang="pt-BR" altLang="en-US"/>
              <a:t> </a:t>
            </a:r>
          </a:p>
          <a:p>
            <a:pPr algn="ctr"/>
            <a:r>
              <a:rPr lang="pt-BR" altLang="en-US"/>
              <a:t> BAIRRO PLANALTO</a:t>
            </a:r>
          </a:p>
          <a:p>
            <a:pPr algn="ctr"/>
            <a:endParaRPr lang="pt-BR" altLang="en-US"/>
          </a:p>
          <a:p>
            <a:pPr algn="ctr"/>
            <a:r>
              <a:rPr lang="pt-BR" altLang="en-US" b="1"/>
              <a:t>Funcionando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0" y="1813560"/>
            <a:ext cx="3556000" cy="504444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4335" y="3263900"/>
            <a:ext cx="4939665" cy="357886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Caixa de Texto 12"/>
          <p:cNvSpPr txBox="1"/>
          <p:nvPr/>
        </p:nvSpPr>
        <p:spPr>
          <a:xfrm>
            <a:off x="6443980" y="3500755"/>
            <a:ext cx="2239645" cy="2091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 sz="4000"/>
              <a:t>10 </a:t>
            </a:r>
          </a:p>
          <a:p>
            <a:pPr algn="ctr"/>
            <a:r>
              <a:rPr lang="pt-BR" altLang="en-US"/>
              <a:t>NOVAS AMBULÂNCIAS PARA SUBSTITUIR OS VEÍCULOS DO INTERIOR</a:t>
            </a:r>
            <a:endParaRPr lang="pt-BR" altLang="en-US" b="1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rcRect t="24061"/>
          <a:stretch>
            <a:fillRect/>
          </a:stretch>
        </p:blipFill>
        <p:spPr>
          <a:xfrm>
            <a:off x="1835785" y="4979670"/>
            <a:ext cx="3152775" cy="125857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rcRect l="9200" r="17413"/>
          <a:stretch>
            <a:fillRect/>
          </a:stretch>
        </p:blipFill>
        <p:spPr>
          <a:xfrm>
            <a:off x="4211955" y="2706370"/>
            <a:ext cx="1747520" cy="180975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" y="3086735"/>
            <a:ext cx="3114675" cy="142875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Caixa de Texto 12"/>
          <p:cNvSpPr txBox="1"/>
          <p:nvPr/>
        </p:nvSpPr>
        <p:spPr>
          <a:xfrm>
            <a:off x="3590925" y="1628775"/>
            <a:ext cx="53092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 b="1"/>
              <a:t>PAINEL FORNECIDO PELO SISTEMA </a:t>
            </a:r>
          </a:p>
          <a:p>
            <a:pPr algn="ctr"/>
            <a:r>
              <a:rPr lang="pt-BR" altLang="en-US" b="1"/>
              <a:t>(SOMENTE MODELO)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070" y="2423160"/>
            <a:ext cx="8956675" cy="440309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Caixa de Texto 12"/>
          <p:cNvSpPr txBox="1"/>
          <p:nvPr/>
        </p:nvSpPr>
        <p:spPr>
          <a:xfrm>
            <a:off x="7385050" y="1626870"/>
            <a:ext cx="175895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 sz="1400" b="1"/>
              <a:t>SISTEMA </a:t>
            </a:r>
          </a:p>
          <a:p>
            <a:pPr algn="ctr"/>
            <a:r>
              <a:rPr lang="pt-BR" altLang="en-US" sz="1400" b="1"/>
              <a:t>FUNCIONANDO - USL E ALGUMAS UBS</a:t>
            </a:r>
          </a:p>
        </p:txBody>
      </p:sp>
      <p:pic>
        <p:nvPicPr>
          <p:cNvPr id="3" name="WhatsApp Video 2022-09-06 at 15.15.56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855" y="2493010"/>
            <a:ext cx="7304405" cy="3950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ixa de Texto 2"/>
          <p:cNvSpPr txBox="1"/>
          <p:nvPr/>
        </p:nvSpPr>
        <p:spPr>
          <a:xfrm>
            <a:off x="1430655" y="2277110"/>
            <a:ext cx="66141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b="1"/>
              <a:t>DEPOIMENTO DE PACIENTE - EQUIPE COMEMORA O RESULTADO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80" y="2780665"/>
            <a:ext cx="7686675" cy="313372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Caixa de Texto 12"/>
          <p:cNvSpPr txBox="1"/>
          <p:nvPr/>
        </p:nvSpPr>
        <p:spPr>
          <a:xfrm>
            <a:off x="7085965" y="1626870"/>
            <a:ext cx="20580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 sz="1400" b="1"/>
              <a:t>SERVIÇOS DE MANUTENÇÃO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95" y="2493010"/>
            <a:ext cx="3500120" cy="39624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3800" y="2493010"/>
            <a:ext cx="3170555" cy="400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Caixa de Texto 12"/>
          <p:cNvSpPr txBox="1"/>
          <p:nvPr/>
        </p:nvSpPr>
        <p:spPr>
          <a:xfrm>
            <a:off x="7085965" y="1626870"/>
            <a:ext cx="20580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 sz="1400" b="1"/>
              <a:t>SERVIÇOS DE MANUTENÇÃO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5" y="2348865"/>
            <a:ext cx="1885950" cy="33909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5830" y="2420620"/>
            <a:ext cx="1876425" cy="337185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4820" y="2444750"/>
            <a:ext cx="1971675" cy="3324225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9060" y="2468245"/>
            <a:ext cx="1905000" cy="3324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Caixa de Texto 12"/>
          <p:cNvSpPr txBox="1"/>
          <p:nvPr/>
        </p:nvSpPr>
        <p:spPr>
          <a:xfrm>
            <a:off x="7085965" y="1626870"/>
            <a:ext cx="20580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 sz="1400" b="1"/>
              <a:t>SERVIÇOS DE MANUTENÇÃO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605" y="2277110"/>
            <a:ext cx="1866900" cy="334327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5875" y="2258060"/>
            <a:ext cx="1905000" cy="3362325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6145" y="2277110"/>
            <a:ext cx="1885950" cy="3343275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7365" y="2276475"/>
            <a:ext cx="1885950" cy="3333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114425" y="1485265"/>
          <a:ext cx="7513955" cy="4751705"/>
        </p:xfrm>
        <a:graphic>
          <a:graphicData uri="http://schemas.openxmlformats.org/drawingml/2006/table">
            <a:tbl>
              <a:tblPr/>
              <a:tblGrid>
                <a:gridCol w="872490"/>
                <a:gridCol w="129540"/>
                <a:gridCol w="854075"/>
                <a:gridCol w="706755"/>
                <a:gridCol w="708025"/>
                <a:gridCol w="707390"/>
                <a:gridCol w="706755"/>
                <a:gridCol w="708025"/>
                <a:gridCol w="706755"/>
                <a:gridCol w="706755"/>
                <a:gridCol w="707390"/>
              </a:tblGrid>
              <a:tr h="304800"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População por zona de habitação: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4160">
                <a:tc>
                  <a:txBody>
                    <a:bodyPr/>
                    <a:lstStyle/>
                    <a:p>
                      <a:pPr algn="l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79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Zona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err="1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Qte</a:t>
                      </a: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416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Rural: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19.739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14,0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974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Urbana: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121.567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86,0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160">
                <a:tc>
                  <a:txBody>
                    <a:bodyPr/>
                    <a:lstStyle/>
                    <a:p>
                      <a:pPr algn="l" fontAlgn="ctr"/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795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0960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População por raça / cor: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320">
                <a:tc gridSpan="2">
                  <a:txBody>
                    <a:bodyPr/>
                    <a:lstStyle/>
                    <a:p>
                      <a:pPr algn="l" fontAlgn="ctr"/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974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Raça / Cor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err="1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Qte</a:t>
                      </a: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5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Branca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50.656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35,8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795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Preta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12.189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8,6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160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Amarela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1.013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795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Indígena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303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160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Parda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77.145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54,6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18" name="Grupo 17"/>
          <p:cNvGrpSpPr/>
          <p:nvPr/>
        </p:nvGrpSpPr>
        <p:grpSpPr>
          <a:xfrm>
            <a:off x="285720" y="0"/>
            <a:ext cx="8858280" cy="1214422"/>
            <a:chOff x="285720" y="214290"/>
            <a:chExt cx="8858280" cy="1189351"/>
          </a:xfrm>
        </p:grpSpPr>
        <p:grpSp>
          <p:nvGrpSpPr>
            <p:cNvPr id="19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22" name="Conector Reto 21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3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4" name="CaixaDeTexto 23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25" name="CaixaDeTexto 24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" name="CaixaDeTexto 20"/>
            <p:cNvSpPr txBox="1"/>
            <p:nvPr/>
          </p:nvSpPr>
          <p:spPr>
            <a:xfrm>
              <a:off x="7000892" y="571480"/>
              <a:ext cx="1785950" cy="523220"/>
            </a:xfrm>
            <a:prstGeom prst="rect">
              <a:avLst/>
            </a:prstGeom>
            <a:noFill/>
            <a:ln w="3175"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sz="1400" b="1" dirty="0"/>
                <a:t>IBGE – CENSO 2010  POPULAÇÃO 141.306</a:t>
              </a:r>
              <a:endParaRPr lang="pt-BR" sz="1200" dirty="0"/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285720" y="0"/>
            <a:ext cx="8858280" cy="1189351"/>
            <a:chOff x="285720" y="214290"/>
            <a:chExt cx="8858280" cy="1189351"/>
          </a:xfrm>
        </p:grpSpPr>
        <p:grpSp>
          <p:nvGrpSpPr>
            <p:cNvPr id="13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6" name="Conector Reto 15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6" name="CaixaDeTexto 25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27" name="CaixaDeTexto 26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CaixaDeTexto 14"/>
            <p:cNvSpPr txBox="1"/>
            <p:nvPr/>
          </p:nvSpPr>
          <p:spPr>
            <a:xfrm>
              <a:off x="7000892" y="571480"/>
              <a:ext cx="1785950" cy="523220"/>
            </a:xfrm>
            <a:prstGeom prst="rect">
              <a:avLst/>
            </a:prstGeom>
            <a:noFill/>
            <a:ln w="3175"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sz="1400" b="1" dirty="0"/>
                <a:t>IBGE – CENSO 2010  POPULAÇÃO 141.306</a:t>
              </a:r>
              <a:endParaRPr lang="pt-BR" sz="1200" dirty="0"/>
            </a:p>
          </p:txBody>
        </p:sp>
      </p:grpSp>
      <p:graphicFrame>
        <p:nvGraphicFramePr>
          <p:cNvPr id="2" name="Gráfico 1"/>
          <p:cNvGraphicFramePr/>
          <p:nvPr/>
        </p:nvGraphicFramePr>
        <p:xfrm>
          <a:off x="4143372" y="2000240"/>
          <a:ext cx="468052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Caixa de Texto 12"/>
          <p:cNvSpPr txBox="1"/>
          <p:nvPr/>
        </p:nvSpPr>
        <p:spPr>
          <a:xfrm>
            <a:off x="7085965" y="1626870"/>
            <a:ext cx="20580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 sz="1400" b="1"/>
              <a:t>SERVIÇOS DE MANUTENÇÃO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275" y="2220595"/>
            <a:ext cx="1876425" cy="334327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6655" y="2320290"/>
            <a:ext cx="4580255" cy="3227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rcRect r="2865"/>
          <a:stretch>
            <a:fillRect/>
          </a:stretch>
        </p:blipFill>
        <p:spPr>
          <a:xfrm>
            <a:off x="857224" y="1607542"/>
            <a:ext cx="5370795" cy="4036036"/>
          </a:xfrm>
          <a:prstGeom prst="rect">
            <a:avLst/>
          </a:prstGeom>
        </p:spPr>
      </p:pic>
      <p:sp>
        <p:nvSpPr>
          <p:cNvPr id="5" name="Caixa de Texto 4"/>
          <p:cNvSpPr txBox="1"/>
          <p:nvPr/>
        </p:nvSpPr>
        <p:spPr>
          <a:xfrm>
            <a:off x="6443980" y="2204720"/>
            <a:ext cx="17379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/>
              <a:t>NOVA CENTRAL DE TRANSPORTE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 de Texto 4"/>
          <p:cNvSpPr txBox="1"/>
          <p:nvPr/>
        </p:nvSpPr>
        <p:spPr>
          <a:xfrm>
            <a:off x="5292090" y="2996565"/>
            <a:ext cx="364490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/>
              <a:t>CONSTRUÇÃO E VALORAÇÃO DO PLANO DE AÇÕES MITIGATÓRIAS EM SAÚDE </a:t>
            </a:r>
          </a:p>
          <a:p>
            <a:pPr algn="ctr"/>
            <a:endParaRPr lang="pt-BR" altLang="en-US"/>
          </a:p>
          <a:p>
            <a:pPr algn="ctr"/>
            <a:r>
              <a:rPr lang="pt-BR" altLang="en-US"/>
              <a:t>ENFRENTAMENTO AS AÇÕES DECORRENTES DO DESASTRE DA BARRAGEM DE FUNDÃO 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705" y="1564640"/>
            <a:ext cx="4943475" cy="5391150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5256530" y="3034030"/>
            <a:ext cx="35560" cy="197866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3"/>
          <p:cNvGrpSpPr/>
          <p:nvPr/>
        </p:nvGrpSpPr>
        <p:grpSpPr>
          <a:xfrm>
            <a:off x="285720" y="428604"/>
            <a:ext cx="5286412" cy="838200"/>
            <a:chOff x="285720" y="428604"/>
            <a:chExt cx="5286412" cy="838200"/>
          </a:xfrm>
        </p:grpSpPr>
        <p:cxnSp>
          <p:nvCxnSpPr>
            <p:cNvPr id="20" name="Conector Reto 19"/>
            <p:cNvCxnSpPr/>
            <p:nvPr/>
          </p:nvCxnSpPr>
          <p:spPr>
            <a:xfrm rot="5400000">
              <a:off x="2070876" y="857232"/>
              <a:ext cx="57150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428604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" name="CaixaDeTexto 22"/>
            <p:cNvSpPr txBox="1"/>
            <p:nvPr/>
          </p:nvSpPr>
          <p:spPr>
            <a:xfrm>
              <a:off x="1000100" y="571480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2428860" y="642918"/>
              <a:ext cx="3143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</a:t>
              </a:r>
            </a:p>
          </p:txBody>
        </p:sp>
      </p:grpSp>
      <p:sp>
        <p:nvSpPr>
          <p:cNvPr id="34" name="CaixaDeTexto 33"/>
          <p:cNvSpPr txBox="1"/>
          <p:nvPr/>
        </p:nvSpPr>
        <p:spPr>
          <a:xfrm>
            <a:off x="6286512" y="3354173"/>
            <a:ext cx="271461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CONCLUSÃO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/>
          <a:srcRect l="62667" t="46123" r="36310" b="44399"/>
          <a:stretch>
            <a:fillRect/>
          </a:stretch>
        </p:blipFill>
        <p:spPr bwMode="auto">
          <a:xfrm>
            <a:off x="8915636" y="3000372"/>
            <a:ext cx="228364" cy="118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 l="62667" t="46123" r="36310" b="44399"/>
          <a:stretch>
            <a:fillRect/>
          </a:stretch>
        </p:blipFill>
        <p:spPr bwMode="auto">
          <a:xfrm>
            <a:off x="0" y="3000372"/>
            <a:ext cx="6229124" cy="118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6143636" y="571480"/>
            <a:ext cx="2571768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400" b="1" dirty="0"/>
              <a:t>2021:  COVID-19</a:t>
            </a:r>
          </a:p>
          <a:p>
            <a:r>
              <a:rPr lang="pt-BR" sz="1200" dirty="0"/>
              <a:t>AÇÕES E INDICADORES DO MUNICÍPIO </a:t>
            </a:r>
          </a:p>
        </p:txBody>
      </p:sp>
    </p:spTree>
  </p:cSld>
  <p:clrMapOvr>
    <a:masterClrMapping/>
  </p:clrMapOvr>
  <p:transition spd="slow" advClick="0" advTm="300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00232" y="214290"/>
            <a:ext cx="1800200" cy="576064"/>
          </a:xfrm>
          <a:prstGeom prst="rect">
            <a:avLst/>
          </a:prstGeom>
          <a:noFill/>
        </p:spPr>
        <p:txBody>
          <a:bodyPr wrap="square" rtlCol="0" anchor="ctr" anchorCtr="1">
            <a:normAutofit/>
          </a:bodyPr>
          <a:lstStyle/>
          <a:p>
            <a:r>
              <a:rPr lang="pt-BR" sz="2400" b="1" dirty="0"/>
              <a:t>Conclusão</a:t>
            </a:r>
          </a:p>
        </p:txBody>
      </p:sp>
      <p:sp>
        <p:nvSpPr>
          <p:cNvPr id="2" name="Rectangle 1"/>
          <p:cNvSpPr/>
          <p:nvPr/>
        </p:nvSpPr>
        <p:spPr>
          <a:xfrm>
            <a:off x="1285852" y="1071546"/>
            <a:ext cx="6480908" cy="5360200"/>
          </a:xfrm>
          <a:prstGeom prst="rect">
            <a:avLst/>
          </a:prstGeom>
          <a:solidFill>
            <a:schemeClr val="bg1">
              <a:lumMod val="95000"/>
              <a:alpha val="22000"/>
            </a:schemeClr>
          </a:solidFill>
        </p:spPr>
        <p:txBody>
          <a:bodyPr wrap="square">
            <a:noAutofit/>
          </a:bodyPr>
          <a:lstStyle/>
          <a:p>
            <a:pPr algn="just">
              <a:defRPr lang="pt-BR"/>
            </a:pPr>
            <a:r>
              <a:rPr lang="pt-B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 exercício de 2022 as atividades de  rotina voltaram a normalidade. Alguns projetos da secretaria foram retomados com ações importantes sendo implementadas, dentre  elas a abertura da Unidadade Básica do Aviso, a abertura do CAPS AD no bairro planalto, a instalação de sistema com utilização de TVs na USL e algumas unidades de Saúde e também  a licitação para terceirização das atvidades de acolhimento e outras atividades.  </a:t>
            </a:r>
          </a:p>
          <a:p>
            <a:pPr algn="just">
              <a:defRPr lang="pt-BR"/>
            </a:pPr>
            <a:endParaRPr lang="pt-BR" sz="11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defRPr lang="pt-BR"/>
            </a:pPr>
            <a:r>
              <a:rPr lang="pt-B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Várias ações assistenciais foram executadas no quadrimestre. A preocupação com as vacinas e indicadores de saúde são permanentes e desafiadores. A integração entre as secretarias sociais ocorrem e, principalmente, a aproximação com a educação poderá trazer resultados satisfatórios no controle da vacinação do público estudantil.</a:t>
            </a:r>
          </a:p>
          <a:p>
            <a:pPr algn="just">
              <a:defRPr lang="pt-BR"/>
            </a:pPr>
            <a:endParaRPr lang="pt-BR" sz="11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defRPr lang="pt-BR"/>
            </a:pPr>
            <a:r>
              <a:rPr lang="pt-B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Já em relação ao equilíbrio financeiro, o orçamento de 2022 precisou ser ajustado, considerando que, novamente, havia expectativa de efetivar a Estadualização já no início de 2022, o que  não ocorreu em razão de dúvidas nos procedimentos contratualizados pela  SESA com a Fundaçao Inova. </a:t>
            </a:r>
          </a:p>
          <a:p>
            <a:pPr algn="just">
              <a:defRPr lang="pt-BR"/>
            </a:pPr>
            <a:endParaRPr lang="pt-BR" sz="11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defRPr lang="pt-BR"/>
            </a:pPr>
            <a:r>
              <a:rPr lang="pt-B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Ainda em relação a Estadualização, após questionamentos do município sobre o perfil hospitalar, a SESA - Secretaria de Estado da Saúde, optou em intenrromper o processo de Estadualização, após reunião proposta pelo ministério público com participaçao da SESA e Secretaria e Secretaria municipal de saúde. A interrupção ocorreu antes das respostas sobre os questionamentos do município. </a:t>
            </a:r>
          </a:p>
          <a:p>
            <a:pPr algn="just">
              <a:defRPr lang="pt-BR"/>
            </a:pPr>
            <a:endParaRPr lang="pt-BR" sz="11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defRPr lang="pt-BR"/>
            </a:pPr>
            <a:r>
              <a:rPr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sym typeface="+mn-ea"/>
              </a:rPr>
              <a:t>O Hospital Rio Doce foi contratualizado pelo Governo do Estado, que após considerações do município acolheu as fundamentações e absorveu a urgência e emergência. </a:t>
            </a:r>
            <a:endParaRPr lang="pt-BR" sz="11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defRPr lang="pt-BR"/>
            </a:pPr>
            <a:endParaRPr lang="pt-BR" sz="11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defRPr lang="pt-BR"/>
            </a:pPr>
            <a:r>
              <a:rPr lang="pt-B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 Conclusão do plano Municipal para reparação do impacto causado pelo DESASTRE AMBIENTAL / SAMARCO foi concluído, sendo apresentado e aprovado.</a:t>
            </a:r>
          </a:p>
          <a:p>
            <a:pPr algn="just">
              <a:defRPr lang="pt-BR"/>
            </a:pPr>
            <a:endParaRPr lang="pt-BR" sz="11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defRPr lang="pt-BR"/>
            </a:pPr>
            <a:endParaRPr lang="pt-BR" sz="11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defRPr lang="pt-BR"/>
            </a:pPr>
            <a:endParaRPr lang="pt-BR" sz="11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defRPr lang="pt-BR"/>
            </a:pPr>
            <a:r>
              <a:rPr lang="pt-B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algn="just">
              <a:defRPr lang="pt-BR"/>
            </a:pPr>
            <a:endParaRPr lang="pt-BR" sz="11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defRPr lang="pt-BR"/>
            </a:pPr>
            <a:endParaRPr lang="pt-BR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defRPr lang="pt-BR"/>
            </a:pPr>
            <a:endParaRPr lang="pt-BR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defRPr lang="pt-BR"/>
            </a:pPr>
            <a:endParaRPr lang="pt-BR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defRPr lang="pt-BR"/>
            </a:pPr>
            <a:endParaRPr lang="pt-BR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defRPr lang="pt-BR"/>
            </a:pPr>
            <a:endParaRPr lang="pt-BR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0" y="714356"/>
            <a:ext cx="37080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406" t="22500" r="31562" b="59167"/>
          <a:stretch>
            <a:fillRect/>
          </a:stretch>
        </p:blipFill>
        <p:spPr bwMode="auto">
          <a:xfrm>
            <a:off x="214282" y="2143116"/>
            <a:ext cx="882259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upo 8"/>
          <p:cNvGrpSpPr/>
          <p:nvPr/>
        </p:nvGrpSpPr>
        <p:grpSpPr>
          <a:xfrm>
            <a:off x="285720" y="214290"/>
            <a:ext cx="8858280" cy="1189351"/>
            <a:chOff x="285720" y="214290"/>
            <a:chExt cx="8858280" cy="1189351"/>
          </a:xfrm>
        </p:grpSpPr>
        <p:grpSp>
          <p:nvGrpSpPr>
            <p:cNvPr id="13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6" name="Conector Reto 15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8" name="CaixaDeTexto 17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9" name="CaixaDeTexto 18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5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CaixaDeTexto 14"/>
            <p:cNvSpPr txBox="1"/>
            <p:nvPr/>
          </p:nvSpPr>
          <p:spPr>
            <a:xfrm>
              <a:off x="6286512" y="692331"/>
              <a:ext cx="2571768" cy="307777"/>
            </a:xfrm>
            <a:prstGeom prst="rect">
              <a:avLst/>
            </a:prstGeom>
            <a:noFill/>
            <a:ln w="3175">
              <a:solidFill>
                <a:schemeClr val="bg1">
                  <a:lumMod val="9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sz="1400" b="1" dirty="0"/>
                <a:t>POPULAÇÃO: ESTIMATIVA IBGE</a:t>
              </a:r>
              <a:endParaRPr lang="pt-BR" sz="1200" dirty="0"/>
            </a:p>
          </p:txBody>
        </p:sp>
      </p:grpSp>
      <p:sp>
        <p:nvSpPr>
          <p:cNvPr id="3" name="Caixa de Texto 2"/>
          <p:cNvSpPr txBox="1"/>
          <p:nvPr/>
        </p:nvSpPr>
        <p:spPr>
          <a:xfrm>
            <a:off x="7846060" y="4509135"/>
            <a:ext cx="119062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BR" altLang="en-US"/>
              <a:t>179.755</a:t>
            </a:r>
          </a:p>
        </p:txBody>
      </p:sp>
      <p:sp>
        <p:nvSpPr>
          <p:cNvPr id="2" name="Caixa de Texto 1"/>
          <p:cNvSpPr txBox="1"/>
          <p:nvPr/>
        </p:nvSpPr>
        <p:spPr>
          <a:xfrm>
            <a:off x="6705600" y="4537710"/>
            <a:ext cx="10991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/>
              <a:t>2021 &gt;&gt;&gt;</a:t>
            </a:r>
          </a:p>
        </p:txBody>
      </p:sp>
    </p:spTree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>
                <a:solidFill>
                  <a:srgbClr val="0070C0"/>
                </a:solidFill>
              </a:rPr>
              <a:t/>
            </a:r>
            <a:br>
              <a:rPr lang="pt-BR" sz="2400" b="1" dirty="0">
                <a:solidFill>
                  <a:srgbClr val="0070C0"/>
                </a:solidFill>
              </a:rPr>
            </a:br>
            <a:endParaRPr lang="pt-BR" sz="1800" dirty="0">
              <a:solidFill>
                <a:srgbClr val="0070C0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251520" y="1700808"/>
          <a:ext cx="3816423" cy="4606368"/>
        </p:xfrm>
        <a:graphic>
          <a:graphicData uri="http://schemas.openxmlformats.org/drawingml/2006/table">
            <a:tbl>
              <a:tblPr/>
              <a:tblGrid>
                <a:gridCol w="864096"/>
                <a:gridCol w="989596"/>
                <a:gridCol w="926846"/>
                <a:gridCol w="1035885"/>
              </a:tblGrid>
              <a:tr h="4845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Faixa etária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Homem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Mulher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400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0-4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7.355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7.037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14.392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16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5-9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7.062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6.782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13.844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32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10-14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6.597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6.442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13.039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0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15-19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7.226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6.783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14.009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92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20-29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14.610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14.471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29.081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0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30-39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15.700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14.634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30.334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0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40-49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12.330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11.849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24.179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0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50-59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8.544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8.850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17.394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0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60-69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5.638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6.261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11.899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0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70-79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2.531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3.098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5.629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6323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80e+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1.186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1.702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2.888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0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chemeClr val="bg1"/>
                          </a:solidFill>
                          <a:latin typeface="Calibri" panose="020F0502020204030204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88.779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87.909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176.688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grpSp>
        <p:nvGrpSpPr>
          <p:cNvPr id="14" name="Grupo 13"/>
          <p:cNvGrpSpPr/>
          <p:nvPr/>
        </p:nvGrpSpPr>
        <p:grpSpPr>
          <a:xfrm>
            <a:off x="285720" y="214290"/>
            <a:ext cx="8858280" cy="1189351"/>
            <a:chOff x="285720" y="214290"/>
            <a:chExt cx="8858280" cy="1189351"/>
          </a:xfrm>
        </p:grpSpPr>
        <p:grpSp>
          <p:nvGrpSpPr>
            <p:cNvPr id="15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8" name="Conector Reto 17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0" name="CaixaDeTexto 19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21" name="CaixaDeTexto 20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CaixaDeTexto 16"/>
            <p:cNvSpPr txBox="1"/>
            <p:nvPr/>
          </p:nvSpPr>
          <p:spPr>
            <a:xfrm>
              <a:off x="6143636" y="571480"/>
              <a:ext cx="2571768" cy="52322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sz="1400" b="1" dirty="0"/>
                <a:t>2021:  POPULAÇÃO POR FAIXA</a:t>
              </a:r>
            </a:p>
            <a:p>
              <a:r>
                <a:rPr lang="pt-BR" sz="1400" b="1" dirty="0"/>
                <a:t>ETÁRIA - PROJEÇÃO IBGE</a:t>
              </a:r>
              <a:endParaRPr lang="pt-BR" sz="1200" dirty="0"/>
            </a:p>
          </p:txBody>
        </p:sp>
      </p:grpSp>
      <p:graphicFrame>
        <p:nvGraphicFramePr>
          <p:cNvPr id="3" name="Espaço Reservado para Conteúdo 2"/>
          <p:cNvGraphicFramePr>
            <a:graphicFrameLocks noGrp="1"/>
          </p:cNvGraphicFramePr>
          <p:nvPr>
            <p:ph idx="1"/>
          </p:nvPr>
        </p:nvGraphicFramePr>
        <p:xfrm>
          <a:off x="4638675" y="1631950"/>
          <a:ext cx="4048125" cy="4494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" name="CaixaDeTexto 5"/>
          <p:cNvSpPr txBox="1">
            <a:spLocks noChangeArrowheads="1"/>
          </p:cNvSpPr>
          <p:nvPr/>
        </p:nvSpPr>
        <p:spPr bwMode="auto">
          <a:xfrm>
            <a:off x="651648" y="285728"/>
            <a:ext cx="792088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fontAlgn="b"/>
            <a:r>
              <a:rPr lang="pt-BR" sz="2400" b="1" dirty="0">
                <a:solidFill>
                  <a:srgbClr val="0070C0"/>
                </a:solidFill>
                <a:latin typeface="+mn-lt"/>
              </a:rPr>
              <a:t>       </a:t>
            </a:r>
          </a:p>
        </p:txBody>
      </p:sp>
      <p:sp>
        <p:nvSpPr>
          <p:cNvPr id="5" name="Retângulo 4"/>
          <p:cNvSpPr/>
          <p:nvPr/>
        </p:nvSpPr>
        <p:spPr>
          <a:xfrm>
            <a:off x="428596" y="6072206"/>
            <a:ext cx="11240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b="1" dirty="0"/>
              <a:t>Fonte: SCNES. 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285720" y="214290"/>
            <a:ext cx="8858280" cy="1189351"/>
            <a:chOff x="285720" y="214290"/>
            <a:chExt cx="8858280" cy="1189351"/>
          </a:xfrm>
        </p:grpSpPr>
        <p:grpSp>
          <p:nvGrpSpPr>
            <p:cNvPr id="12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7" name="Conector Reto 16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9" name="CaixaDeTexto 18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20" name="CaixaDeTexto 19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CaixaDeTexto 15"/>
            <p:cNvSpPr txBox="1"/>
            <p:nvPr/>
          </p:nvSpPr>
          <p:spPr>
            <a:xfrm>
              <a:off x="6286512" y="571480"/>
              <a:ext cx="2571768" cy="738664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sz="1400" b="1" dirty="0"/>
                <a:t>REDE PÚBLICA E PRESTADORA DE SERVIÇO REDE PRIVADA QUE PRESTA SERVIÇO SUS </a:t>
              </a:r>
              <a:endParaRPr lang="pt-BR" sz="1200" dirty="0"/>
            </a:p>
          </p:txBody>
        </p:sp>
      </p:grpSp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428596" y="1857364"/>
          <a:ext cx="8286809" cy="4143406"/>
        </p:xfrm>
        <a:graphic>
          <a:graphicData uri="http://schemas.openxmlformats.org/drawingml/2006/table">
            <a:tbl>
              <a:tblPr/>
              <a:tblGrid>
                <a:gridCol w="3914627"/>
                <a:gridCol w="493868"/>
                <a:gridCol w="660911"/>
                <a:gridCol w="806166"/>
                <a:gridCol w="1191092"/>
                <a:gridCol w="1220145"/>
              </a:tblGrid>
              <a:tr h="21807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Tipo de estabelecimento </a:t>
                      </a: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Total  </a:t>
                      </a: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8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Tipo de Gestão 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1807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Municipal </a:t>
                      </a: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Estadual </a:t>
                      </a: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Privada Contratada </a:t>
                      </a: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Sem fins </a:t>
                      </a:r>
                      <a:r>
                        <a:rPr lang="pt-BR" sz="1100" b="1" i="0" u="none" strike="noStrike" dirty="0" err="1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Lucrat</a:t>
                      </a:r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.</a:t>
                      </a: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8"/>
                    </a:solidFill>
                  </a:tcPr>
                </a:tc>
              </a:tr>
              <a:tr h="21807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Central de regulação de serviços de saúde 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807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Centro de atenção hemoterapia e/ou hematológica 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21807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Centro de atenção psicossocial/CAPS AD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07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Centro de saúde / unidade de saúde/ posto de saúde 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35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35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21807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Unidade de Apoio Diagnose e terapia – SADT isolado 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9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9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07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Centro de Detenção/ Penitênciaria Regional (CNES – Grupo UBS)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21807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Clínica espec. CEFIL / Rede Cuidar 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19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17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07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Farmácia ( Básica e Cidadã) 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21807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Pronto Atendimento - UPAI 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07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Hospital geral / RD 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21807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Laboratório central de saúde pública  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07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Policlínica ( USL / NAPS/CASA ROSA) 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21807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Secretaria de saúde 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07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Unidade de vigilância em saúde 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21807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Unidade Móvel de Nível Pré Hospitalar 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07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Unidade móvel  /SAMU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1807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Total  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87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55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4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27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292331" y="4436438"/>
            <a:ext cx="16917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pt-BR" sz="1400" b="1" dirty="0">
                <a:solidFill>
                  <a:srgbClr val="000000"/>
                </a:solidFill>
                <a:latin typeface="Calibri" panose="020F0502020204030204"/>
              </a:rPr>
              <a:t>Fonte:   SCNES / MS.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683568" y="1928802"/>
          <a:ext cx="3571900" cy="2281799"/>
        </p:xfrm>
        <a:graphic>
          <a:graphicData uri="http://schemas.openxmlformats.org/drawingml/2006/table">
            <a:tbl>
              <a:tblPr/>
              <a:tblGrid>
                <a:gridCol w="2474285"/>
                <a:gridCol w="1097615"/>
              </a:tblGrid>
              <a:tr h="7143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Esfera Administrativa (Gerência)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Total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1348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Privada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latin typeface="Calibri" panose="020F0502020204030204"/>
                        </a:rPr>
                        <a:t>474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48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Federal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latin typeface="Calibri" panose="020F0502020204030204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48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Estadual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latin typeface="Calibri" panose="020F0502020204030204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48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Municipal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latin typeface="Calibri" panose="020F0502020204030204"/>
                        </a:rPr>
                        <a:t>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48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531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Gráfico 11"/>
          <p:cNvGraphicFramePr/>
          <p:nvPr/>
        </p:nvGraphicFramePr>
        <p:xfrm>
          <a:off x="4643438" y="1953107"/>
          <a:ext cx="4000496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" name="Grupo 9"/>
          <p:cNvGrpSpPr/>
          <p:nvPr/>
        </p:nvGrpSpPr>
        <p:grpSpPr>
          <a:xfrm>
            <a:off x="285720" y="214290"/>
            <a:ext cx="8858280" cy="1189351"/>
            <a:chOff x="285720" y="214290"/>
            <a:chExt cx="8858280" cy="1189351"/>
          </a:xfrm>
        </p:grpSpPr>
        <p:grpSp>
          <p:nvGrpSpPr>
            <p:cNvPr id="15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9" name="Conector Reto 18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1" name="CaixaDeTexto 20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22" name="CaixaDeTexto 21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5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8606354" y="3094856"/>
            <a:ext cx="550073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3094856"/>
            <a:ext cx="4067944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4139952" y="3203684"/>
            <a:ext cx="4287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PROCEDIMENTOS / PRODUÇÃO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5248</Words>
  <Application>WPS Presentation</Application>
  <PresentationFormat>Apresentação na tela (4:3)</PresentationFormat>
  <Paragraphs>2736</Paragraphs>
  <Slides>44</Slides>
  <Notes>10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45" baseType="lpstr">
      <vt:lpstr>Tema do Office</vt:lpstr>
      <vt:lpstr>Slide 1</vt:lpstr>
      <vt:lpstr>Slide 2</vt:lpstr>
      <vt:lpstr>Slide 3</vt:lpstr>
      <vt:lpstr>Slide 4</vt:lpstr>
      <vt:lpstr>Slide 5</vt:lpstr>
      <vt:lpstr> 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DADOS ESTATÍSTICOS / SOCIOECONÔMICOS</dc:title>
  <dc:creator>Francisco.filho</dc:creator>
  <cp:lastModifiedBy>Keila.zucatelli</cp:lastModifiedBy>
  <cp:revision>413</cp:revision>
  <dcterms:created xsi:type="dcterms:W3CDTF">2020-02-13T13:47:00Z</dcterms:created>
  <dcterms:modified xsi:type="dcterms:W3CDTF">2023-09-04T19:52:48Z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DEC8F36606A7422CA4C785D676FA4BA1</vt:lpwstr>
  </property>
  <property fmtid="{D5CDD505-2E9C-101B-9397-08002B2CF9AE}" pid="3" name="KSOProductBuildVer">
    <vt:lpwstr>1046-11.2.0.11341</vt:lpwstr>
  </property>
</Properties>
</file>