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0" r:id="rId2"/>
    <p:sldId id="325" r:id="rId3"/>
    <p:sldId id="339" r:id="rId4"/>
    <p:sldId id="259" r:id="rId5"/>
    <p:sldId id="260" r:id="rId6"/>
    <p:sldId id="261" r:id="rId7"/>
    <p:sldId id="404" r:id="rId8"/>
    <p:sldId id="338" r:id="rId9"/>
    <p:sldId id="264" r:id="rId10"/>
    <p:sldId id="334" r:id="rId11"/>
    <p:sldId id="266" r:id="rId12"/>
    <p:sldId id="267" r:id="rId13"/>
    <p:sldId id="276" r:id="rId14"/>
    <p:sldId id="272" r:id="rId15"/>
    <p:sldId id="273" r:id="rId16"/>
    <p:sldId id="316" r:id="rId17"/>
    <p:sldId id="317" r:id="rId18"/>
    <p:sldId id="318" r:id="rId19"/>
    <p:sldId id="319" r:id="rId20"/>
    <p:sldId id="304" r:id="rId21"/>
    <p:sldId id="380" r:id="rId22"/>
    <p:sldId id="412" r:id="rId23"/>
    <p:sldId id="305" r:id="rId24"/>
    <p:sldId id="337" r:id="rId25"/>
    <p:sldId id="444" r:id="rId26"/>
    <p:sldId id="448" r:id="rId27"/>
    <p:sldId id="418" r:id="rId28"/>
    <p:sldId id="446" r:id="rId29"/>
    <p:sldId id="445" r:id="rId30"/>
    <p:sldId id="430" r:id="rId31"/>
    <p:sldId id="449" r:id="rId32"/>
    <p:sldId id="450" r:id="rId33"/>
    <p:sldId id="441" r:id="rId34"/>
    <p:sldId id="451" r:id="rId35"/>
    <p:sldId id="452" r:id="rId36"/>
    <p:sldId id="442" r:id="rId37"/>
    <p:sldId id="440" r:id="rId38"/>
    <p:sldId id="443" r:id="rId3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28" autoAdjust="0"/>
    <p:restoredTop sz="62609" autoAdjust="0"/>
  </p:normalViewPr>
  <p:slideViewPr>
    <p:cSldViewPr>
      <p:cViewPr varScale="1">
        <p:scale>
          <a:sx n="91" d="100"/>
          <a:sy n="91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isco.filho\Desktop\3&#186;%20Trimestre%202020\A143354189_28_143_208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elete val="1"/>
          </c:dLbls>
          <c:cat>
            <c:strRef>
              <c:f>A143354189_28_143_208!$D$48:$D$51</c:f>
              <c:strCache>
                <c:ptCount val="4"/>
                <c:pt idx="0">
                  <c:v>Privada</c:v>
                </c:pt>
                <c:pt idx="1">
                  <c:v>Federal </c:v>
                </c:pt>
                <c:pt idx="2">
                  <c:v>Estadual</c:v>
                </c:pt>
                <c:pt idx="3">
                  <c:v>Municipal</c:v>
                </c:pt>
              </c:strCache>
            </c:strRef>
          </c:cat>
          <c:val>
            <c:numRef>
              <c:f>A143354189_28_143_208!$E$48:$E$51</c:f>
              <c:numCache>
                <c:formatCode>General</c:formatCode>
                <c:ptCount val="4"/>
                <c:pt idx="0">
                  <c:v>473</c:v>
                </c:pt>
                <c:pt idx="1">
                  <c:v>0</c:v>
                </c:pt>
                <c:pt idx="2">
                  <c:v>4</c:v>
                </c:pt>
                <c:pt idx="3">
                  <c:v>50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pt-PT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lang="pt-BR"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0.30362</cdr:x>
      <cdr:y>0.0713</cdr:y>
    </cdr:from>
    <cdr:to>
      <cdr:x>0.74384</cdr:x>
      <cdr:y>0.15589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388166" y="195470"/>
          <a:ext cx="2012673" cy="23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pt-BR" sz="1100" b="1"/>
            <a:t>ESFERA ADMINISTRATIVA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816" y="0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104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816" y="9428104"/>
            <a:ext cx="2945293" cy="49696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22/11/2024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22/11/2024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22/11/2024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22/11/2024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46784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071934" y="5000636"/>
            <a:ext cx="446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/>
              <a:t>2</a:t>
            </a:r>
            <a:r>
              <a:rPr lang="pt-BR" b="1" dirty="0" smtClean="0"/>
              <a:t>º</a:t>
            </a:r>
            <a:r>
              <a:rPr lang="pt-BR" b="1" dirty="0"/>
              <a:t>. QUADRIMESTRE - </a:t>
            </a:r>
            <a:r>
              <a:rPr lang="pt-BR" b="1" dirty="0" smtClean="0"/>
              <a:t>2024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2910" y="3643314"/>
            <a:ext cx="250033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PREFEITO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/>
              <a:t>Bruno </a:t>
            </a:r>
            <a:r>
              <a:rPr lang="pt-BR" dirty="0" err="1" smtClean="0"/>
              <a:t>Marianelli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SECRETÁRIA </a:t>
            </a:r>
            <a:r>
              <a:rPr lang="pt-BR" sz="1600" b="1" dirty="0">
                <a:solidFill>
                  <a:schemeClr val="tx1"/>
                </a:solidFill>
              </a:rPr>
              <a:t>DE </a:t>
            </a:r>
            <a:r>
              <a:rPr lang="pt-BR" sz="1600" b="1" dirty="0" smtClean="0">
                <a:solidFill>
                  <a:schemeClr val="tx1"/>
                </a:solidFill>
              </a:rPr>
              <a:t>SAÚDE</a:t>
            </a:r>
          </a:p>
          <a:p>
            <a:pPr algn="ctr"/>
            <a:r>
              <a:rPr lang="pt-BR" sz="1600" b="1" dirty="0" smtClean="0"/>
              <a:t>Interinamente</a:t>
            </a:r>
            <a:endParaRPr lang="pt-BR" sz="1600" b="1" dirty="0">
              <a:solidFill>
                <a:schemeClr val="tx1"/>
              </a:solidFill>
            </a:endParaRPr>
          </a:p>
          <a:p>
            <a:pPr algn="ctr"/>
            <a:r>
              <a:rPr lang="pt-BR" dirty="0" err="1" smtClean="0"/>
              <a:t>Francimar</a:t>
            </a:r>
            <a:r>
              <a:rPr lang="pt-BR" dirty="0" smtClean="0"/>
              <a:t> Baptista</a:t>
            </a:r>
          </a:p>
        </p:txBody>
      </p:sp>
      <p:pic>
        <p:nvPicPr>
          <p:cNvPr id="14" name="Imagem 13" descr="prefeitu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643050"/>
            <a:ext cx="4000528" cy="306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571501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00694" y="428604"/>
            <a:ext cx="3429024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PRODUÇÃO AMBULATORIAL, SUBGRUPOS,  </a:t>
            </a:r>
          </a:p>
          <a:p>
            <a:pPr algn="ctr"/>
            <a:r>
              <a:rPr lang="pt-BR" sz="1200" b="1" dirty="0"/>
              <a:t>ESTABELECIMENTO </a:t>
            </a:r>
            <a:r>
              <a:rPr lang="pt-BR" sz="1200" b="1" dirty="0" smtClean="0"/>
              <a:t>ESPECIALIZADOS </a:t>
            </a:r>
            <a:r>
              <a:rPr lang="pt-BR" sz="1200" dirty="0" smtClean="0"/>
              <a:t>- LINHARES/ES</a:t>
            </a:r>
          </a:p>
          <a:p>
            <a:pPr algn="ctr"/>
            <a:r>
              <a:rPr lang="pt-BR" sz="1200" b="1" dirty="0" smtClean="0"/>
              <a:t>2º QUADRIMESTRE 2024</a:t>
            </a:r>
            <a:endParaRPr lang="pt-BR" sz="1200" b="1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928663" y="1714488"/>
          <a:ext cx="7500990" cy="3768703"/>
        </p:xfrm>
        <a:graphic>
          <a:graphicData uri="http://schemas.openxmlformats.org/drawingml/2006/table">
            <a:tbl>
              <a:tblPr/>
              <a:tblGrid>
                <a:gridCol w="4159762"/>
                <a:gridCol w="1073487"/>
                <a:gridCol w="1140580"/>
                <a:gridCol w="1127161"/>
              </a:tblGrid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0307 Tratamentos odontológicos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0309 Terapias especializadas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5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435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0404 Cirurgia das vias aéreas superiores, da face, da cabeça e do pescoço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0405 Cirurgia do aparelho da visão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435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órgãos anexos e parede abdominal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0408 Cirurgia do sistema osteomuscular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0409 Cirurgia do aparelho geniturinário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0414 Bucomaxilofacial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0415 Outras cirurgias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0417 Anestesiologia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0418 Cirurgia em nefrologia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435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0604 Componente Especializado da Assistência Farmacêutica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727.900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799.868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1.527.768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5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0702 Órteses, próteses e materiais especiais relacionados ao ato cirúrgico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1.161.195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1.354.131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2.515.326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 smtClean="0">
                <a:latin typeface="+mn-lt"/>
              </a:rPr>
              <a:t>2º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2024</a:t>
            </a:r>
            <a:endParaRPr lang="pt-BR" sz="1200" b="1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357686" y="6643710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000100" y="1357298"/>
          <a:ext cx="7500991" cy="5166179"/>
        </p:xfrm>
        <a:graphic>
          <a:graphicData uri="http://schemas.openxmlformats.org/drawingml/2006/table">
            <a:tbl>
              <a:tblPr/>
              <a:tblGrid>
                <a:gridCol w="3765609"/>
                <a:gridCol w="1260961"/>
                <a:gridCol w="1127092"/>
                <a:gridCol w="1347329"/>
              </a:tblGrid>
              <a:tr h="12041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Produção Ambulatorial de Procedimentos da Tabela Unificada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3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Profissional - CBO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221205 Biomédico 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29.627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45.692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75.319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2231F9 Medico residente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899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223208 Cirurgiao dentista - clinico geral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1.876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2.798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4.674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223268 Cirurgião dentista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223405 Farmaceutico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730.332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802.009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1.532.341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223415 Farmaceutico analista clinico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189.872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243.676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433.548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223505 Enfermeiro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51.554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31.163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82.717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223605 Fisioterapeuta geral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3.257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4.963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223710 Nutricionista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557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1.211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1.768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223810 Fonoaudiologo geral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435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1.703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2.138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223905 Terapeuta ocupacional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911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1.102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225103 Medico infectologista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957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1.105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2.062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225109 Medico nefrologista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9.074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8924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17.998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225112 Medico neurologista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225115 Medico angiologista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1.052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225120 Medico cardiologista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3.948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4.861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8.809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225121 Medico oncologista clinico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5.511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4.125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9.636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225124 Medico pediatra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12.526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13.430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25.956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225125 Medico clinico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22.412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26.524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48.936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225127 Medico pneumologista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1.566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225133 Medico psiquiatra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2.051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2.530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225135 Medico dermatologista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434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225136 Medico reumatologista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1.729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2.046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225148 Medico anatomopatologista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833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1.665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225151 Medico anestesiologista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1.469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1.989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78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225155 Medico endocrinologista e metabologista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1.054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1.533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2.587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225165 Medico gastroenterologista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225180 Medico geriatra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204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225185 Medico hematologista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1.040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583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1.623</a:t>
                      </a:r>
                    </a:p>
                  </a:txBody>
                  <a:tcPr marL="6021" marR="6021" marT="6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1785918" y="6000768"/>
            <a:ext cx="4786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 Fonte: Ministério da Saúde - Sistema de Informações Ambulatoriais do SUS (SIA/SUS)</a:t>
            </a:r>
            <a:endParaRPr lang="pt-BR" sz="1000" dirty="0"/>
          </a:p>
        </p:txBody>
      </p:sp>
      <p:sp>
        <p:nvSpPr>
          <p:cNvPr id="14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dirty="0" smtClean="0"/>
              <a:t>2</a:t>
            </a:r>
            <a:r>
              <a:rPr lang="pt-BR" sz="1200" b="1" baseline="0" dirty="0" smtClean="0">
                <a:latin typeface="+mn-lt"/>
              </a:rPr>
              <a:t>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2024</a:t>
            </a:r>
            <a:endParaRPr lang="pt-BR" sz="1200" b="1" dirty="0">
              <a:latin typeface="+mn-lt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000100" y="1714488"/>
          <a:ext cx="7358113" cy="4087785"/>
        </p:xfrm>
        <a:graphic>
          <a:graphicData uri="http://schemas.openxmlformats.org/drawingml/2006/table">
            <a:tbl>
              <a:tblPr/>
              <a:tblGrid>
                <a:gridCol w="3693883"/>
                <a:gridCol w="1236942"/>
                <a:gridCol w="1105623"/>
                <a:gridCol w="1321665"/>
              </a:tblGrid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225203 Medico em cirurgia vascular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225210 Medico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cirurgião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cardiovascular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225220 Medico cirurgiao do aparelho digestivo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456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225225 Medico cirurgião geral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2.493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5.480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7.973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225230 Medico cirurgiao pediatrico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225235 Medico cirurgião plástico 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225240 Medico cirurgiao toracico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225250 Medico ginecologista e obstetra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8.256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6.399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14.655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225255 Medico mastologista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742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225260 Medico neurocirurgiao 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862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225265 Medico oftalmologista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1.145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829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1.974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225270 Medico ortopedista e traumatologista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6.596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11.109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17.705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225280 Medico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coloproctologista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1.023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1.225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225285 Medico urologista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2.128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2.540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4.668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225290 Medico cancerologista cirurgico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2.194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1.847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4.041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225310 Medico em endoscopia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225315 Medico em medicina nuclear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4100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225320 Medico em radiologia e diagnostico por imagem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15.331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21.447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36.778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19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225335 Medico patologista clinico / medicina laboratorial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17.114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44.950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62.064</a:t>
                      </a:r>
                    </a:p>
                  </a:txBody>
                  <a:tcPr marL="7582" marR="7582" marT="75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239425 Psicopedagogo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251510 Psicologo clinico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4.800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7.061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251605 Assistente social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6.441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8.109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14.550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322205 Tecnico de enfermagem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27.471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41.095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68.566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322230 Auxiliar de enfermagem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528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1.238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1.161.195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1.354.131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2.515.326</a:t>
                      </a:r>
                    </a:p>
                  </a:txBody>
                  <a:tcPr marL="7582" marR="7582" marT="7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2" y="571480"/>
            <a:ext cx="3214710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PRODUÇÃO AMBULATORIAL </a:t>
            </a:r>
            <a:r>
              <a:rPr lang="pt-BR" sz="1200" dirty="0" smtClean="0"/>
              <a:t>– </a:t>
            </a:r>
          </a:p>
          <a:p>
            <a:pPr algn="ctr"/>
            <a:r>
              <a:rPr lang="pt-BR" sz="1200" b="1" dirty="0" smtClean="0"/>
              <a:t>ATENÇÃO </a:t>
            </a:r>
            <a:r>
              <a:rPr lang="pt-BR" sz="1200" b="1" dirty="0"/>
              <a:t>BÁSICA </a:t>
            </a:r>
            <a:r>
              <a:rPr lang="pt-BR" sz="1200" dirty="0"/>
              <a:t>– </a:t>
            </a:r>
            <a:r>
              <a:rPr lang="pt-BR" sz="1200" dirty="0" smtClean="0"/>
              <a:t>PROFISSIONAIS: </a:t>
            </a:r>
          </a:p>
          <a:p>
            <a:pPr algn="ctr"/>
            <a:r>
              <a:rPr lang="pt-BR" sz="1200" b="1" dirty="0" smtClean="0"/>
              <a:t>2º QUADRIMESTRE 2024</a:t>
            </a:r>
            <a:endParaRPr lang="pt-BR" sz="12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00034" y="2500306"/>
          <a:ext cx="8001057" cy="1895040"/>
        </p:xfrm>
        <a:graphic>
          <a:graphicData uri="http://schemas.openxmlformats.org/drawingml/2006/table">
            <a:tbl>
              <a:tblPr/>
              <a:tblGrid>
                <a:gridCol w="4425781"/>
                <a:gridCol w="1401760"/>
                <a:gridCol w="1417510"/>
                <a:gridCol w="756006"/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PRODUÇÃO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 DOMICILIAR AGENTE DE SAÚDE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226.703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316.500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543.203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MÉDICO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78.167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70.532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148.699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ENFERMEIRO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42.936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23.410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66.346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PROCEDIMENTO ENFERMEIRO 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28.917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35.924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64.841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TECNICO  DE ENFERMAGEM 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240.222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204.934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445.156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ODONTOLOGICO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8.925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13.761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22.686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625.870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665.061</a:t>
                      </a:r>
                    </a:p>
                  </a:txBody>
                  <a:tcPr marL="9000" marR="90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1.290.931</a:t>
                      </a: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" marR="9000" marT="9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500034" y="4500570"/>
          <a:ext cx="3568700" cy="192405"/>
        </p:xfrm>
        <a:graphic>
          <a:graphicData uri="http://schemas.openxmlformats.org/drawingml/2006/table">
            <a:tbl>
              <a:tblPr/>
              <a:tblGrid>
                <a:gridCol w="35687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PEC-PRONTUÁRIO-ESUS - MINISTERIO DA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6215074" y="571480"/>
            <a:ext cx="2500330" cy="64294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</a:t>
            </a:r>
            <a:r>
              <a:rPr lang="pt-BR" sz="1200" dirty="0" smtClean="0"/>
              <a:t>LINHARES/ES</a:t>
            </a:r>
            <a:endParaRPr lang="pt-BR" sz="1200" dirty="0"/>
          </a:p>
          <a:p>
            <a:pPr algn="ctr"/>
            <a:r>
              <a:rPr lang="pt-BR" sz="1200" b="1" dirty="0" smtClean="0"/>
              <a:t>2º QUADRIMESTRE 2024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14282" y="2143116"/>
          <a:ext cx="8572566" cy="3760770"/>
        </p:xfrm>
        <a:graphic>
          <a:graphicData uri="http://schemas.openxmlformats.org/drawingml/2006/table">
            <a:tbl>
              <a:tblPr/>
              <a:tblGrid>
                <a:gridCol w="2432648"/>
                <a:gridCol w="233130"/>
                <a:gridCol w="273674"/>
                <a:gridCol w="273674"/>
                <a:gridCol w="326888"/>
                <a:gridCol w="326888"/>
                <a:gridCol w="326888"/>
                <a:gridCol w="326888"/>
                <a:gridCol w="326888"/>
                <a:gridCol w="326888"/>
                <a:gridCol w="326888"/>
                <a:gridCol w="326888"/>
                <a:gridCol w="326888"/>
                <a:gridCol w="326888"/>
                <a:gridCol w="326888"/>
                <a:gridCol w="326888"/>
                <a:gridCol w="326888"/>
                <a:gridCol w="326888"/>
                <a:gridCol w="354374"/>
                <a:gridCol w="428634"/>
              </a:tblGrid>
              <a:tr h="2171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&lt;1 ano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1-4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5-9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10-14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15-19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80e+ anos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VIII.Doenças do ouvido e da apófise mastóide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XV.  Gravidez parto e puerpério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5430" marR="5430" marT="5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0859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1793</a:t>
                      </a:r>
                    </a:p>
                  </a:txBody>
                  <a:tcPr marL="5430" marR="5430" marT="54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428604"/>
            <a:ext cx="3000396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MORTALIDADE POR GRUPOS DE CAUSAS </a:t>
            </a:r>
            <a:r>
              <a:rPr lang="pt-BR" sz="1200" b="1" dirty="0" smtClean="0"/>
              <a:t>–</a:t>
            </a:r>
          </a:p>
          <a:p>
            <a:pPr algn="ctr"/>
            <a:r>
              <a:rPr lang="pt-BR" sz="1200" dirty="0" smtClean="0"/>
              <a:t>RESIDENTES EM LNHARES/ES</a:t>
            </a:r>
          </a:p>
          <a:p>
            <a:pPr algn="ctr"/>
            <a:r>
              <a:rPr lang="pt-BR" sz="1200" dirty="0" smtClean="0"/>
              <a:t> </a:t>
            </a:r>
            <a:r>
              <a:rPr lang="pt-BR" sz="1200" b="1" dirty="0" smtClean="0"/>
              <a:t>2º QUADRIMESTRE 2024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285720" y="55007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85718" y="2196087"/>
          <a:ext cx="8572567" cy="2954680"/>
        </p:xfrm>
        <a:graphic>
          <a:graphicData uri="http://schemas.openxmlformats.org/drawingml/2006/table">
            <a:tbl>
              <a:tblPr/>
              <a:tblGrid>
                <a:gridCol w="2974152"/>
                <a:gridCol w="331484"/>
                <a:gridCol w="368317"/>
                <a:gridCol w="368317"/>
                <a:gridCol w="368317"/>
                <a:gridCol w="368317"/>
                <a:gridCol w="368317"/>
                <a:gridCol w="368317"/>
                <a:gridCol w="368317"/>
                <a:gridCol w="368317"/>
                <a:gridCol w="368317"/>
                <a:gridCol w="368317"/>
                <a:gridCol w="368317"/>
                <a:gridCol w="368317"/>
                <a:gridCol w="380593"/>
                <a:gridCol w="466534"/>
              </a:tblGrid>
              <a:tr h="2620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&lt;1 ano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15-19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 anos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e+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550" marR="6550" marT="6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XVI. Algumas afec originadas no período perinatal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6550" marR="6550" marT="65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595622"/>
            <a:ext cx="3071834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572272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7155" y="1350645"/>
          <a:ext cx="8429686" cy="5080000"/>
        </p:xfrm>
        <a:graphic>
          <a:graphicData uri="http://schemas.openxmlformats.org/drawingml/2006/table">
            <a:tbl>
              <a:tblPr/>
              <a:tblGrid>
                <a:gridCol w="3577376"/>
                <a:gridCol w="975960"/>
                <a:gridCol w="975960"/>
                <a:gridCol w="975960"/>
                <a:gridCol w="962215"/>
                <a:gridCol w="962215"/>
              </a:tblGrid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RELATÓRIO POR BLOCO DE FINANCIAMENTO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2º QUADRIMESTRE 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7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GESTÃO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ATIVIDADES ADMINISTRATIVAS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30.122.400,00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29.914.592,71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23.792.628,37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21.040.948,53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19.918.053,41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CONSELHO MUNICIPAL DE SAUDE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7.839,50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7.839,50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6.079,50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20.516,00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20.016,00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TRANSPORTE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7.300.800,00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7.908.121,24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6.960.708,02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4.508.314,29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4.399.739,19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SETOR DE JUDICIALIZAÇÃO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552.300,00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449.755,00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274.752,93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194.455,22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176.318,74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GESTÃO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38.026.400,00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38.325.384,95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31.055.944,82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25.752.513,54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24.501.146,84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ATENÇÃO PRIMÁRIA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 BÁSICAS DE SAÚDE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22.918.658,00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28.536.565,88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21.561.973,42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17.898.517,33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17.499.708,18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ESTRATÉGIA SAÚDE DA FAMILIA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18.550.500,00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16.699.080,42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10.267.849,27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10.267.849,27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9.754.615,02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COMUNITÁRIOS DE SAÚDE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7.647.700,00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8.778.685,83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8.329.744,45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8.329.744,45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8.150.233,42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SAUDE BUCAL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393.400,00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235.261,22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178.569,62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178.569,62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ATENÇÃO PRIMÁRIA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49.617.258,00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54.407.732,13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40.394.828,36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36.674.680,67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35.583.126,24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INVESTIMENTO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RESTAURAÇÃO E AMPIAÇÃO HGL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725.762,51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DE UNIDADE DE SAUDE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3.041.168,59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1.686.952,41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335.822,62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335.822,62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INVESTIMENTO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3.766.931,10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1.686.952,41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335.822,62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335.822,62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MÉDIA E ALTA COMPEXIDADE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 DE LINHARES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44.438.510,00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46.971.425,67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43.306.668,24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37.048.644,40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36.258.818,19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474.581,00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512.270,63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498.346,72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462.645,66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448.221,56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 CREDENCIADA DO SUS ENT.PRIV. E FILANT.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P. ATENDIMENTO INFANTIL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14.400.300,00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11.938.210,79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11.926.658,86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10.310.054,25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10.310.054,25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DAS AT. DA REDE CUIDAR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3.526.413,00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3.526.413,00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3.526.311,60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2.388.246,00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2.388.246,00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USL 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9.226.000,00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10.014.694,44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5.568.037,28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5.016.449,95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4.924.036,26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CAPS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1.293.100,00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1.215.140,00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777.546,32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735.642,46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703.620,60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NAPS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6.417.575,00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5.990.967,99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3.538.135,39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3.408.354,83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3.342.370,52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 CEO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CEFIL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990.000,00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1.016.662,99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616.416,76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612.192,94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600.988,58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CONSÓRCIO CIM-POLINORTE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22.894.123,00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27.614.491,39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25.811.875,19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23.235.477,14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23.235.477,14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MEDIA E ALTA COMPL. &gt;&gt;&gt;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103.661.602,00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108.819.039,89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95.587.759,35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83.235.470,62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82.229.596,09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857884" y="595622"/>
            <a:ext cx="300039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00035" y="2757744"/>
          <a:ext cx="8286807" cy="1438722"/>
        </p:xfrm>
        <a:graphic>
          <a:graphicData uri="http://schemas.openxmlformats.org/drawingml/2006/table">
            <a:tbl>
              <a:tblPr/>
              <a:tblGrid>
                <a:gridCol w="3516741"/>
                <a:gridCol w="959418"/>
                <a:gridCol w="959418"/>
                <a:gridCol w="959418"/>
                <a:gridCol w="945906"/>
                <a:gridCol w="945906"/>
              </a:tblGrid>
              <a:tr h="1491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BLOCO DA ATENÇÃO FARMACÊUTICA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FARMÁCIA BÁSICA 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3.858.600,00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5.424.360,98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4.898.726,97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3.401.472,99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3.392.105,81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DA ATENÇÃO FARMACEUTICA  &gt;&gt;&gt;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3.858.600,00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5.424.360,98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4.898.726,97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3.401.472,99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3.392.105,81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VIGILÂNCIA EM SAÚDE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 VIGILÂNCIA SANITÁRIA 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301.700,00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960.703,33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946.062,59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708.806,31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707.333,89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PROGRAMA  DST 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60.900,00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4.234,72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4.234,72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4.234,72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VIGIL. A EPIDEMIOLÓGICA 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4.473.240,00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4.897.576,62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3.686.262,30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3.514.349,19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3.424.310,19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VIGILÂNCIA EM SAÚDE &gt;&gt;&gt;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4.835.840,00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5.914.179,95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4.636.559,61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4.227.390,22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4.135.878,80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GERAL  &gt;&gt;&gt;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200.000.000,00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216.657.629,00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178.260.771,52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153.627.350,66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150.177.676,40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072198" y="642918"/>
            <a:ext cx="257176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 /  DESPESA PESSOAL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85718" y="2082096"/>
          <a:ext cx="8286809" cy="3152214"/>
        </p:xfrm>
        <a:graphic>
          <a:graphicData uri="http://schemas.openxmlformats.org/drawingml/2006/table">
            <a:tbl>
              <a:tblPr/>
              <a:tblGrid>
                <a:gridCol w="3716179"/>
                <a:gridCol w="962951"/>
                <a:gridCol w="962951"/>
                <a:gridCol w="881576"/>
                <a:gridCol w="881576"/>
                <a:gridCol w="881576"/>
              </a:tblGrid>
              <a:tr h="149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PREVISÃO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9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DESPESAS COM FOLHA DE PAGAMENTO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LIQUIDAÇÃO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PAGAMENTO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ADMINISTRATIVAS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17.355.700,00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15.352.289,91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9.992.747,48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9.755.174,97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9.529.106,15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 ESF / UBS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36.029.458,00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31.479.558,85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18.681.423,81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18.681.423,81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17.850.725,65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ACS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7.646.700,00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8.777.685,83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8.329.744,45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8.329.744,45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8.150.233,42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HGL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25.954.910,00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26.250.643,08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24.695.197,60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24.695.088,98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24.047.456,44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223.481,00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283.170,63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271.022,57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271.022,57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256.598,47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DA USL III/CAPS/CEFIL/NAPS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16.592.075,00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16.608.263,81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9.008.945,57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9.008.945,57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8.822.730,41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VIG. EPIDEMIOLÓGICA / SANITÁRIA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4.341.440,00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4.580.537,44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3.391.042,54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3.391.042,54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3.303.353,12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108.143.764,00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103.332.149,55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74.370.124,02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74.132.442,89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71.960.203,66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96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Balancete Orçamentário da Despesa </a:t>
                      </a: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5929322" y="642918"/>
            <a:ext cx="264320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DESPESAS POR FONTE DE RECURSOS</a:t>
            </a:r>
          </a:p>
          <a:p>
            <a:pPr algn="ctr"/>
            <a:r>
              <a:rPr lang="pt-BR" sz="1200" b="1" dirty="0" smtClean="0"/>
              <a:t>2º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2024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14282" y="1428736"/>
          <a:ext cx="8358249" cy="4766574"/>
        </p:xfrm>
        <a:graphic>
          <a:graphicData uri="http://schemas.openxmlformats.org/drawingml/2006/table">
            <a:tbl>
              <a:tblPr/>
              <a:tblGrid>
                <a:gridCol w="4053928"/>
                <a:gridCol w="870403"/>
                <a:gridCol w="870403"/>
                <a:gridCol w="870403"/>
                <a:gridCol w="846556"/>
                <a:gridCol w="846556"/>
              </a:tblGrid>
              <a:tr h="1369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AUTORIZAÇÃO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LIQUIDADO 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04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Atualizado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0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150000000001 - RECURSOS ORDINÁRIOS - PML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53.391.262,38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1.272,00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150000150000 - RECEITA DE IMPOSTOS E DE TRANFERENCIAS DE IMPOSTOS - SAÚDE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76.575.416,62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145.255.565,65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121.687.048,12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110.402.106,58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108.461.815,84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160000009999 - TRANFERENCIAS FUNDO A FUNDO DE RECURSOS DO SUS PROV. DO GOVERNO FEDERAL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40.100.924,00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51.250.998,33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39.501.591,06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30.476.908,17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29.099.706,98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160100000001 - TRANFERENCIAS FUNDO A FUNDO DE RECURSOS DO SUS PROV. DO GOVERNO FEDERAL - LCC E 197 INVESTIMENTO</a:t>
                      </a:r>
                    </a:p>
                  </a:txBody>
                  <a:tcPr marL="6522" marR="6522" marT="6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165.200,00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157.510,00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120.190,00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120.190,00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160100009999 - TRANFERENCIAS FUNDO A FUNDO DE RECURSOS DO SUS PROV. DO GOVERNO FEDERAL</a:t>
                      </a:r>
                    </a:p>
                  </a:txBody>
                  <a:tcPr marL="6522" marR="6522" marT="6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160400000000 - TRANFERENCIAS PROV. DO GOVERNO FEDERAL DEST. VENCIMENTOS DOS ACS E AGENTES DE ENDEMIAS</a:t>
                      </a:r>
                    </a:p>
                  </a:txBody>
                  <a:tcPr marL="6522" marR="6522" marT="6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11.987.340,00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4.155.743,86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2.805.342,36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2.805.342,36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2.746.108,05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160500000000 - ASSISTENCIA FINANCEIRA DA UNIÃO DEST. A COMPLEMENTAÇÃO DO PAGAMENTO PISO DA ENFERMAGEM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3.378.686,55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3.273.837,36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3.273.728,74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3.200.760,72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162100000000 - TRANFERENCIAS FUNDO A FUNDO DE RECURSOS DO SUS PROV. DO GOVERNO ESTADUAL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5.285.456,00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4.431.056,00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4.352.117,59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3.406.630,65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3.406.630,65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162200000000 - TRANFERENCIAS FUNDO A FUNDO DE RECURSOS DO SUS PROV. DO GOVERNOS MUNICIPAIS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550.500,00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550.500,00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550.400,00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170000000001 - OUTRAS TRANFERENCIAS DE CONVENIOS OU INSTRUMENTOS CONGÊNERES DA UNIÃO 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2.109.001,00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170500000000 - TRANSFERENCIA DOS ESTADOS REF. A COMPENSAÇÃO FINANCEIRAS PELA EXPLORAÇÃO DE RECURSO NATURAIS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106.969,59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106.232,71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95.252,61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95.252,61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172000000001 - TRANSFERENCIA DA UNIÃO REF. AS PARTICIPAÇÕES NA EXPLORAÇÃO DE PETROLEO E GAS NATURAL DEST  AO  FEP - LEI 9.478/1997.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10.000.000,00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2.790.338,02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2.771.453,02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2.771.453,02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2.771.453,02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250000150000 - RECEITA DE IMPOSTOS E DE TRANSFERENCIA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2.818.207,14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2.655.626,74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35.188,52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35.188,52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262100000000 - TRANSFERENCIA FUNDO A FUNDO DE RE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159.042,55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159.042,55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270500000000 - TRANSFERENCIA DOS ESTADOS REF. A COMPENSAÇÃO FINANCEIRAS PELA EXPLORAÇÃO DE RECURSO NATURAIS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1.593.949,31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240.570,01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240.570,01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240.570,01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200.000.000,00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216.657.629,00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178.260.771,52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153.627.370,66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150.177.676,40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42745" y="2637155"/>
            <a:ext cx="642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Produção / Indicadores de  Saúde</a:t>
            </a:r>
          </a:p>
          <a:p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 /  </a:t>
            </a:r>
            <a:r>
              <a:rPr lang="pt-BR" dirty="0" smtClean="0"/>
              <a:t>Financeiro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2" name="Grupo 25"/>
          <p:cNvGrpSpPr/>
          <p:nvPr/>
        </p:nvGrpSpPr>
        <p:grpSpPr>
          <a:xfrm>
            <a:off x="285750" y="214630"/>
            <a:ext cx="5286375" cy="838200"/>
            <a:chOff x="285720" y="428604"/>
            <a:chExt cx="5286412" cy="838200"/>
          </a:xfrm>
        </p:grpSpPr>
        <p:cxnSp>
          <p:nvCxnSpPr>
            <p:cNvPr id="25" name="Conector Reto 24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606354" y="1844541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844541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 de Texto 6"/>
          <p:cNvSpPr txBox="1"/>
          <p:nvPr/>
        </p:nvSpPr>
        <p:spPr>
          <a:xfrm>
            <a:off x="4787900" y="1988820"/>
            <a:ext cx="2849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pt-BR" altLang="en-US" b="1"/>
              <a:t>APRESENTAÇÃO</a:t>
            </a:r>
          </a:p>
          <a:p>
            <a:pPr algn="dist"/>
            <a:endParaRPr lang="pt-BR" altLang="en-U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to 38"/>
          <p:cNvCxnSpPr/>
          <p:nvPr/>
        </p:nvCxnSpPr>
        <p:spPr>
          <a:xfrm rot="16200000" flipH="1">
            <a:off x="535754" y="3036090"/>
            <a:ext cx="214314" cy="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500034" y="3143248"/>
            <a:ext cx="285752" cy="28575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00034" y="2643182"/>
            <a:ext cx="285752" cy="28575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215074" y="642918"/>
            <a:ext cx="2428892" cy="785818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FOLHA DE PAGAMENTO - </a:t>
            </a:r>
            <a:r>
              <a:rPr lang="pt-BR" sz="1200" b="1" dirty="0" smtClean="0">
                <a:solidFill>
                  <a:schemeClr val="tx1"/>
                </a:solidFill>
              </a:rPr>
              <a:t>2024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TOTAL LIQUIDADO – </a:t>
            </a:r>
            <a:r>
              <a:rPr lang="pt-BR" sz="1200" b="1" dirty="0" smtClean="0">
                <a:solidFill>
                  <a:schemeClr val="tx1"/>
                </a:solidFill>
              </a:rPr>
              <a:t>2024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2</a:t>
            </a:r>
            <a:r>
              <a:rPr lang="pt-BR" sz="1200" b="1" dirty="0" smtClean="0">
                <a:solidFill>
                  <a:schemeClr val="tx1"/>
                </a:solidFill>
              </a:rPr>
              <a:t>º </a:t>
            </a:r>
            <a:r>
              <a:rPr lang="pt-BR" sz="1200" b="1" dirty="0">
                <a:solidFill>
                  <a:schemeClr val="tx1"/>
                </a:solidFill>
              </a:rPr>
              <a:t>QUADRIMESTRE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6357950" y="2214554"/>
            <a:ext cx="2160240" cy="2088232"/>
            <a:chOff x="3131840" y="3573016"/>
            <a:chExt cx="2160240" cy="2088232"/>
          </a:xfrm>
          <a:solidFill>
            <a:schemeClr val="bg2">
              <a:lumMod val="7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3131840" y="3573016"/>
              <a:ext cx="2160240" cy="2088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299984" y="4232488"/>
              <a:ext cx="18002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% </a:t>
              </a:r>
            </a:p>
            <a:p>
              <a:pPr algn="ctr"/>
              <a:r>
                <a:rPr lang="pt-BR" dirty="0" smtClean="0"/>
                <a:t>47,96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500034" y="2342040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600" dirty="0"/>
              <a:t>1    GASTO COM FOLHA – Jan à </a:t>
            </a:r>
            <a:r>
              <a:rPr lang="pt-BR" sz="1600" dirty="0" smtClean="0"/>
              <a:t>Agosto </a:t>
            </a:r>
            <a:r>
              <a:rPr lang="pt-BR" sz="1600" dirty="0"/>
              <a:t>/ </a:t>
            </a:r>
            <a:r>
              <a:rPr lang="pt-BR" sz="1600" dirty="0" smtClean="0"/>
              <a:t>2024     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 72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milhões</a:t>
            </a:r>
          </a:p>
          <a:p>
            <a:endParaRPr lang="pt-BR" sz="1600" dirty="0"/>
          </a:p>
          <a:p>
            <a:r>
              <a:rPr lang="pt-BR" sz="1600" dirty="0"/>
              <a:t>2    TOTAL DESPESAS / INVEST. SAÚDE &gt;&gt;&gt;          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</a:rPr>
              <a:t>150,1 Milhões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u="sng" dirty="0">
              <a:solidFill>
                <a:srgbClr val="00B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014" y="528638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Nota Explicativa </a:t>
            </a:r>
          </a:p>
          <a:p>
            <a:pPr algn="just"/>
            <a:r>
              <a:rPr lang="pt-BR" sz="1400" dirty="0"/>
              <a:t>Total da folha de pagamento da saúde com encargos.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28652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BALANCETE  ANALÍTICO DA DESPESA - CONTABILIDADE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857224" y="357166"/>
            <a:ext cx="8286808" cy="1189351"/>
            <a:chOff x="285720" y="214290"/>
            <a:chExt cx="8286808" cy="1189351"/>
          </a:xfrm>
        </p:grpSpPr>
        <p:grpSp>
          <p:nvGrpSpPr>
            <p:cNvPr id="3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33" name="Conector Reto 3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CaixaDeTexto 3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344164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Retângulo de cantos arredondados 36"/>
          <p:cNvSpPr/>
          <p:nvPr/>
        </p:nvSpPr>
        <p:spPr>
          <a:xfrm>
            <a:off x="571472" y="2143116"/>
            <a:ext cx="5357850" cy="28575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DESCRIÇÃO                                                       Valores – R$</a:t>
            </a:r>
          </a:p>
        </p:txBody>
      </p:sp>
    </p:spTree>
  </p:cSld>
  <p:clrMapOvr>
    <a:masterClrMapping/>
  </p:clrMapOvr>
  <p:transition spd="slow" advClick="0" advTm="3000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786314" y="1571612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2" name="Grupo 25"/>
            <p:cNvGrpSpPr/>
            <p:nvPr/>
          </p:nvGrpSpPr>
          <p:grpSpPr>
            <a:xfrm>
              <a:off x="450" y="701"/>
              <a:ext cx="9775" cy="1320"/>
              <a:chOff x="285720" y="428604"/>
              <a:chExt cx="5877914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428734" y="643234"/>
                <a:ext cx="37349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 - FMS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CaixaDeTexto 8"/>
          <p:cNvSpPr txBox="1"/>
          <p:nvPr/>
        </p:nvSpPr>
        <p:spPr>
          <a:xfrm>
            <a:off x="5572132" y="3714752"/>
            <a:ext cx="293121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2023</a:t>
            </a:r>
            <a:r>
              <a:rPr lang="pt-BR" dirty="0" smtClean="0"/>
              <a:t> - Linhares </a:t>
            </a:r>
            <a:r>
              <a:rPr lang="pt-BR" dirty="0"/>
              <a:t>– R$ </a:t>
            </a:r>
            <a:r>
              <a:rPr lang="pt-BR" dirty="0" smtClean="0"/>
              <a:t>1.341,16</a:t>
            </a:r>
            <a:endParaRPr lang="pt-BR" dirty="0"/>
          </a:p>
          <a:p>
            <a:r>
              <a:rPr lang="pt-BR" b="1" dirty="0"/>
              <a:t>5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572132" y="2786058"/>
            <a:ext cx="292895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2022</a:t>
            </a:r>
            <a:r>
              <a:rPr lang="pt-BR" b="1" dirty="0" smtClean="0"/>
              <a:t> </a:t>
            </a:r>
            <a:r>
              <a:rPr lang="pt-BR" dirty="0" smtClean="0"/>
              <a:t>- Linhares </a:t>
            </a:r>
            <a:r>
              <a:rPr lang="pt-BR" dirty="0"/>
              <a:t>– R$ </a:t>
            </a:r>
            <a:r>
              <a:rPr lang="pt-BR" dirty="0" smtClean="0"/>
              <a:t>1.407,65</a:t>
            </a:r>
            <a:endParaRPr lang="pt-BR" dirty="0"/>
          </a:p>
          <a:p>
            <a:r>
              <a:rPr lang="pt-BR" b="1" dirty="0"/>
              <a:t>4</a:t>
            </a:r>
            <a:r>
              <a:rPr lang="pt-BR" b="1" dirty="0" smtClean="0"/>
              <a:t>º </a:t>
            </a:r>
            <a:r>
              <a:rPr lang="pt-BR" b="1" dirty="0"/>
              <a:t>Lugar</a:t>
            </a:r>
          </a:p>
        </p:txBody>
      </p:sp>
      <p:pic>
        <p:nvPicPr>
          <p:cNvPr id="17" name="Imagem 16" descr="Captura de tela 2024-08-06 1535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2714620"/>
            <a:ext cx="4067743" cy="25816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" name="Grupo 25"/>
            <p:cNvGrpSpPr/>
            <p:nvPr/>
          </p:nvGrpSpPr>
          <p:grpSpPr>
            <a:xfrm>
              <a:off x="450" y="701"/>
              <a:ext cx="3445" cy="1320"/>
              <a:chOff x="285720" y="428604"/>
              <a:chExt cx="2071702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Imagem 11" descr="Captura de tela 2024-08-06 153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285992"/>
            <a:ext cx="5072098" cy="2214578"/>
          </a:xfrm>
          <a:prstGeom prst="rect">
            <a:avLst/>
          </a:prstGeom>
        </p:spPr>
      </p:pic>
      <p:pic>
        <p:nvPicPr>
          <p:cNvPr id="15" name="Imagem 14" descr="Captura de tela 2024-08-06 1534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4572008"/>
            <a:ext cx="6516118" cy="211011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28992" y="5643578"/>
            <a:ext cx="4925200" cy="81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</a:t>
            </a:r>
            <a:r>
              <a:rPr lang="pt-BR" dirty="0" smtClean="0"/>
              <a:t>2023 </a:t>
            </a:r>
            <a:r>
              <a:rPr lang="pt-BR" dirty="0"/>
              <a:t>foi de </a:t>
            </a:r>
            <a:r>
              <a:rPr lang="pt-BR" dirty="0" smtClean="0"/>
              <a:t>20,8%.   </a:t>
            </a:r>
            <a:endParaRPr lang="pt-BR" dirty="0"/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57686" y="1643050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357158" y="2000240"/>
            <a:ext cx="2712524" cy="287230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28,36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</a:t>
            </a:r>
            <a:r>
              <a:rPr lang="pt-BR" dirty="0" smtClean="0">
                <a:solidFill>
                  <a:schemeClr val="tx1"/>
                </a:solidFill>
              </a:rPr>
              <a:t>1º </a:t>
            </a:r>
            <a:r>
              <a:rPr lang="pt-BR" dirty="0">
                <a:solidFill>
                  <a:schemeClr val="tx1"/>
                </a:solidFill>
              </a:rPr>
              <a:t>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2024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</a:t>
            </a:r>
            <a:r>
              <a:rPr lang="pt-BR" sz="1100" b="1" dirty="0" smtClean="0"/>
              <a:t>2024</a:t>
            </a:r>
            <a:endParaRPr lang="pt-BR" sz="1100" b="1" dirty="0"/>
          </a:p>
        </p:txBody>
      </p:sp>
      <p:pic>
        <p:nvPicPr>
          <p:cNvPr id="15" name="Imagem 14" descr="Captura de tela 2024-08-06 1535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285992"/>
            <a:ext cx="5429288" cy="314327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AÇÕES ESTRUTURANTES 2024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785918" y="1643050"/>
            <a:ext cx="5241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PSE: Atendimento de saúde Bucal na Unidade Móvel</a:t>
            </a:r>
          </a:p>
          <a:p>
            <a:pPr algn="ctr"/>
            <a:r>
              <a:rPr lang="pt-BR" b="1" dirty="0" smtClean="0"/>
              <a:t>Maio</a:t>
            </a:r>
          </a:p>
        </p:txBody>
      </p:sp>
      <p:pic>
        <p:nvPicPr>
          <p:cNvPr id="12" name="Imagem 11" descr="WhatsApp Image 2024-10-11 at 09.16.0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571744"/>
            <a:ext cx="2786082" cy="3714776"/>
          </a:xfrm>
          <a:prstGeom prst="rect">
            <a:avLst/>
          </a:prstGeom>
        </p:spPr>
      </p:pic>
      <p:pic>
        <p:nvPicPr>
          <p:cNvPr id="15" name="Imagem 14" descr="WhatsApp Image 2024-10-11 at 09.16.1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2571744"/>
            <a:ext cx="4953003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143108" y="142873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Ação em saúde: Empresa Água Viva</a:t>
            </a:r>
          </a:p>
          <a:p>
            <a:pPr algn="ctr"/>
            <a:r>
              <a:rPr lang="pt-BR" sz="1600" b="1" dirty="0" smtClean="0"/>
              <a:t>08 e 09 de Maio.</a:t>
            </a:r>
            <a:endParaRPr lang="pt-BR" b="1" dirty="0" smtClean="0"/>
          </a:p>
        </p:txBody>
      </p:sp>
      <p:pic>
        <p:nvPicPr>
          <p:cNvPr id="11" name="Imagem 10" descr="WhatsApp Image 2024-10-15 at 09.36.2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000240"/>
            <a:ext cx="3786213" cy="2353089"/>
          </a:xfrm>
          <a:prstGeom prst="rect">
            <a:avLst/>
          </a:prstGeom>
        </p:spPr>
      </p:pic>
      <p:pic>
        <p:nvPicPr>
          <p:cNvPr id="14" name="Imagem 13" descr="WhatsApp Image 2024-10-15 at 09.36.1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143116"/>
            <a:ext cx="3214710" cy="4286278"/>
          </a:xfrm>
          <a:prstGeom prst="rect">
            <a:avLst/>
          </a:prstGeom>
        </p:spPr>
      </p:pic>
      <p:pic>
        <p:nvPicPr>
          <p:cNvPr id="15" name="Imagem 14" descr="WhatsApp Image 2024-10-15 at 09.36.1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429132"/>
            <a:ext cx="3714776" cy="230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714612" y="1643050"/>
            <a:ext cx="42911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CAPS – Dia Mundial da Luta </a:t>
            </a:r>
            <a:r>
              <a:rPr lang="pt-BR" dirty="0" err="1" smtClean="0"/>
              <a:t>Antimanicomial</a:t>
            </a:r>
            <a:endParaRPr lang="pt-BR" dirty="0" smtClean="0"/>
          </a:p>
          <a:p>
            <a:pPr algn="ctr"/>
            <a:r>
              <a:rPr lang="pt-BR" sz="1600" b="1" dirty="0" smtClean="0"/>
              <a:t>Maio </a:t>
            </a:r>
          </a:p>
        </p:txBody>
      </p:sp>
      <p:pic>
        <p:nvPicPr>
          <p:cNvPr id="13" name="Imagem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428868"/>
            <a:ext cx="2766592" cy="25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428868"/>
            <a:ext cx="2667013" cy="24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357430"/>
            <a:ext cx="2714644" cy="24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3000364" y="1500174"/>
            <a:ext cx="30213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Caminhada Bairro Santa Cruz: </a:t>
            </a:r>
          </a:p>
          <a:p>
            <a:pPr algn="ctr"/>
            <a:r>
              <a:rPr lang="pt-BR" sz="1600" b="1" dirty="0" smtClean="0"/>
              <a:t>Dengue</a:t>
            </a:r>
          </a:p>
        </p:txBody>
      </p:sp>
      <p:pic>
        <p:nvPicPr>
          <p:cNvPr id="11" name="Imagem 10" descr="WhatsApp Image 2024-10-11 at 15.09.04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500306"/>
            <a:ext cx="4929222" cy="3643338"/>
          </a:xfrm>
          <a:prstGeom prst="rect">
            <a:avLst/>
          </a:prstGeom>
        </p:spPr>
      </p:pic>
      <p:pic>
        <p:nvPicPr>
          <p:cNvPr id="12" name="Imagem 11" descr="WhatsApp Image 2024-10-11 at 15.09.0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500306"/>
            <a:ext cx="2928958" cy="358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928794" y="1500174"/>
            <a:ext cx="4885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Ações escolares com palestra e orientações sobre</a:t>
            </a:r>
          </a:p>
          <a:p>
            <a:pPr algn="ctr"/>
            <a:r>
              <a:rPr lang="pt-BR" b="1" dirty="0" smtClean="0"/>
              <a:t> higiene bucal.</a:t>
            </a:r>
            <a:endParaRPr lang="pt-BR" sz="1600" b="1" dirty="0" smtClean="0"/>
          </a:p>
        </p:txBody>
      </p:sp>
      <p:pic>
        <p:nvPicPr>
          <p:cNvPr id="11" name="Imagem 10" descr="WhatsApp Image 2024-10-11 at 09.02.16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500306"/>
            <a:ext cx="2518190" cy="3357586"/>
          </a:xfrm>
          <a:prstGeom prst="rect">
            <a:avLst/>
          </a:prstGeom>
        </p:spPr>
      </p:pic>
      <p:pic>
        <p:nvPicPr>
          <p:cNvPr id="12" name="Imagem 11" descr="WhatsApp Image 2024-10-11 at 09.02.1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500306"/>
            <a:ext cx="2500330" cy="3333773"/>
          </a:xfrm>
          <a:prstGeom prst="rect">
            <a:avLst/>
          </a:prstGeom>
        </p:spPr>
      </p:pic>
      <p:pic>
        <p:nvPicPr>
          <p:cNvPr id="17" name="Imagem 16" descr="WhatsApp Image 2024-10-11 at 09.02.1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500306"/>
            <a:ext cx="2518189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WhatsApp Image 2024-10-14 at 15.31.50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571744"/>
            <a:ext cx="3494250" cy="3357586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143108" y="1571613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PSE nas escolas: </a:t>
            </a:r>
            <a:r>
              <a:rPr lang="pt-BR" sz="1600" b="1" dirty="0" err="1" smtClean="0"/>
              <a:t>Ceim</a:t>
            </a:r>
            <a:r>
              <a:rPr lang="pt-BR" sz="1600" b="1" dirty="0" smtClean="0"/>
              <a:t> José Elias Linhares V</a:t>
            </a:r>
          </a:p>
          <a:p>
            <a:pPr algn="ctr"/>
            <a:r>
              <a:rPr lang="pt-BR" sz="1600" b="1" dirty="0" smtClean="0"/>
              <a:t>Junho </a:t>
            </a:r>
            <a:endParaRPr lang="pt-BR" b="1" dirty="0" smtClean="0"/>
          </a:p>
        </p:txBody>
      </p:sp>
      <p:pic>
        <p:nvPicPr>
          <p:cNvPr id="15" name="Imagem 14" descr="WhatsApp Image 2024-10-14 at 15.31.4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643182"/>
            <a:ext cx="2218780" cy="3357586"/>
          </a:xfrm>
          <a:prstGeom prst="rect">
            <a:avLst/>
          </a:prstGeom>
        </p:spPr>
      </p:pic>
      <p:pic>
        <p:nvPicPr>
          <p:cNvPr id="19" name="Imagem 18" descr="WhatsApp Image 2024-10-14 at 15.31.50(2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2643182"/>
            <a:ext cx="2592643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214546" y="150017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Ação em saúde: Empresa </a:t>
            </a:r>
            <a:r>
              <a:rPr lang="pt-BR" sz="1600" b="1" dirty="0" err="1" smtClean="0"/>
              <a:t>Fibracem</a:t>
            </a:r>
            <a:r>
              <a:rPr lang="pt-BR" sz="1600" b="1" dirty="0" smtClean="0"/>
              <a:t> Pólo Moveleiro 05 Junho</a:t>
            </a:r>
            <a:endParaRPr lang="pt-BR" b="1" dirty="0" smtClean="0"/>
          </a:p>
        </p:txBody>
      </p:sp>
      <p:pic>
        <p:nvPicPr>
          <p:cNvPr id="11" name="Imagem 10" descr="WhatsApp Image 2024-10-15 at 09.44.39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3116"/>
            <a:ext cx="2732504" cy="3643338"/>
          </a:xfrm>
          <a:prstGeom prst="rect">
            <a:avLst/>
          </a:prstGeom>
        </p:spPr>
      </p:pic>
      <p:pic>
        <p:nvPicPr>
          <p:cNvPr id="12" name="Imagem 11" descr="WhatsApp Image 2024-10-15 at 09.44.3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143116"/>
            <a:ext cx="2786082" cy="3714776"/>
          </a:xfrm>
          <a:prstGeom prst="rect">
            <a:avLst/>
          </a:prstGeom>
        </p:spPr>
      </p:pic>
      <p:pic>
        <p:nvPicPr>
          <p:cNvPr id="13" name="Imagem 12" descr="WhatsApp Image 2024-10-15 at 09.44.3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143116"/>
            <a:ext cx="2786064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214546" y="150017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6º Meia Maratona do Verde e das Águas </a:t>
            </a:r>
          </a:p>
          <a:p>
            <a:pPr algn="ctr"/>
            <a:r>
              <a:rPr lang="pt-BR" sz="1600" b="1" dirty="0" smtClean="0"/>
              <a:t> 09 de Junho</a:t>
            </a:r>
            <a:endParaRPr lang="pt-BR" b="1" dirty="0" smtClean="0"/>
          </a:p>
        </p:txBody>
      </p:sp>
      <p:pic>
        <p:nvPicPr>
          <p:cNvPr id="14" name="Imagem 13" descr="WhatsApp Image 2024-10-15 at 09.49.4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5429288" cy="4071966"/>
          </a:xfrm>
          <a:prstGeom prst="rect">
            <a:avLst/>
          </a:prstGeom>
        </p:spPr>
      </p:pic>
      <p:pic>
        <p:nvPicPr>
          <p:cNvPr id="15" name="Imagem 14" descr="WhatsApp Image 2024-10-15 at 09.49.52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428868"/>
            <a:ext cx="2571768" cy="1928826"/>
          </a:xfrm>
          <a:prstGeom prst="rect">
            <a:avLst/>
          </a:prstGeom>
        </p:spPr>
      </p:pic>
      <p:pic>
        <p:nvPicPr>
          <p:cNvPr id="18" name="Imagem 17" descr="WhatsApp Image 2024-10-15 at 09.49.5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7" y="4500570"/>
            <a:ext cx="2643206" cy="1982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143108" y="1571613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Ação Saúde da Mulher</a:t>
            </a:r>
          </a:p>
          <a:p>
            <a:pPr algn="ctr"/>
            <a:r>
              <a:rPr lang="pt-BR" sz="1600" b="1" dirty="0" smtClean="0"/>
              <a:t> Junho</a:t>
            </a:r>
            <a:endParaRPr lang="pt-BR" b="1" dirty="0" smtClean="0"/>
          </a:p>
        </p:txBody>
      </p:sp>
      <p:pic>
        <p:nvPicPr>
          <p:cNvPr id="12" name="Imagem 11" descr="WhatsApp Image 2024-10-14 at 15.32.34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357430"/>
            <a:ext cx="3106275" cy="3143272"/>
          </a:xfrm>
          <a:prstGeom prst="rect">
            <a:avLst/>
          </a:prstGeom>
        </p:spPr>
      </p:pic>
      <p:pic>
        <p:nvPicPr>
          <p:cNvPr id="13" name="Imagem 12" descr="WhatsApp Image 2024-10-14 at 15.32.34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428868"/>
            <a:ext cx="5365719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143108" y="1571613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Ação em saúde: Empresa </a:t>
            </a:r>
            <a:r>
              <a:rPr lang="pt-BR" sz="1600" b="1" dirty="0" err="1" smtClean="0"/>
              <a:t>Panan</a:t>
            </a:r>
            <a:endParaRPr lang="pt-BR" sz="1600" b="1" dirty="0" smtClean="0"/>
          </a:p>
          <a:p>
            <a:pPr algn="ctr"/>
            <a:r>
              <a:rPr lang="pt-BR" sz="1600" b="1" dirty="0" smtClean="0"/>
              <a:t> 10 e 11 de julho</a:t>
            </a:r>
            <a:endParaRPr lang="pt-BR" b="1" dirty="0" smtClean="0"/>
          </a:p>
        </p:txBody>
      </p:sp>
      <p:pic>
        <p:nvPicPr>
          <p:cNvPr id="11" name="Imagem 10" descr="WhatsApp Image 2024-10-15 at 10.07.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357430"/>
            <a:ext cx="2928958" cy="1943312"/>
          </a:xfrm>
          <a:prstGeom prst="rect">
            <a:avLst/>
          </a:prstGeom>
        </p:spPr>
      </p:pic>
      <p:pic>
        <p:nvPicPr>
          <p:cNvPr id="14" name="Imagem 13" descr="WhatsApp Image 2024-10-15 at 10.07.5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429132"/>
            <a:ext cx="2928958" cy="2196719"/>
          </a:xfrm>
          <a:prstGeom prst="rect">
            <a:avLst/>
          </a:prstGeom>
        </p:spPr>
      </p:pic>
      <p:pic>
        <p:nvPicPr>
          <p:cNvPr id="15" name="Imagem 14" descr="WhatsApp Image 2024-10-15 at 10.07.56(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357430"/>
            <a:ext cx="507209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143108" y="1571613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Atualização em Hepatites Virais para médicos e  enfermeiros da ESF</a:t>
            </a:r>
            <a:endParaRPr lang="pt-BR" b="1" dirty="0" smtClean="0"/>
          </a:p>
        </p:txBody>
      </p:sp>
      <p:pic>
        <p:nvPicPr>
          <p:cNvPr id="12" name="Imagem 11" descr="WhatsApp Image 2024-10-15 at 10.20.3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214554"/>
            <a:ext cx="4071966" cy="2143140"/>
          </a:xfrm>
          <a:prstGeom prst="rect">
            <a:avLst/>
          </a:prstGeom>
        </p:spPr>
      </p:pic>
      <p:pic>
        <p:nvPicPr>
          <p:cNvPr id="13" name="Imagem 12" descr="WhatsApp Image 2024-10-15 at 10.20.3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714620"/>
            <a:ext cx="2678908" cy="3571876"/>
          </a:xfrm>
          <a:prstGeom prst="rect">
            <a:avLst/>
          </a:prstGeom>
        </p:spPr>
      </p:pic>
      <p:pic>
        <p:nvPicPr>
          <p:cNvPr id="17" name="Imagem 16" descr="WhatsApp Image 2024-10-15 at 10.18.5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7" y="4500570"/>
            <a:ext cx="407196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m 10" descr="WhatsApp Image 2024-10-14 at 15.33.23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000240"/>
            <a:ext cx="3286148" cy="2181220"/>
          </a:xfrm>
          <a:prstGeom prst="rect">
            <a:avLst/>
          </a:prstGeom>
        </p:spPr>
      </p:pic>
      <p:pic>
        <p:nvPicPr>
          <p:cNvPr id="14" name="Imagem 13" descr="WhatsApp Image 2024-10-14 at 15.33.23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286256"/>
            <a:ext cx="3343298" cy="1857388"/>
          </a:xfrm>
          <a:prstGeom prst="rect">
            <a:avLst/>
          </a:prstGeom>
        </p:spPr>
      </p:pic>
      <p:pic>
        <p:nvPicPr>
          <p:cNvPr id="15" name="Imagem 14" descr="WhatsApp Image 2024-10-14 at 15.33.2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2000240"/>
            <a:ext cx="4698064" cy="412909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071670" y="1357298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Campanha de vacinação busca ativa:</a:t>
            </a:r>
          </a:p>
          <a:p>
            <a:pPr algn="ctr"/>
            <a:r>
              <a:rPr lang="pt-BR" b="1" dirty="0" smtClean="0"/>
              <a:t> </a:t>
            </a:r>
            <a:r>
              <a:rPr lang="pt-BR" dirty="0" smtClean="0"/>
              <a:t>Nas casas das crianças com cartão vacinas em atraso.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143108" y="1571613"/>
            <a:ext cx="4643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CAPS – Palestra Cuidados Odontológicos </a:t>
            </a:r>
          </a:p>
          <a:p>
            <a:pPr algn="ctr"/>
            <a:r>
              <a:rPr lang="pt-BR" sz="1600" b="1" dirty="0" smtClean="0"/>
              <a:t>Agosto</a:t>
            </a:r>
          </a:p>
          <a:p>
            <a:pPr algn="ctr"/>
            <a:endParaRPr lang="pt-BR" b="1" dirty="0" smtClean="0"/>
          </a:p>
        </p:txBody>
      </p:sp>
      <p:pic>
        <p:nvPicPr>
          <p:cNvPr id="11" name="Imagem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2714621"/>
            <a:ext cx="364333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714620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143108" y="1571613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Capacitação para os cirurgiões dentista:</a:t>
            </a:r>
          </a:p>
          <a:p>
            <a:pPr algn="ctr"/>
            <a:r>
              <a:rPr lang="pt-BR" sz="1600" dirty="0" smtClean="0"/>
              <a:t>Trauma dentário</a:t>
            </a:r>
            <a:endParaRPr lang="pt-BR" dirty="0" smtClean="0"/>
          </a:p>
        </p:txBody>
      </p:sp>
      <p:pic>
        <p:nvPicPr>
          <p:cNvPr id="13" name="Imagem 12" descr="WhatsApp Image 2024-10-11 at 08.55.5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643182"/>
            <a:ext cx="3214710" cy="3357586"/>
          </a:xfrm>
          <a:prstGeom prst="rect">
            <a:avLst/>
          </a:prstGeom>
        </p:spPr>
      </p:pic>
      <p:pic>
        <p:nvPicPr>
          <p:cNvPr id="14" name="Imagem 13" descr="WhatsApp Image 2024-10-11 at 08.55.5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2643182"/>
            <a:ext cx="4381499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523220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POPULAÇÃO 2022: </a:t>
              </a:r>
            </a:p>
            <a:p>
              <a:pPr algn="ctr"/>
              <a:r>
                <a:rPr lang="pt-BR" sz="1400" b="1" dirty="0" smtClean="0"/>
                <a:t>ESTIMATIVA </a:t>
              </a:r>
              <a:r>
                <a:rPr lang="pt-BR" sz="1400" b="1" dirty="0"/>
                <a:t>IBGE</a:t>
              </a:r>
              <a:endParaRPr lang="pt-BR" sz="1200" dirty="0"/>
            </a:p>
          </p:txBody>
        </p:sp>
      </p:grp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71472" y="2214554"/>
          <a:ext cx="7929613" cy="1718840"/>
        </p:xfrm>
        <a:graphic>
          <a:graphicData uri="http://schemas.openxmlformats.org/drawingml/2006/table">
            <a:tbl>
              <a:tblPr/>
              <a:tblGrid>
                <a:gridCol w="724993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  <a:gridCol w="600385"/>
              </a:tblGrid>
              <a:tr h="34376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Estimada (Pessoas)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Linhares 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147.782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151.012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154.260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157.757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160.922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164.138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167.118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170.364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173.555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176.688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179.755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166.786</a:t>
                      </a: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76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 2000 a 2020 - Estimativas preliminares elaboradas pelo Ministério da Saúde/SVS/DASNT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2021:  POPULAÇÃO POR FAIXA</a:t>
              </a:r>
            </a:p>
            <a:p>
              <a:r>
                <a:rPr lang="pt-BR" sz="1400" b="1" dirty="0"/>
                <a:t>ETÁRIA - PROJEÇÃO IBGE</a:t>
              </a:r>
              <a:endParaRPr lang="pt-BR" sz="1200" dirty="0"/>
            </a:p>
          </p:txBody>
        </p:sp>
      </p:grpSp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571472" y="4214815"/>
          <a:ext cx="8143929" cy="1742421"/>
        </p:xfrm>
        <a:graphic>
          <a:graphicData uri="http://schemas.openxmlformats.org/drawingml/2006/table">
            <a:tbl>
              <a:tblPr/>
              <a:tblGrid>
                <a:gridCol w="1260246"/>
                <a:gridCol w="868405"/>
                <a:gridCol w="451852"/>
                <a:gridCol w="451852"/>
                <a:gridCol w="508333"/>
                <a:gridCol w="508333"/>
                <a:gridCol w="508333"/>
                <a:gridCol w="508333"/>
                <a:gridCol w="508333"/>
                <a:gridCol w="508333"/>
                <a:gridCol w="508333"/>
                <a:gridCol w="508333"/>
                <a:gridCol w="522455"/>
                <a:gridCol w="522455"/>
              </a:tblGrid>
              <a:tr h="174645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- Estudo de Estimativas Populacionais por Município, Idade e Sexo 2000-2021 - Brasil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por Município e Faixa Etária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2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79 anos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+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24" marR="7924" marT="79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FEMININO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6722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14774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12208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9062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89360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MASCULINO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7431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7175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7118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14785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15804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12794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90395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45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a 2021 – Estimativas preliminares elaboradas pelo Ministério da Saúde/SVSA/DAENT/CGIAE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00034" y="2071678"/>
          <a:ext cx="8120098" cy="1833518"/>
        </p:xfrm>
        <a:graphic>
          <a:graphicData uri="http://schemas.openxmlformats.org/drawingml/2006/table">
            <a:tbl>
              <a:tblPr/>
              <a:tblGrid>
                <a:gridCol w="1395876"/>
                <a:gridCol w="480302"/>
                <a:gridCol w="480302"/>
                <a:gridCol w="540339"/>
                <a:gridCol w="540339"/>
                <a:gridCol w="540339"/>
                <a:gridCol w="540339"/>
                <a:gridCol w="540339"/>
                <a:gridCol w="540339"/>
                <a:gridCol w="540339"/>
                <a:gridCol w="540339"/>
                <a:gridCol w="720453"/>
                <a:gridCol w="720453"/>
              </a:tblGrid>
              <a:tr h="186081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 Residente - Estudo de Estimativas Populacionais por Município, Idade e Sexo 2000-2021 - Brasil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Município: 320320 LINHARES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Período:2021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79 anos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e mais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1" marR="8451" marT="84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14064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13840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29318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30578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25002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17895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5969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3021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179755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8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870">
                <a:tc gridSpan="9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a 2021 – Estimativas preliminares elaboradas pelo Ministério da Saúde/SVSA/DAENT/CGIAE</a:t>
                      </a: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596" y="6072206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SCNES.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2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928662" y="2071678"/>
          <a:ext cx="6786610" cy="3786190"/>
        </p:xfrm>
        <a:graphic>
          <a:graphicData uri="http://schemas.openxmlformats.org/drawingml/2006/table">
            <a:tbl>
              <a:tblPr/>
              <a:tblGrid>
                <a:gridCol w="5698191"/>
                <a:gridCol w="1088419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estabelecimento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8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POSTO DE SAUDE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SAÚDE / UNIDADE BÁSICA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POLICLÍNICA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CONSULTÓRIO ISOLADO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CLINICA/CENTRO DE ESPECIALIDADE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APOIO DIAGNOSE E TERAPIA (SADT ISOLADO)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MÓVEL TERRESTRE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MOVEL NÍVEL PRE-HOSPITALAR NA AREA DE URGENCIA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FARMÁCIA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VIGILÂNCIA EM SAÚDE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HOSPITAL/DIA - ISOLADO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GESTÃO EM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ATENÇÃO HEMOTERAPIA E OU HEMATOLOGICA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ATENÇÃO PSICOSSOCIAL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PRONTO ATENDIMENTO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LABORATÓRIO DE SAUDE PUBLICA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DO ACESSO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620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292331" y="4436438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 panose="020F0502020204030204"/>
              </a:rPr>
              <a:t>Fonte:   SCNES / MS.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8" y="1928802"/>
          <a:ext cx="3571900" cy="1968315"/>
        </p:xfrm>
        <a:graphic>
          <a:graphicData uri="http://schemas.openxmlformats.org/drawingml/2006/table">
            <a:tbl>
              <a:tblPr/>
              <a:tblGrid>
                <a:gridCol w="2474285"/>
                <a:gridCol w="1097615"/>
              </a:tblGrid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Esfera Administrativa (Gerência)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562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03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620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43438" y="1953107"/>
          <a:ext cx="400049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714876" y="6143644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429256" y="404804"/>
              <a:ext cx="3429024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PRODUÇÃO AMBULATORIAL, SUBGRUPOS,  </a:t>
              </a:r>
            </a:p>
            <a:p>
              <a:pPr algn="ctr"/>
              <a:r>
                <a:rPr lang="pt-BR" sz="1200" b="1" dirty="0"/>
                <a:t>ESTABELECIMENTO </a:t>
              </a:r>
              <a:r>
                <a:rPr lang="pt-BR" sz="1200" b="1" dirty="0" smtClean="0"/>
                <a:t>ESPECIALIZADOS </a:t>
              </a:r>
              <a:r>
                <a:rPr lang="pt-BR" sz="1200" dirty="0" smtClean="0"/>
                <a:t>- LINHARES/ES</a:t>
              </a:r>
            </a:p>
            <a:p>
              <a:pPr algn="ctr"/>
              <a:r>
                <a:rPr lang="pt-BR" sz="1200" b="1" dirty="0" smtClean="0"/>
                <a:t>2º QUADRIMESTRE 2024</a:t>
              </a:r>
              <a:endParaRPr lang="pt-BR" sz="1200" b="1" dirty="0"/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714348" y="1714488"/>
          <a:ext cx="7715303" cy="4145391"/>
        </p:xfrm>
        <a:graphic>
          <a:graphicData uri="http://schemas.openxmlformats.org/drawingml/2006/table">
            <a:tbl>
              <a:tblPr/>
              <a:tblGrid>
                <a:gridCol w="4278611"/>
                <a:gridCol w="1104158"/>
                <a:gridCol w="1173167"/>
                <a:gridCol w="1159367"/>
              </a:tblGrid>
              <a:tr h="17175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Produção Ambulatorial de Procedimentos da Tabela Unificada 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52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SubGrupo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de Procedimentos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 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 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0101 Ações coletivas/individuais em saúde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18.130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1.519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19.649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69.397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63.472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132.869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163.700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269.378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433.078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3.075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3.268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6.343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8.627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15.926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24.553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0205 Diagnóstico por ultrasonografia 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1.737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986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2.723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4.962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4.416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9.378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354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3.704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5.146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8.850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0214 Diagnóstico por teste rápido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11.823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20.929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32.752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132.870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151.670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284.540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0302 Fisioterapia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1.607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3.163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4.770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937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1597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2.826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5.416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0305 Tratamento em nefrologia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8.300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8.392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16.692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0306 Hemoterapia</a:t>
                      </a:r>
                    </a:p>
                  </a:txBody>
                  <a:tcPr marL="8179" marR="8179" marT="81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8179" marR="8179" marT="8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3573</Words>
  <Application>WPS Presentation</Application>
  <PresentationFormat>Apresentação na tela (4:3)</PresentationFormat>
  <Paragraphs>1863</Paragraphs>
  <Slides>38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paula.tres</cp:lastModifiedBy>
  <cp:revision>761</cp:revision>
  <dcterms:created xsi:type="dcterms:W3CDTF">2020-02-13T13:47:00Z</dcterms:created>
  <dcterms:modified xsi:type="dcterms:W3CDTF">2024-11-22T16:25:37Z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DEC8F36606A7422CA4C785D676FA4BA1</vt:lpwstr>
  </property>
  <property fmtid="{D5CDD505-2E9C-101B-9397-08002B2CF9AE}" pid="3" name="KSOProductBuildVer">
    <vt:lpwstr>1046-11.2.0.11341</vt:lpwstr>
  </property>
</Properties>
</file>