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40" r:id="rId2"/>
    <p:sldId id="325" r:id="rId3"/>
    <p:sldId id="339" r:id="rId4"/>
    <p:sldId id="405" r:id="rId5"/>
    <p:sldId id="406" r:id="rId6"/>
    <p:sldId id="261" r:id="rId7"/>
    <p:sldId id="404" r:id="rId8"/>
    <p:sldId id="338" r:id="rId9"/>
    <p:sldId id="264" r:id="rId10"/>
    <p:sldId id="334" r:id="rId11"/>
    <p:sldId id="266" r:id="rId12"/>
    <p:sldId id="267" r:id="rId13"/>
    <p:sldId id="276" r:id="rId14"/>
    <p:sldId id="272" r:id="rId15"/>
    <p:sldId id="273" r:id="rId16"/>
    <p:sldId id="320" r:id="rId17"/>
    <p:sldId id="316" r:id="rId18"/>
    <p:sldId id="317" r:id="rId19"/>
    <p:sldId id="412" r:id="rId20"/>
    <p:sldId id="413" r:id="rId21"/>
    <p:sldId id="304" r:id="rId22"/>
    <p:sldId id="407" r:id="rId23"/>
    <p:sldId id="408" r:id="rId24"/>
    <p:sldId id="410" r:id="rId25"/>
    <p:sldId id="337" r:id="rId26"/>
    <p:sldId id="382" r:id="rId27"/>
    <p:sldId id="384" r:id="rId28"/>
    <p:sldId id="385" r:id="rId29"/>
    <p:sldId id="381" r:id="rId30"/>
    <p:sldId id="393" r:id="rId31"/>
    <p:sldId id="386" r:id="rId32"/>
    <p:sldId id="392" r:id="rId33"/>
    <p:sldId id="394" r:id="rId34"/>
    <p:sldId id="395" r:id="rId35"/>
    <p:sldId id="396" r:id="rId36"/>
    <p:sldId id="400" r:id="rId37"/>
    <p:sldId id="401" r:id="rId38"/>
    <p:sldId id="415" r:id="rId3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28" autoAdjust="0"/>
    <p:restoredTop sz="62609" autoAdjust="0"/>
  </p:normalViewPr>
  <p:slideViewPr>
    <p:cSldViewPr>
      <p:cViewPr>
        <p:scale>
          <a:sx n="93" d="100"/>
          <a:sy n="93" d="100"/>
        </p:scale>
        <p:origin x="-135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rancisco.filho\Desktop\3&#186;%20Trimestre%202020\A143354189_28_143_208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hart>
    <c:autoTitleDeleted val="1"/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elete val="1"/>
          </c:dLbls>
          <c:cat>
            <c:strRef>
              <c:f>A143354189_28_143_208!$D$48:$D$51</c:f>
              <c:strCache>
                <c:ptCount val="4"/>
                <c:pt idx="0">
                  <c:v>Privada</c:v>
                </c:pt>
                <c:pt idx="1">
                  <c:v>Federal </c:v>
                </c:pt>
                <c:pt idx="2">
                  <c:v>Estadual</c:v>
                </c:pt>
                <c:pt idx="3">
                  <c:v>Municipal</c:v>
                </c:pt>
              </c:strCache>
            </c:strRef>
          </c:cat>
          <c:val>
            <c:numRef>
              <c:f>A143354189_28_143_208!$E$48:$E$51</c:f>
              <c:numCache>
                <c:formatCode>General</c:formatCode>
                <c:ptCount val="4"/>
                <c:pt idx="0">
                  <c:v>473</c:v>
                </c:pt>
                <c:pt idx="1">
                  <c:v>0</c:v>
                </c:pt>
                <c:pt idx="2">
                  <c:v>4</c:v>
                </c:pt>
                <c:pt idx="3">
                  <c:v>50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</c:pie3DChart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pt-PT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txPr>
    <a:bodyPr/>
    <a:lstStyle/>
    <a:p>
      <a:pPr>
        <a:defRPr lang="pt-BR" sz="1800"/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0.30362</cdr:x>
      <cdr:y>0.0713</cdr:y>
    </cdr:from>
    <cdr:to>
      <cdr:x>0.74384</cdr:x>
      <cdr:y>0.15589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1388166" y="195470"/>
          <a:ext cx="2012673" cy="231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pt-BR" sz="1100" b="1"/>
            <a:t>ESFERA ADMINISTRATIVA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816" y="0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AC2DD0D9-B319-4B04-8271-E67CB0F913CF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104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816" y="9428104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247C7AB5-17FA-4B57-B397-9804B82686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DFE32C78-6206-444A-93FC-966AC2CF7D6C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0560AF47-A600-4E6F-9853-06B560F3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-Superior Retrato com Legendas Colorida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16/05/2024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pt-BR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adicionar legenda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to de Página Inteira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16/05/2024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905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pt-BR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Título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 com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pt-BR"/>
              <a:pPr/>
              <a:t>16/05/2024</a:t>
            </a:fld>
            <a:endParaRPr kumimoji="0"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6177-D030-451D-ABC9-E7C827B587E3}" type="datetimeFigureOut">
              <a:rPr lang="pt-BR" smtClean="0"/>
              <a:pPr/>
              <a:t>16/05/2024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2446784"/>
            <a:ext cx="550073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2446784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071934" y="5000636"/>
            <a:ext cx="4466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PRESTAÇÃO DE CONTAS</a:t>
            </a:r>
          </a:p>
          <a:p>
            <a:pPr algn="ctr"/>
            <a:r>
              <a:rPr lang="pt-BR" b="1" dirty="0"/>
              <a:t>FUNDO MUNICIPAL DE SAÚDE – FMS</a:t>
            </a:r>
          </a:p>
          <a:p>
            <a:pPr algn="ctr"/>
            <a:r>
              <a:rPr lang="pt-BR" b="1" dirty="0" smtClean="0"/>
              <a:t>2º </a:t>
            </a:r>
            <a:r>
              <a:rPr lang="pt-BR" b="1" dirty="0"/>
              <a:t>QUADRIMESTRE - </a:t>
            </a:r>
            <a:r>
              <a:rPr lang="pt-BR" b="1" dirty="0" smtClean="0"/>
              <a:t>2023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2910" y="3286124"/>
            <a:ext cx="223415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PREFEITO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dirty="0" smtClean="0"/>
              <a:t>Bruno </a:t>
            </a:r>
            <a:r>
              <a:rPr lang="pt-BR" dirty="0" err="1" smtClean="0"/>
              <a:t>Marianelli</a:t>
            </a:r>
            <a:endParaRPr lang="pt-BR" dirty="0" smtClean="0"/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SECRETÁRIA </a:t>
            </a:r>
            <a:r>
              <a:rPr lang="pt-BR" sz="1600" b="1" dirty="0">
                <a:solidFill>
                  <a:schemeClr val="tx1"/>
                </a:solidFill>
              </a:rPr>
              <a:t>DE SAÚDE</a:t>
            </a:r>
          </a:p>
          <a:p>
            <a:pPr algn="ctr"/>
            <a:r>
              <a:rPr lang="pt-BR" dirty="0" smtClean="0"/>
              <a:t>Sônia M. </a:t>
            </a:r>
            <a:r>
              <a:rPr lang="pt-BR" dirty="0" err="1" smtClean="0"/>
              <a:t>Dalmolim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sz="1600" b="1" dirty="0" smtClean="0"/>
              <a:t>SUBSECRETÁRIA </a:t>
            </a:r>
            <a:r>
              <a:rPr lang="pt-BR" sz="1600" dirty="0" err="1" smtClean="0"/>
              <a:t>Francimar</a:t>
            </a:r>
            <a:r>
              <a:rPr lang="pt-BR" sz="1600" dirty="0" smtClean="0"/>
              <a:t> Baptist</a:t>
            </a:r>
            <a:r>
              <a:rPr lang="pt-BR" dirty="0" smtClean="0"/>
              <a:t>a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4" name="Imagem 13" descr="Captur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643050"/>
            <a:ext cx="364333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57256"/>
              <a:chOff x="285720" y="428604"/>
              <a:chExt cx="5286412" cy="857256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639529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CaixaDeTexto 11"/>
          <p:cNvSpPr txBox="1"/>
          <p:nvPr/>
        </p:nvSpPr>
        <p:spPr>
          <a:xfrm>
            <a:off x="642910" y="12144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000100" y="4786322"/>
            <a:ext cx="4357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SISTEMA DE INFOMAÇÃO AMBULATORIAL (SIA)/TABWIN - DATASUS - </a:t>
            </a:r>
            <a:r>
              <a:rPr lang="pt-BR" sz="1000" dirty="0" smtClean="0"/>
              <a:t>MS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00694" y="428604"/>
            <a:ext cx="3071834" cy="83099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PRODUÇÃO AMBULATORIAL, SUBGRUPOS,  </a:t>
            </a:r>
          </a:p>
          <a:p>
            <a:r>
              <a:rPr lang="pt-BR" sz="1200" b="1" dirty="0"/>
              <a:t>ESTABELECIMENTO </a:t>
            </a:r>
            <a:r>
              <a:rPr lang="pt-BR" sz="1200" b="1" dirty="0" smtClean="0"/>
              <a:t>ESPECIALIZADOS </a:t>
            </a:r>
            <a:r>
              <a:rPr lang="pt-BR" sz="1200" dirty="0" smtClean="0"/>
              <a:t>- LINHARES/ES</a:t>
            </a:r>
          </a:p>
          <a:p>
            <a:pPr algn="ctr"/>
            <a:r>
              <a:rPr lang="pt-BR" sz="1200" b="1" dirty="0" smtClean="0"/>
              <a:t>2 º QUADRIMESTRE 2023</a:t>
            </a:r>
            <a:endParaRPr lang="pt-BR" sz="1200" b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1000100" y="1928802"/>
          <a:ext cx="6643734" cy="2714644"/>
        </p:xfrm>
        <a:graphic>
          <a:graphicData uri="http://schemas.openxmlformats.org/drawingml/2006/table">
            <a:tbl>
              <a:tblPr/>
              <a:tblGrid>
                <a:gridCol w="4330259"/>
                <a:gridCol w="1145120"/>
                <a:gridCol w="1168355"/>
              </a:tblGrid>
              <a:tr h="21431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0405 Cirurgia do aparelho da visão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0407 Cirurgia do aparelho digestivo,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órgãos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anexos e parede abdominal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0408 Cirurgia do sistema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osteomuscular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0409 Cirurgia do aparelho geniturinário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0412 Cirurgia torácica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0414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Bucomaxilofacial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0415 Outras cirurgias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0417 Anestesiologia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0418 Cirurgia em nefrologia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0604 Componente Especializado da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Assistência Farmacêutica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708.281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694.124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0702 Órteses, próteses e materiais especiais relacionados ao ato cirúrgico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1.168.625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1.381.102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"/>
          <p:cNvSpPr txBox="1"/>
          <p:nvPr/>
        </p:nvSpPr>
        <p:spPr>
          <a:xfrm>
            <a:off x="5643570" y="500042"/>
            <a:ext cx="3143272" cy="642942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 smtClean="0">
                <a:latin typeface="+mn-lt"/>
              </a:rPr>
              <a:t>PROFISSIONAIS,</a:t>
            </a:r>
            <a:r>
              <a:rPr lang="pt-BR" sz="1200" b="1" dirty="0" smtClean="0">
                <a:latin typeface="+mn-lt"/>
              </a:rPr>
              <a:t> </a:t>
            </a:r>
            <a:r>
              <a:rPr lang="pt-BR" sz="1200" baseline="0" dirty="0" smtClean="0">
                <a:latin typeface="+mn-lt"/>
              </a:rPr>
              <a:t>LINHARES/ES </a:t>
            </a:r>
          </a:p>
          <a:p>
            <a:pPr algn="ctr"/>
            <a:r>
              <a:rPr lang="pt-BR" sz="1200" b="1" dirty="0" smtClean="0"/>
              <a:t>2 </a:t>
            </a:r>
            <a:r>
              <a:rPr lang="pt-BR" sz="1200" b="1" baseline="0" dirty="0" smtClean="0">
                <a:latin typeface="+mn-lt"/>
              </a:rPr>
              <a:t>º  </a:t>
            </a:r>
            <a:r>
              <a:rPr lang="pt-BR" sz="1200" b="1" baseline="0" dirty="0">
                <a:latin typeface="+mn-lt"/>
              </a:rPr>
              <a:t>QUADRIMESTRE DE </a:t>
            </a:r>
            <a:r>
              <a:rPr lang="pt-BR" sz="1200" b="1" baseline="0" dirty="0" smtClean="0">
                <a:latin typeface="+mn-lt"/>
              </a:rPr>
              <a:t>2023</a:t>
            </a:r>
            <a:endParaRPr lang="pt-BR" sz="1200" b="1" dirty="0">
              <a:latin typeface="+mn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Triângulo isósceles 19"/>
          <p:cNvSpPr/>
          <p:nvPr/>
        </p:nvSpPr>
        <p:spPr>
          <a:xfrm rot="10800000">
            <a:off x="4644008" y="6524773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1500166" y="1285860"/>
          <a:ext cx="4857784" cy="5082456"/>
        </p:xfrm>
        <a:graphic>
          <a:graphicData uri="http://schemas.openxmlformats.org/drawingml/2006/table">
            <a:tbl>
              <a:tblPr/>
              <a:tblGrid>
                <a:gridCol w="2651986"/>
                <a:gridCol w="1121752"/>
                <a:gridCol w="1084046"/>
              </a:tblGrid>
              <a:tr h="282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Profissional - CBO</a:t>
                      </a:r>
                    </a:p>
                  </a:txBody>
                  <a:tcPr marL="7053" marR="7053" marT="70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7053" marR="7053" marT="70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7053" marR="7053" marT="70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Biomedico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22.022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residente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Cirurgião dentista - clinico geral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2.187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2.579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Cirurgião dentista - endodontista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32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Cirurgião dentista - traumatologista bucomaxilofacial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Farmaceutico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711.896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697.662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Farmacêutico analista clinico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232.161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382.768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Enfermeiro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45.573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49.220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Fisioterapeuta geral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1.645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2.792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Fisioterapeuta neurofuncional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Nutricionista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1.070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1.192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Fonoaudiologo geral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706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1.750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infectologista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918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nefrologista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8.776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9.194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neurologista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469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695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angiologista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584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cardiologista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3.433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7.699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oncologista clinico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5.443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5.859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pediatra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13.334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11.605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clinico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35.611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41.080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pneumologista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404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944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psiquiatra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732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1.346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dermatologista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242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reumatologista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anatomopatologista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1.550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anestesiologista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480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349</a:t>
                      </a:r>
                    </a:p>
                  </a:txBody>
                  <a:tcPr marL="7053" marR="7053" marT="7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5" name="Conector Reto 14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Retângulo 19"/>
          <p:cNvSpPr/>
          <p:nvPr/>
        </p:nvSpPr>
        <p:spPr>
          <a:xfrm>
            <a:off x="1500166" y="6500834"/>
            <a:ext cx="4786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 Fonte: Ministério da Saúde - Sistema de Informações Ambulatoriais do SUS (SIA/SUS)</a:t>
            </a:r>
            <a:endParaRPr lang="pt-BR" sz="1000" dirty="0"/>
          </a:p>
        </p:txBody>
      </p:sp>
      <p:sp>
        <p:nvSpPr>
          <p:cNvPr id="14" name="CaixaDeTexto 1"/>
          <p:cNvSpPr txBox="1"/>
          <p:nvPr/>
        </p:nvSpPr>
        <p:spPr>
          <a:xfrm>
            <a:off x="5643570" y="500042"/>
            <a:ext cx="3143272" cy="642942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PROFISSIONAIS,</a:t>
            </a:r>
            <a:r>
              <a:rPr lang="pt-BR" sz="1200" baseline="0" dirty="0">
                <a:latin typeface="+mn-lt"/>
              </a:rPr>
              <a:t> LINHARES/ES </a:t>
            </a:r>
          </a:p>
          <a:p>
            <a:pPr algn="ctr"/>
            <a:r>
              <a:rPr lang="pt-BR" sz="1200" b="1" baseline="0" dirty="0">
                <a:latin typeface="+mn-lt"/>
              </a:rPr>
              <a:t> </a:t>
            </a:r>
            <a:r>
              <a:rPr lang="pt-BR" sz="1200" b="1" baseline="0" dirty="0" smtClean="0">
                <a:latin typeface="+mn-lt"/>
              </a:rPr>
              <a:t>2º  </a:t>
            </a:r>
            <a:r>
              <a:rPr lang="pt-BR" sz="1200" b="1" baseline="0" dirty="0">
                <a:latin typeface="+mn-lt"/>
              </a:rPr>
              <a:t>QUADRIMESTRE DE </a:t>
            </a:r>
            <a:r>
              <a:rPr lang="pt-BR" sz="1200" b="1" baseline="0" dirty="0" smtClean="0">
                <a:latin typeface="+mn-lt"/>
              </a:rPr>
              <a:t>2023</a:t>
            </a:r>
            <a:endParaRPr lang="pt-BR" sz="1200" b="1" dirty="0">
              <a:latin typeface="+mn-lt"/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1428728" y="1357298"/>
          <a:ext cx="5000660" cy="5053260"/>
        </p:xfrm>
        <a:graphic>
          <a:graphicData uri="http://schemas.openxmlformats.org/drawingml/2006/table">
            <a:tbl>
              <a:tblPr/>
              <a:tblGrid>
                <a:gridCol w="2729985"/>
                <a:gridCol w="1154745"/>
                <a:gridCol w="1115930"/>
              </a:tblGrid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endocrinologista e metabologista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828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1.242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gastroenterologista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316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geriatra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hematologista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547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5.109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cirurgia vascular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cirurgião cardiovascular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cirurgiao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do aparelho digestivo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cirurgiao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geral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3.544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22.419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cirurgião pediátrico 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cirurgião plástico 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cirurgião torácico 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ginecologista e obstetra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6.453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7.635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mastologista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511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567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neurocirurgiao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313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oftalmologista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680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1.262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ortopedista e traumatologista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7.836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10.124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coloproctologista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683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urologista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788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1.625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cancerologista cirurgico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2.379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2.164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medicina nuclear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01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radiologia e diagnostico por imagem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14.428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14.842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01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patologista clinico / medicina laboratorial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7.683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6.832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Psicopedagogo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Psicologo clinico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4.367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7.310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Assistente social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13.139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8.216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Técnico de enfermagem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38.962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47.480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9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1.168.625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1.381.102</a:t>
                      </a:r>
                    </a:p>
                  </a:txBody>
                  <a:tcPr marL="7100" marR="7100" marT="7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572132" y="571480"/>
            <a:ext cx="3214710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dirty="0"/>
              <a:t>PRODUÇÃO AMBULATORIAL - </a:t>
            </a:r>
            <a:r>
              <a:rPr lang="pt-BR" sz="1200" b="1" dirty="0"/>
              <a:t>ATENÇÃO BÁSICA </a:t>
            </a:r>
            <a:r>
              <a:rPr lang="pt-BR" sz="1200" dirty="0"/>
              <a:t>– </a:t>
            </a:r>
            <a:r>
              <a:rPr lang="pt-BR" sz="1200" dirty="0" smtClean="0"/>
              <a:t>PROFISSIONAIS:  </a:t>
            </a:r>
            <a:r>
              <a:rPr lang="pt-BR" sz="1200" b="1" dirty="0" smtClean="0"/>
              <a:t>2º QUADRIMESTRE 2023</a:t>
            </a:r>
            <a:endParaRPr lang="pt-BR" sz="1200" b="1" dirty="0"/>
          </a:p>
        </p:txBody>
      </p:sp>
      <p:grpSp>
        <p:nvGrpSpPr>
          <p:cNvPr id="10" name="Grupo 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3" name="Conector Reto 1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00034" y="2143120"/>
          <a:ext cx="8143932" cy="2151790"/>
        </p:xfrm>
        <a:graphic>
          <a:graphicData uri="http://schemas.openxmlformats.org/drawingml/2006/table">
            <a:tbl>
              <a:tblPr/>
              <a:tblGrid>
                <a:gridCol w="4285873"/>
                <a:gridCol w="1449181"/>
                <a:gridCol w="1449181"/>
                <a:gridCol w="959697"/>
              </a:tblGrid>
              <a:tr h="215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DE PRODUÇÃO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21517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VISITA DOMICILIAR AGENTE DE SAÚDE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235.308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319.689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554.997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17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ATENDIMENTO INDIVIDUAL MÉDICO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51.515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64.191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115.706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517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ATENDIMENTO INDIVIDUAL ENFERMEIRO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21.113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27.929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49.042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17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PROCEDIMENTO ENFERMEIRO 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33.387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44.780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78.167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517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PROCEDIMENTO TECNICO  DE ENFERMAGEM 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174.852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182.073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356.925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17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ATENDIMENTO ODONTOLOGICO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9.163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10.912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20.075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517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525.338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649.574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1.174.912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215179">
                <a:tc>
                  <a:txBody>
                    <a:bodyPr/>
                    <a:lstStyle/>
                    <a:p>
                      <a:pPr algn="l" rtl="0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17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 PEC-PRONTUÁRIO-ESUS - MINISTERIO DA SAÚDE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6215074" y="571480"/>
            <a:ext cx="2500330" cy="64294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INTERNAÇÕES HGL, </a:t>
            </a:r>
            <a:r>
              <a:rPr lang="pt-BR" sz="1200" dirty="0" smtClean="0"/>
              <a:t>LINHARES/ES</a:t>
            </a:r>
            <a:endParaRPr lang="pt-BR" sz="1200" dirty="0"/>
          </a:p>
          <a:p>
            <a:r>
              <a:rPr lang="pt-BR" sz="1200" b="1" dirty="0" smtClean="0"/>
              <a:t>2º QUADRIMESTRE 2023</a:t>
            </a:r>
            <a:endParaRPr lang="pt-BR" sz="1200" b="1" dirty="0">
              <a:latin typeface="+mn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0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2" name="Conector Reto 21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CaixaDeTexto 23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2143116"/>
          <a:ext cx="8143937" cy="3643338"/>
        </p:xfrm>
        <a:graphic>
          <a:graphicData uri="http://schemas.openxmlformats.org/drawingml/2006/table">
            <a:tbl>
              <a:tblPr/>
              <a:tblGrid>
                <a:gridCol w="2594085"/>
                <a:gridCol w="209522"/>
                <a:gridCol w="359181"/>
                <a:gridCol w="249432"/>
                <a:gridCol w="289341"/>
                <a:gridCol w="299318"/>
                <a:gridCol w="309294"/>
                <a:gridCol w="289341"/>
                <a:gridCol w="289341"/>
                <a:gridCol w="289341"/>
                <a:gridCol w="289341"/>
                <a:gridCol w="309294"/>
                <a:gridCol w="289341"/>
                <a:gridCol w="289341"/>
                <a:gridCol w="289341"/>
                <a:gridCol w="289341"/>
                <a:gridCol w="289341"/>
                <a:gridCol w="289341"/>
                <a:gridCol w="309294"/>
                <a:gridCol w="321766"/>
              </a:tblGrid>
              <a:tr h="33901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&lt; 1   ano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1-4    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5-9    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10-14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15-19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20-24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25-29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30-34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80e + anos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III. Doenças sangue órgãos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hemat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transt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imunitár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   Transtornos mentais e comportamentais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VIII.Doenças do ouvido e da apófise mastóide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XIII.Doenças sist osteomuscular e tec conjuntivo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XV. Gravidez parto e puerpério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XVII.Malf cong deformid e anomalias cromossômicas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29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XXI. Contatos com serviços de saúde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08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1835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428604"/>
            <a:ext cx="3000396" cy="6463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MORTALIDADE POR GRUPOS DE CAUSAS </a:t>
            </a:r>
            <a:r>
              <a:rPr lang="pt-BR" sz="1200" b="1" dirty="0" smtClean="0"/>
              <a:t>–</a:t>
            </a:r>
          </a:p>
          <a:p>
            <a:r>
              <a:rPr lang="pt-BR" sz="1200" dirty="0" smtClean="0"/>
              <a:t>RESIDENTES EM LNHARES/ES</a:t>
            </a:r>
          </a:p>
          <a:p>
            <a:pPr algn="ctr"/>
            <a:r>
              <a:rPr lang="pt-BR" sz="1200" dirty="0" smtClean="0"/>
              <a:t> </a:t>
            </a:r>
            <a:r>
              <a:rPr lang="pt-BR" sz="1200" b="1" dirty="0" smtClean="0"/>
              <a:t>2º QUADRIMESTRE 2023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Retângulo 16"/>
          <p:cNvSpPr/>
          <p:nvPr/>
        </p:nvSpPr>
        <p:spPr>
          <a:xfrm>
            <a:off x="357158" y="514351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57153" y="2498857"/>
          <a:ext cx="8429693" cy="2463300"/>
        </p:xfrm>
        <a:graphic>
          <a:graphicData uri="http://schemas.openxmlformats.org/drawingml/2006/table">
            <a:tbl>
              <a:tblPr/>
              <a:tblGrid>
                <a:gridCol w="3203150"/>
                <a:gridCol w="504200"/>
                <a:gridCol w="395451"/>
                <a:gridCol w="395451"/>
                <a:gridCol w="395451"/>
                <a:gridCol w="395451"/>
                <a:gridCol w="395451"/>
                <a:gridCol w="395451"/>
                <a:gridCol w="395451"/>
                <a:gridCol w="395451"/>
                <a:gridCol w="395451"/>
                <a:gridCol w="395451"/>
                <a:gridCol w="385564"/>
                <a:gridCol w="382269"/>
              </a:tblGrid>
              <a:tr h="2861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&lt; 1     ano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30-34 anos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 anos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80e + anos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   Transtornos mentais e comportamentais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7155" marR="7155" marT="71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ixaDeTexto 4"/>
          <p:cNvSpPr txBox="1"/>
          <p:nvPr/>
        </p:nvSpPr>
        <p:spPr>
          <a:xfrm>
            <a:off x="6365360" y="500042"/>
            <a:ext cx="2492920" cy="50006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/>
              <a:t>INDICADORES DA SAÚDE </a:t>
            </a:r>
          </a:p>
          <a:p>
            <a:pPr algn="ctr"/>
            <a:r>
              <a:rPr lang="pt-BR" sz="1200" b="1" dirty="0"/>
              <a:t>ANO </a:t>
            </a:r>
            <a:r>
              <a:rPr lang="pt-BR" sz="1200" b="1" dirty="0" smtClean="0"/>
              <a:t>2023 </a:t>
            </a:r>
            <a:r>
              <a:rPr lang="pt-BR" sz="1200" b="1" dirty="0"/>
              <a:t>– </a:t>
            </a:r>
            <a:r>
              <a:rPr lang="pt-BR" sz="1200" b="1" dirty="0" smtClean="0"/>
              <a:t>2º </a:t>
            </a:r>
            <a:r>
              <a:rPr lang="pt-BR" sz="1200" b="1" dirty="0"/>
              <a:t>QUADRIMESTRE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285720" y="357166"/>
            <a:ext cx="5286412" cy="838200"/>
            <a:chOff x="285720" y="357166"/>
            <a:chExt cx="5286412" cy="8382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CaixaDeTexto 34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2428860" y="571480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 l="62667" t="46123" r="36310" b="44399"/>
          <a:stretch>
            <a:fillRect/>
          </a:stretch>
        </p:blipFill>
        <p:spPr bwMode="auto">
          <a:xfrm>
            <a:off x="8915636" y="142852"/>
            <a:ext cx="228364" cy="11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Conector Reto 27"/>
          <p:cNvCxnSpPr/>
          <p:nvPr/>
        </p:nvCxnSpPr>
        <p:spPr>
          <a:xfrm rot="5400000">
            <a:off x="2070876" y="78579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28594" y="1377323"/>
          <a:ext cx="8358247" cy="5345532"/>
        </p:xfrm>
        <a:graphic>
          <a:graphicData uri="http://schemas.openxmlformats.org/drawingml/2006/table">
            <a:tbl>
              <a:tblPr/>
              <a:tblGrid>
                <a:gridCol w="646828"/>
                <a:gridCol w="4878173"/>
                <a:gridCol w="646828"/>
                <a:gridCol w="714207"/>
                <a:gridCol w="754635"/>
                <a:gridCol w="717576"/>
              </a:tblGrid>
              <a:tr h="322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Meta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Res. 2022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Res. 1º Quadri. 2023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Res. 2º Quadri. 2023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</a:tr>
              <a:tr h="34252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mortalidade prematura (de 30 a 69 anos) pelo conjunto das quatro principais doenças crônicas não transmissíveis (doenças do aparelho circulatório, câncer, diabetes e doenças respiratórias crônicas).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 p/100 mil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309,9 p/ 100 mil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78,06 p/ 100 mil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187,6 p/100 mil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4252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Razão de exames de mamografia de rastreamento realizados em mulheres de 50 a 69 anos na população residente de determinado local e a população da mesma faixa etária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Percentual de usuários diagnosticados com câncer iniciando tratamento em até 60 dias a partir do diagnóstico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30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cura dos casos novos de hanseníase diagnosticados nos anos das coortes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≥90%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76,40%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82,35%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incidência de tuberculose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p/ 100 mil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27,8 p/ 100 mil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12,8 p/ 100 mil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23,9 p/ 100 mil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8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absoluto de óbitos de dengue grave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incidência de siflís congênita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8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Mortalidade Infantil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10,00%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13,16%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9,27%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9,22%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de óbitos maternos em determinado período e local de residência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8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Cobertura populacional estimada de saúde bucal na atenção básica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89,00%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idosos cadastrados que realizaram avaliação multidimensional no ano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0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0 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0 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30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internações clínicas por condições sensíveis à Atenção Básica - ICSAB (*)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15,20%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vacinas selecionadas do Calendário Nacional de Vacinação para crianças menores de dois anos de idade – Pentavalente (3ª dose), Pneumocócica 10-valente (2ª dose), Poliomielite (3ª dose) e Tríplice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72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análises realizadas em amostras de água para consumo humano quanto aos parâmetros coliformes totais, cloro residual livre e turbidez 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75,25%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94,41%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96,50%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Razão de exames citopatológicos do colo do útero em mulheres de 25 a 64 anos na população residente de determinado local e a população da mesma faixa etária.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0,62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8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parto normal no SUS e na Saúde Suplementar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43,14%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37,71%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39,08%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40,63%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gravidez na adolescência entre as faixas etárias 10 a 19 anos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14,01%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12,67%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11,90%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11,98%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8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populacional estimada pelas equipes de Atenção Básica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77,27%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92,22%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93,04%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93,60%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de acompanhamento das condicionalidades de Saúde do Programa Bolsa Família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85,33%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77,06%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86,27%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23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Ações de matriciamento sistemático realizadas por CAPS com equipes de Atenção Básica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de ciclos que atingiram mínimo de 80% de cobertura de imóveis visitados para controle vetorial da dengue.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8726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6" marR="5376" marT="5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6" marR="5376" marT="53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6" marR="5376" marT="53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6" marR="5376" marT="53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6" marR="5376" marT="53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6" marR="5376" marT="53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872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(*) Indicador novo, ainda não há método de cálculo disponível aos Municipios.</a:t>
                      </a:r>
                    </a:p>
                  </a:txBody>
                  <a:tcPr marL="5376" marR="5376" marT="5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6" marR="5376" marT="5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6" marR="5376" marT="5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6" marR="5376" marT="5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76" marR="5376" marT="53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452770"/>
            <a:ext cx="3071834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/>
              <a:t>2</a:t>
            </a:r>
            <a:r>
              <a:rPr lang="pt-BR" sz="1200" b="1" dirty="0" smtClean="0"/>
              <a:t>º 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2023</a:t>
            </a:r>
            <a:endParaRPr lang="pt-BR" sz="1200" b="1" dirty="0"/>
          </a:p>
        </p:txBody>
      </p:sp>
      <p:grpSp>
        <p:nvGrpSpPr>
          <p:cNvPr id="2" name="Grupo 7"/>
          <p:cNvGrpSpPr/>
          <p:nvPr/>
        </p:nvGrpSpPr>
        <p:grpSpPr>
          <a:xfrm>
            <a:off x="285720" y="0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riângulo isósceles 13"/>
          <p:cNvSpPr/>
          <p:nvPr/>
        </p:nvSpPr>
        <p:spPr>
          <a:xfrm rot="10800000">
            <a:off x="4643438" y="6429420"/>
            <a:ext cx="356620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00035" y="1214422"/>
          <a:ext cx="8286810" cy="5080000"/>
        </p:xfrm>
        <a:graphic>
          <a:graphicData uri="http://schemas.openxmlformats.org/drawingml/2006/table">
            <a:tbl>
              <a:tblPr/>
              <a:tblGrid>
                <a:gridCol w="4097680"/>
                <a:gridCol w="837826"/>
                <a:gridCol w="837826"/>
                <a:gridCol w="837826"/>
                <a:gridCol w="837826"/>
                <a:gridCol w="837826"/>
              </a:tblGrid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RELATÓRIO POR BLOCO DE FINANCIAMENTO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2º QUADRIMESTRE 2023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6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GESTÃO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ATIVIDADES ADMINISTRATIVAS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23.265.832,00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26.466.910,52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25.215.069,15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19.001.297,81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18.825.953,67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CONSELHO MUNICIPAL DE SAUDE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201.988,00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71.787,40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69.648,40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69.648,40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REGULAÇÃO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36.800,00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41.800,00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31.900,00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TRANSPORTE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5.006.300,00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8.481.621,30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7.499.983,99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4.280.915,06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4.271.915,06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SETOR DE JUDICIALIZAÇÃO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224.600,00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866.256,00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743.507,86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615.664,76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615.664,76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GESTÃO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28.698.532,00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36.058.575,82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33.562.248,40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23.967.526,03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23.783.181,89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ATENÇÃO PRIMÁRIA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UNIDADES BÁSICAS DE SAÚDE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22.859.221,00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25.834.933,79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19.589.823,88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15.353.105,37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15.144.900,91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ESTRATÉGIA SAÚDE DA FAMILIA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16.700.659,00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16.704.659,00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13.055.872,50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13.055.872,50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12.891.653,12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AGENTE COMUNITÁRIOS DE SAÚDE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10.845.734,00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10.435.734,00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3.827.901,30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3.827.901,30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3.654.272,07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SAUDE BUCAL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73.215,55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72.436,12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72.436,12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ATENÇÃO PRIMÁRIA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50.756.014,00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53.246.726,79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36.546.813,23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32.309.315,29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31.763.262,22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INVESTIMENTO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RESTAURAÇÃO E AMPIAÇÃO HGL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603.736,66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551.179,02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544.890,48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544.890,48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CONSTRUÇÃO DE UNIDADE DE SAUDE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3.025.988,91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2.675.734,31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463756,06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463756,06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INVESTIMENTO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452.000,00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3.629.725,57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3.226.913,33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1.008.646,54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1.008.646,54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MÉDIA E ALTA COMPEXIDADE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GERAL DE LINHARES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53.079.254,00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55.451.985,30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36.483.529,18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31.233.685,64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30.810.526,69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CAPS AD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521.100,00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469.217,84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144.580,87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144.580,87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142.140,95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REDE CREDENCIADA DO SUS ENT.PRIV. E FILANT.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21.600.000,00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1.396.068,44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829.011,16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829.011,16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829.011,16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DO P. ATENDIMENTO INFANTIL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8.005.000,00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13.543.498,82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10.922.200,01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9.165.702,92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9.165.702,92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AT. DA REDE CUIDAR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2.775.655,00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2.775.655,00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2.680.653,52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1.595.429,97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1.595.429,97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USL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12.816.468,00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13.092.188,56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5.554.307,39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5.272.747,45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5.185.049,65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CAPS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1.030.244,00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1.228.336,99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944.575,30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777.342,91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764.310,23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NAPS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6.637.275,00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7.076.091,10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4.130.852,83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3.858.542,29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3.790.977,15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 CEO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CEFIL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946.469,00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1.032.947,16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625.532,17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570.107,47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553.488,68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CONSÓRCIO POLINORTE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21.897.406,00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26.292.515,58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25.502.156,17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19.310.407,98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19.310.407,98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MEDIA E ALTA COMPL.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129.321.271,00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122.370.904,79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87.818.398,60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72.757.558,66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72.147.045,38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tângulo 11"/>
          <p:cNvSpPr/>
          <p:nvPr/>
        </p:nvSpPr>
        <p:spPr>
          <a:xfrm>
            <a:off x="5857884" y="595622"/>
            <a:ext cx="300039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/>
              <a:t>2</a:t>
            </a:r>
            <a:r>
              <a:rPr lang="pt-BR" sz="1200" b="1" dirty="0" smtClean="0"/>
              <a:t>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2023</a:t>
            </a:r>
            <a:endParaRPr lang="pt-BR" sz="1200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85720" y="2857496"/>
          <a:ext cx="8502721" cy="1567377"/>
        </p:xfrm>
        <a:graphic>
          <a:graphicData uri="http://schemas.openxmlformats.org/drawingml/2006/table">
            <a:tbl>
              <a:tblPr/>
              <a:tblGrid>
                <a:gridCol w="3786216"/>
                <a:gridCol w="943301"/>
                <a:gridCol w="943301"/>
                <a:gridCol w="943301"/>
                <a:gridCol w="943301"/>
                <a:gridCol w="943301"/>
              </a:tblGrid>
              <a:tr h="13025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DA ATENÇÃO FARMACÊUTICA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30256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DA FARMÁCIA BÁSICA 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3.521.400,00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4.415.780,00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3.866.058,97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2.286.455,54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2.270.632,87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DA ATENÇÃO FARMACEUTICA  &gt;&gt;&gt;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3.521.400,00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4.415.780,00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3.866.058,97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2.286.455,54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2.270.632,87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025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DA VIGILÂNCIA EM SAÚDE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30256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VIGILÂNCIA SANITÁRIA 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376.400,00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1.189.164,86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720.598,28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374.188,05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374.188,05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56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PROGRAMA  DST 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161.900,00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202.684,40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25.156,26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11.624,07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11.624,07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56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VIGIL. A EPIDEMIOLÓGICA 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3.862.626,00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3.913.895,14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2.756.403,48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2.553.967,30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2.495.692,58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VIGILÂNCIA EM SAÚDE &gt;&gt;&gt;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4.400.926,00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5.305.744,40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3.502.158,02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2.939.779,42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2.881.504,70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025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GERAL  &gt;&gt;&gt;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217.150.143,00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225.027.457,37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168.522.590,55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135.269.281,48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133.854.273,60</a:t>
                      </a:r>
                    </a:p>
                  </a:txBody>
                  <a:tcPr marL="6513" marR="6513" marT="6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6072198" y="642918"/>
            <a:ext cx="2571768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 /  DESPESA PESSOAL</a:t>
            </a:r>
          </a:p>
          <a:p>
            <a:pPr algn="ctr"/>
            <a:r>
              <a:rPr lang="pt-BR" sz="1200" b="1" dirty="0" smtClean="0"/>
              <a:t>2º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2023</a:t>
            </a:r>
            <a:endParaRPr lang="pt-BR" sz="1200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85720" y="1785926"/>
          <a:ext cx="8572562" cy="3150900"/>
        </p:xfrm>
        <a:graphic>
          <a:graphicData uri="http://schemas.openxmlformats.org/drawingml/2006/table">
            <a:tbl>
              <a:tblPr/>
              <a:tblGrid>
                <a:gridCol w="3890302"/>
                <a:gridCol w="986471"/>
                <a:gridCol w="986471"/>
                <a:gridCol w="903106"/>
                <a:gridCol w="903106"/>
                <a:gridCol w="903106"/>
              </a:tblGrid>
              <a:tr h="148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PREVISÃO 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8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DESPESAS COM FOLHA DE PAGAMENTO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EMPENHO 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LIQUIDAÇÃO 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PAGAMENTO 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ADMINISTRATIVAS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9.909.732,00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10.276.444,05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9.422.364,19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9.422.364,19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9.256.506,41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 ESF / UBS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29.372.380,00</a:t>
                      </a:r>
                    </a:p>
                  </a:txBody>
                  <a:tcPr marL="7410" marR="7410" marT="7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29.303.809,78</a:t>
                      </a:r>
                    </a:p>
                  </a:txBody>
                  <a:tcPr marL="7410" marR="7410" marT="7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20.390.276,17</a:t>
                      </a:r>
                    </a:p>
                  </a:txBody>
                  <a:tcPr marL="7410" marR="7410" marT="7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20.390.276,17</a:t>
                      </a:r>
                    </a:p>
                  </a:txBody>
                  <a:tcPr marL="7410" marR="7410" marT="7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20.047.862,14</a:t>
                      </a:r>
                    </a:p>
                  </a:txBody>
                  <a:tcPr marL="7410" marR="7410" marT="7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ACS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10.844.734,00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10.434.734,00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3.827.901,30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3.827.901,30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3.654.272,07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HGL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33.718.654,00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33.771.324,70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20.104.454,24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20.103.088,57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19.712.370,40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CAPS AD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360.400,00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375.997,88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142.804,56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142.804,56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140.364,64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DA USL./CAPS/CEFIL/NAPS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19.157.456,00</a:t>
                      </a:r>
                    </a:p>
                  </a:txBody>
                  <a:tcPr marL="7410" marR="7410" marT="7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19.180.706,00</a:t>
                      </a:r>
                    </a:p>
                  </a:txBody>
                  <a:tcPr marL="7410" marR="7410" marT="7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9.147.603,84</a:t>
                      </a:r>
                    </a:p>
                  </a:txBody>
                  <a:tcPr marL="7410" marR="7410" marT="7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9.147.603,84</a:t>
                      </a:r>
                    </a:p>
                  </a:txBody>
                  <a:tcPr marL="7410" marR="7410" marT="7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8.966.369,03</a:t>
                      </a:r>
                    </a:p>
                  </a:txBody>
                  <a:tcPr marL="7410" marR="7410" marT="7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VIG. EPIDEMIOLÓGICA / SANITÁRIA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3.431.626,00</a:t>
                      </a:r>
                    </a:p>
                  </a:txBody>
                  <a:tcPr marL="7410" marR="7410" marT="7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3.423.429,00</a:t>
                      </a:r>
                    </a:p>
                  </a:txBody>
                  <a:tcPr marL="7410" marR="7410" marT="7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2.437.906,19</a:t>
                      </a:r>
                    </a:p>
                  </a:txBody>
                  <a:tcPr marL="7410" marR="7410" marT="7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2.437.906,16</a:t>
                      </a:r>
                    </a:p>
                  </a:txBody>
                  <a:tcPr marL="7410" marR="7410" marT="7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2.379.631,47</a:t>
                      </a:r>
                    </a:p>
                  </a:txBody>
                  <a:tcPr marL="7410" marR="7410" marT="7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106.794.982,00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106.766.445,41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65.473.310,49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65.471.944,79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64.157.376,16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 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Balancete Orçamentário da Despesa </a:t>
                      </a: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251520" y="5381501"/>
            <a:ext cx="8151440" cy="1219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defRPr lang="pt-BR"/>
            </a:pP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642745" y="2637155"/>
            <a:ext cx="642747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Dados socioeconômicos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Estabelecimentos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Recursos Humanos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Produção / Indicadores de  Saúde</a:t>
            </a:r>
          </a:p>
          <a:p>
            <a:r>
              <a:rPr lang="pt-BR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Orçamento /  </a:t>
            </a:r>
            <a:r>
              <a:rPr lang="pt-BR" dirty="0" smtClean="0"/>
              <a:t>Financeiro</a:t>
            </a: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Imagens / Realizações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Conclusão</a:t>
            </a:r>
          </a:p>
          <a:p>
            <a:endParaRPr lang="pt-BR" dirty="0"/>
          </a:p>
          <a:p>
            <a:endParaRPr lang="pt-BR" dirty="0"/>
          </a:p>
        </p:txBody>
      </p:sp>
      <p:grpSp>
        <p:nvGrpSpPr>
          <p:cNvPr id="22" name="Grupo 25"/>
          <p:cNvGrpSpPr/>
          <p:nvPr/>
        </p:nvGrpSpPr>
        <p:grpSpPr>
          <a:xfrm>
            <a:off x="285750" y="214630"/>
            <a:ext cx="5286375" cy="838200"/>
            <a:chOff x="285720" y="428604"/>
            <a:chExt cx="5286412" cy="838200"/>
          </a:xfrm>
        </p:grpSpPr>
        <p:cxnSp>
          <p:nvCxnSpPr>
            <p:cNvPr id="25" name="Conector Reto 24"/>
            <p:cNvCxnSpPr/>
            <p:nvPr/>
          </p:nvCxnSpPr>
          <p:spPr>
            <a:xfrm rot="5400000">
              <a:off x="2070876" y="85723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428604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CaixaDeTexto 26"/>
            <p:cNvSpPr txBox="1"/>
            <p:nvPr/>
          </p:nvSpPr>
          <p:spPr>
            <a:xfrm>
              <a:off x="1000100" y="571480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428860" y="642918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sp>
        <p:nvSpPr>
          <p:cNvPr id="3" name="Retângulo 2"/>
          <p:cNvSpPr/>
          <p:nvPr/>
        </p:nvSpPr>
        <p:spPr>
          <a:xfrm>
            <a:off x="8606354" y="1844541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1844541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 de Texto 6"/>
          <p:cNvSpPr txBox="1"/>
          <p:nvPr/>
        </p:nvSpPr>
        <p:spPr>
          <a:xfrm>
            <a:off x="4787900" y="1988820"/>
            <a:ext cx="2849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pt-BR" altLang="en-US" b="1"/>
              <a:t>APRESENTAÇÃO</a:t>
            </a:r>
          </a:p>
          <a:p>
            <a:pPr algn="dist"/>
            <a:endParaRPr lang="pt-BR" altLang="en-US" b="1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5929322" y="642918"/>
            <a:ext cx="264320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DESPESAS POR FONTE DE RECURSOS</a:t>
            </a:r>
          </a:p>
          <a:p>
            <a:r>
              <a:rPr lang="pt-BR" sz="1200" b="1" dirty="0" smtClean="0"/>
              <a:t>2 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2023</a:t>
            </a:r>
            <a:endParaRPr lang="pt-BR" sz="1200" b="1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00032" y="1420427"/>
          <a:ext cx="7764406" cy="5008969"/>
        </p:xfrm>
        <a:graphic>
          <a:graphicData uri="http://schemas.openxmlformats.org/drawingml/2006/table">
            <a:tbl>
              <a:tblPr/>
              <a:tblGrid>
                <a:gridCol w="3467676"/>
                <a:gridCol w="859346"/>
                <a:gridCol w="859346"/>
                <a:gridCol w="859346"/>
                <a:gridCol w="859346"/>
                <a:gridCol w="859346"/>
              </a:tblGrid>
              <a:tr h="1479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AUTORIZAÇÃO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LIQUIDADO 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PAGO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47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Atualizado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602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150000000001 - RECURSOS ORDINÁRIOS - PML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68.946.592,00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13.500,00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150000150000 - RECEITA DE IMPOSTOS E DE TRANFERENCIAS DE IMPOSTOS - SAÚDE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66.941.250,00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144.239.447,33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106.411.520,47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85.729.448,45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84.717.846,18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150000250000 - RECEITA DE IMPOSTOS E DE TRANFERENCIA DE IMPOSTOS - MDE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160000009999  - TRANFERENCIAS FUNDO A FUNDO DE RECURSOS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63.695.000,00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56.925.801,86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39.369.000,48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35.288.515,88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34.893.152,64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161000009999 - TRANFERENCIAS FUNDO A FUNDO DE RECURSOS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400.000,00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3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160400000000 - TRANFERENCIAS PROV. DO GOVERNO FEDERAL DEST. AOS VENCIMENTOS ACS E ACE</a:t>
                      </a:r>
                    </a:p>
                  </a:txBody>
                  <a:tcPr marL="7398" marR="7398" marT="73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2.267.774,00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2.015.037,85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2.015.037,85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2.014.277,76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162100000000 - TRANFERENCIAS FUNDO A FUNDO DE RECUR. DO SUS PROV. DO GOVERNO ESTADUAL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5.117.508,00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4.933.965,70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4.859.940,20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3.469.783,79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3.469.783,79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162200000000 - TRANFERENCIAS FUNDO A FUNDO DE RECUR. DO SUS PROV. DOS GOVERNOS MUNICIPAIS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529.019,00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685.115,82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396.596,82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170000000001 - OUTRAS TRANFERENCIAS DE CONVENIOS OU INST. CONGÊNERES DA UNIÃO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170400000001 - TRANFERENCIAS DA UNIÃO REF. A COMPENSAÇÃO FIN. PELA EXPLORAÇÃO DE REC. NATURAIS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11.520.774,00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8.082.538,29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7.109.647,87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4.537.865,68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4.537.865,68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17070000000 - TRANSFERENCIA DA UNIÃO - INCISO I DO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2.000,00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1.850,00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1.850,00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1.850,00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250000150000 - RECEITA DE IMPOSTOS E DE TRANFERENCIA DE IMPOSTOS  - SAÚDE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4.029.145,80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3.592.210,41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2.560.940,39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2.553.658,11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260000009999 - TRANFERENCIAS FUNDO A FUNDO DE RECUR. DO SUS PROV. DO GOVERNO FEDERAL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997.552,76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943.280,24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54.311,48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54.311,48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270000000001 - OUTRAS TRANFERENCIAS DE CONVENIOS OU INST. CONGÊNERES DA UNIÃO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270400000001 - TRANFERENCIAS DA UNIÃO REF. A COMPENSAÇÃO FIN. PELA EXPLORAÇÃO DE REC. NATURAIS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3.823.506,23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3.823.506,21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1.611.527,96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1.611.527,96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217.150.143,00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226.000.347,79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168.522.590,55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135.269.281,48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133.854.273,60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ector Reto 38"/>
          <p:cNvCxnSpPr/>
          <p:nvPr/>
        </p:nvCxnSpPr>
        <p:spPr>
          <a:xfrm rot="16200000" flipH="1">
            <a:off x="535754" y="3036090"/>
            <a:ext cx="214314" cy="1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500034" y="3143248"/>
            <a:ext cx="285752" cy="285752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500034" y="2643182"/>
            <a:ext cx="285752" cy="285752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215074" y="642918"/>
            <a:ext cx="2428892" cy="785818"/>
          </a:xfrm>
          <a:prstGeom prst="round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FOLHA DE PAGAMENTO - </a:t>
            </a:r>
            <a:r>
              <a:rPr lang="pt-BR" sz="1200" b="1" dirty="0" smtClean="0">
                <a:solidFill>
                  <a:schemeClr val="tx1"/>
                </a:solidFill>
              </a:rPr>
              <a:t>2023</a:t>
            </a:r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 TOTAL LIQUIDADO – </a:t>
            </a:r>
            <a:r>
              <a:rPr lang="pt-BR" sz="1200" b="1" dirty="0" smtClean="0">
                <a:solidFill>
                  <a:schemeClr val="tx1"/>
                </a:solidFill>
              </a:rPr>
              <a:t>2023</a:t>
            </a:r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 smtClean="0">
                <a:solidFill>
                  <a:schemeClr val="accent6">
                    <a:lumMod val="50000"/>
                  </a:schemeClr>
                </a:solidFill>
              </a:rPr>
              <a:t>2º </a:t>
            </a:r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QUADRIMESTRE</a:t>
            </a:r>
          </a:p>
        </p:txBody>
      </p:sp>
      <p:grpSp>
        <p:nvGrpSpPr>
          <p:cNvPr id="2" name="Grupo 15"/>
          <p:cNvGrpSpPr/>
          <p:nvPr/>
        </p:nvGrpSpPr>
        <p:grpSpPr>
          <a:xfrm>
            <a:off x="6332682" y="2198024"/>
            <a:ext cx="2160240" cy="2088232"/>
            <a:chOff x="3131840" y="3573016"/>
            <a:chExt cx="2160240" cy="2088232"/>
          </a:xfrm>
          <a:solidFill>
            <a:schemeClr val="bg2">
              <a:lumMod val="75000"/>
            </a:schemeClr>
          </a:solidFill>
        </p:grpSpPr>
        <p:sp>
          <p:nvSpPr>
            <p:cNvPr id="14" name="Elipse 13"/>
            <p:cNvSpPr/>
            <p:nvPr/>
          </p:nvSpPr>
          <p:spPr>
            <a:xfrm>
              <a:off x="3131840" y="3573016"/>
              <a:ext cx="2160240" cy="20882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371422" y="4375364"/>
              <a:ext cx="18002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% </a:t>
              </a:r>
              <a:endParaRPr lang="pt-BR" dirty="0"/>
            </a:p>
            <a:p>
              <a:pPr algn="ctr"/>
              <a:r>
                <a:rPr lang="pt-BR" dirty="0" smtClean="0"/>
                <a:t>48,41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500034" y="2342040"/>
            <a:ext cx="57606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1600" dirty="0"/>
              <a:t>1    GASTO COM FOLHA – Jan à </a:t>
            </a:r>
            <a:r>
              <a:rPr lang="pt-BR" sz="1600" dirty="0" smtClean="0"/>
              <a:t>Agosto </a:t>
            </a:r>
            <a:r>
              <a:rPr lang="pt-BR" sz="1600" dirty="0"/>
              <a:t>/ </a:t>
            </a:r>
            <a:r>
              <a:rPr lang="pt-BR" sz="1600" dirty="0" smtClean="0"/>
              <a:t>2023        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 65,5 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milhões</a:t>
            </a:r>
          </a:p>
          <a:p>
            <a:endParaRPr lang="pt-BR" sz="1600" dirty="0"/>
          </a:p>
          <a:p>
            <a:r>
              <a:rPr lang="pt-BR" sz="1600" dirty="0"/>
              <a:t>2    TOTAL DESPESAS / INVEST. SAÚDE &gt;&gt;&gt;           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135,3 Milhões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u="sng" dirty="0">
              <a:solidFill>
                <a:srgbClr val="00B05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7014" y="5286388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Nota Explicativa </a:t>
            </a:r>
          </a:p>
          <a:p>
            <a:pPr algn="just"/>
            <a:r>
              <a:rPr lang="pt-BR" sz="1400" dirty="0"/>
              <a:t>Total da folha de pagamento da saúde com encargos.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85786" y="6143644"/>
            <a:ext cx="464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BALANCETE  ANALÍTICO DA DESPESA - CONTABILIDADE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857224" y="357166"/>
            <a:ext cx="8286808" cy="1189351"/>
            <a:chOff x="285720" y="214290"/>
            <a:chExt cx="8286808" cy="1189351"/>
          </a:xfrm>
        </p:grpSpPr>
        <p:grpSp>
          <p:nvGrpSpPr>
            <p:cNvPr id="3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33" name="Conector Reto 3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CaixaDeTexto 3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344164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" name="Retângulo de cantos arredondados 36"/>
          <p:cNvSpPr/>
          <p:nvPr/>
        </p:nvSpPr>
        <p:spPr>
          <a:xfrm>
            <a:off x="571472" y="2143116"/>
            <a:ext cx="5357850" cy="28575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DESCRIÇÃO                                                       Valores – R$</a:t>
            </a:r>
          </a:p>
        </p:txBody>
      </p:sp>
    </p:spTree>
  </p:cSld>
  <p:clrMapOvr>
    <a:masterClrMapping/>
  </p:clrMapOvr>
  <p:transition spd="slow" advClick="0" advTm="3000">
    <p:cover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786314" y="1571612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" name="Grupo 25"/>
            <p:cNvGrpSpPr/>
            <p:nvPr/>
          </p:nvGrpSpPr>
          <p:grpSpPr>
            <a:xfrm>
              <a:off x="450" y="701"/>
              <a:ext cx="9775" cy="1320"/>
              <a:chOff x="285720" y="428604"/>
              <a:chExt cx="5877914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2428734" y="643234"/>
                <a:ext cx="37349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 - FMS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CaixaDeTexto 8"/>
          <p:cNvSpPr txBox="1"/>
          <p:nvPr/>
        </p:nvSpPr>
        <p:spPr>
          <a:xfrm>
            <a:off x="5715008" y="3000373"/>
            <a:ext cx="293121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2021</a:t>
            </a:r>
            <a:r>
              <a:rPr lang="pt-BR" dirty="0" smtClean="0"/>
              <a:t> - Linhares </a:t>
            </a:r>
            <a:r>
              <a:rPr lang="pt-BR" dirty="0"/>
              <a:t>– R$ 1.339,12</a:t>
            </a:r>
          </a:p>
          <a:p>
            <a:r>
              <a:rPr lang="pt-BR" b="1" dirty="0"/>
              <a:t>7º Lugar</a:t>
            </a:r>
          </a:p>
        </p:txBody>
      </p:sp>
      <p:pic>
        <p:nvPicPr>
          <p:cNvPr id="15" name="Imagem 14" descr="prest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2643182"/>
            <a:ext cx="4143404" cy="2886075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715008" y="3643315"/>
            <a:ext cx="292895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2022 </a:t>
            </a:r>
            <a:r>
              <a:rPr lang="pt-BR" dirty="0" smtClean="0"/>
              <a:t>- Linhares </a:t>
            </a:r>
            <a:r>
              <a:rPr lang="pt-BR" dirty="0"/>
              <a:t>– R$ </a:t>
            </a:r>
            <a:r>
              <a:rPr lang="pt-BR" dirty="0" smtClean="0"/>
              <a:t>1.407,65</a:t>
            </a:r>
            <a:endParaRPr lang="pt-BR" dirty="0"/>
          </a:p>
          <a:p>
            <a:r>
              <a:rPr lang="pt-BR" b="1" dirty="0"/>
              <a:t>4</a:t>
            </a:r>
            <a:r>
              <a:rPr lang="pt-BR" b="1" dirty="0" smtClean="0"/>
              <a:t>º </a:t>
            </a:r>
            <a:r>
              <a:rPr lang="pt-BR" b="1" dirty="0"/>
              <a:t>Lugar</a:t>
            </a:r>
          </a:p>
        </p:txBody>
      </p:sp>
    </p:spTree>
  </p:cSld>
  <p:clrMapOvr>
    <a:masterClrMapping/>
  </p:clrMapOvr>
  <p:transition spd="slow" advClick="0" advTm="3000">
    <p:wheel spokes="3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860032" y="1484784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" name="Grupo 25"/>
            <p:cNvGrpSpPr/>
            <p:nvPr/>
          </p:nvGrpSpPr>
          <p:grpSpPr>
            <a:xfrm>
              <a:off x="450" y="701"/>
              <a:ext cx="3445" cy="1320"/>
              <a:chOff x="285720" y="428604"/>
              <a:chExt cx="2071702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Espaço Reservado para Conteúdo 12" descr="prest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57356" y="2357430"/>
            <a:ext cx="5286412" cy="3071834"/>
          </a:xfrm>
        </p:spPr>
      </p:pic>
    </p:spTree>
  </p:cSld>
  <p:clrMapOvr>
    <a:masterClrMapping/>
  </p:clrMapOvr>
  <p:transition spd="slow" advClick="0" advTm="3000">
    <p:wheel spokes="3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500430" y="5072074"/>
            <a:ext cx="4925200" cy="81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média de investimentos na saúde dos municípios capixaba, em </a:t>
            </a:r>
            <a:r>
              <a:rPr lang="pt-BR" dirty="0" smtClean="0"/>
              <a:t>2022 </a:t>
            </a:r>
            <a:r>
              <a:rPr lang="pt-BR" dirty="0"/>
              <a:t>foi de </a:t>
            </a:r>
            <a:r>
              <a:rPr lang="pt-BR" dirty="0" smtClean="0"/>
              <a:t>21,2%.   </a:t>
            </a:r>
            <a:endParaRPr lang="pt-BR" dirty="0"/>
          </a:p>
          <a:p>
            <a:pPr algn="r"/>
            <a:r>
              <a:rPr lang="pt-BR" sz="1100" i="1" dirty="0"/>
              <a:t>Fonte: revista finanças capixaba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429124" y="2357430"/>
            <a:ext cx="309634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Municípios Capixabas</a:t>
            </a:r>
          </a:p>
        </p:txBody>
      </p:sp>
      <p:sp>
        <p:nvSpPr>
          <p:cNvPr id="18" name="Elipse 17"/>
          <p:cNvSpPr/>
          <p:nvPr/>
        </p:nvSpPr>
        <p:spPr>
          <a:xfrm>
            <a:off x="357158" y="2000240"/>
            <a:ext cx="2712524" cy="2872309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smtClean="0">
                <a:solidFill>
                  <a:schemeClr val="tx1"/>
                </a:solidFill>
              </a:rPr>
              <a:t>25,34%</a:t>
            </a:r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Investimento de Recursos Próprios na Saúde no </a:t>
            </a:r>
            <a:r>
              <a:rPr lang="pt-BR" dirty="0" smtClean="0">
                <a:solidFill>
                  <a:schemeClr val="tx1"/>
                </a:solidFill>
              </a:rPr>
              <a:t>2º </a:t>
            </a:r>
            <a:r>
              <a:rPr lang="pt-BR" dirty="0">
                <a:solidFill>
                  <a:schemeClr val="tx1"/>
                </a:solidFill>
              </a:rPr>
              <a:t>Quadrimestre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de </a:t>
            </a:r>
            <a:r>
              <a:rPr lang="pt-BR" dirty="0" smtClean="0">
                <a:solidFill>
                  <a:schemeClr val="tx1"/>
                </a:solidFill>
              </a:rPr>
              <a:t>2023</a:t>
            </a:r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2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7" name="Conector Reto 2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CaixaDeTexto 2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Retângulo 30"/>
          <p:cNvSpPr/>
          <p:nvPr/>
        </p:nvSpPr>
        <p:spPr>
          <a:xfrm>
            <a:off x="6429388" y="667060"/>
            <a:ext cx="2428892" cy="26161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/>
              <a:t>RECURSOS PRÓPRIOS – SAÚDE / 2022</a:t>
            </a:r>
          </a:p>
        </p:txBody>
      </p:sp>
      <p:pic>
        <p:nvPicPr>
          <p:cNvPr id="13" name="Imagem 12" descr="pres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000372"/>
            <a:ext cx="5500726" cy="186026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AÇÕES ESTRUTURANTES 2023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928662" y="1785926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Câncer de boca: Prefeitura oferece serviço de detecção e prevenção na rede municipal de saúde</a:t>
            </a:r>
          </a:p>
          <a:p>
            <a:pPr algn="ctr"/>
            <a:r>
              <a:rPr lang="pt-BR" sz="1200" b="1" dirty="0" smtClean="0"/>
              <a:t>10/05/2023</a:t>
            </a:r>
            <a:endParaRPr lang="pt-BR" sz="1200" b="1" dirty="0"/>
          </a:p>
        </p:txBody>
      </p:sp>
      <p:pic>
        <p:nvPicPr>
          <p:cNvPr id="12" name="Imagem 11" descr="21_05_2018_11_37_12-800x445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159" y="2643182"/>
            <a:ext cx="590768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857224" y="1571612"/>
            <a:ext cx="7572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Seminário discutiu exploração e abuso sexual de crianças e adolescentes e sua interface com a saúde mental</a:t>
            </a:r>
          </a:p>
          <a:p>
            <a:pPr algn="ctr"/>
            <a:r>
              <a:rPr lang="pt-BR" sz="1200" b="1" dirty="0" smtClean="0"/>
              <a:t>19/05/2023</a:t>
            </a:r>
          </a:p>
        </p:txBody>
      </p:sp>
      <p:pic>
        <p:nvPicPr>
          <p:cNvPr id="12" name="Imagem 11" descr="WhatsApp-Image-2023-05-18-at-12.56.19-1024x67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43182"/>
            <a:ext cx="4878766" cy="3786214"/>
          </a:xfrm>
          <a:prstGeom prst="rect">
            <a:avLst/>
          </a:prstGeom>
        </p:spPr>
      </p:pic>
      <p:pic>
        <p:nvPicPr>
          <p:cNvPr id="14" name="Imagem 13" descr="WhatsApp-Image-2023-05-18-at-12.56.18-1024x67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2285992"/>
            <a:ext cx="3748742" cy="2127491"/>
          </a:xfrm>
          <a:prstGeom prst="rect">
            <a:avLst/>
          </a:prstGeom>
        </p:spPr>
      </p:pic>
      <p:pic>
        <p:nvPicPr>
          <p:cNvPr id="15" name="Imagem 14" descr="WhatsApp-Image-2023-05-18-at-12.55.53-Copia-1024x67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4500570"/>
            <a:ext cx="3786214" cy="21699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142976" y="1643050"/>
            <a:ext cx="7000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Produtos irregulares: Vigilância Sanitária apreende 40 quilos de queijos em supermercados de Linhares</a:t>
            </a:r>
          </a:p>
          <a:p>
            <a:pPr algn="ctr"/>
            <a:r>
              <a:rPr lang="pt-BR" sz="1200" b="1" dirty="0" smtClean="0"/>
              <a:t>17/05/2023</a:t>
            </a:r>
          </a:p>
        </p:txBody>
      </p:sp>
      <p:pic>
        <p:nvPicPr>
          <p:cNvPr id="12" name="Imagem 11" descr="WhatsApp-Image-2023-05-16-at-12.00.09-1024x67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428868"/>
            <a:ext cx="5857916" cy="387858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357290" y="1785926"/>
            <a:ext cx="6286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Casa Rosa atende 900 gestantes pelo Programa Pré-Natal de Alto Risco</a:t>
            </a:r>
          </a:p>
          <a:p>
            <a:pPr algn="ctr"/>
            <a:r>
              <a:rPr lang="pt-BR" sz="1200" b="1" dirty="0" smtClean="0"/>
              <a:t>24/05/2023</a:t>
            </a:r>
          </a:p>
        </p:txBody>
      </p:sp>
      <p:pic>
        <p:nvPicPr>
          <p:cNvPr id="12" name="Imagem 11" descr="WhatsApp-Image-2023-05-23-at-09.25.44-1024x68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215" y="2428868"/>
            <a:ext cx="5643570" cy="37587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46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DADOS ESTATÍSTICOS / SOCIOECONÔMICOS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/>
        </p:nvSpPr>
        <p:spPr>
          <a:xfrm>
            <a:off x="1000100" y="1714488"/>
            <a:ext cx="7358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Linhares realiza Teste do Pezinho em todas as unidades de saúde dos bairros e interior do município</a:t>
            </a:r>
          </a:p>
          <a:p>
            <a:pPr algn="ctr"/>
            <a:r>
              <a:rPr lang="pt-BR" sz="1200" b="1" dirty="0" smtClean="0"/>
              <a:t>06/06/2023</a:t>
            </a:r>
            <a:endParaRPr lang="pt-BR" sz="1200" b="1" dirty="0"/>
          </a:p>
        </p:txBody>
      </p:sp>
      <p:pic>
        <p:nvPicPr>
          <p:cNvPr id="14" name="Imagem 13" descr="teste-do-pezin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398" y="2571744"/>
            <a:ext cx="5691204" cy="3788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428728" y="1643050"/>
            <a:ext cx="6572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Dia Municipal do Homem: </a:t>
            </a:r>
            <a:r>
              <a:rPr lang="pt-BR" sz="1600" b="1" dirty="0" err="1" smtClean="0"/>
              <a:t>Naps</a:t>
            </a:r>
            <a:r>
              <a:rPr lang="pt-BR" sz="1600" b="1" dirty="0" smtClean="0"/>
              <a:t> promove ação de saúde voltada ao </a:t>
            </a:r>
          </a:p>
          <a:p>
            <a:pPr algn="ctr"/>
            <a:r>
              <a:rPr lang="pt-BR" sz="1600" b="1" dirty="0" smtClean="0"/>
              <a:t>público masculino</a:t>
            </a:r>
          </a:p>
          <a:p>
            <a:pPr algn="ctr"/>
            <a:r>
              <a:rPr lang="pt-BR" sz="1200" b="1" dirty="0" smtClean="0"/>
              <a:t>14/06/2023</a:t>
            </a:r>
            <a:endParaRPr lang="pt-BR" b="1" dirty="0"/>
          </a:p>
        </p:txBody>
      </p:sp>
      <p:pic>
        <p:nvPicPr>
          <p:cNvPr id="12" name="Imagem 11" descr="WhatsApp-Image-2023-05-25-at-09.50.18-1024x678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422" y="2500306"/>
            <a:ext cx="5435157" cy="3598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714348" y="1785926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Secretaria de Saúde oferece atendimento odontológico domiciliar aos pacientes acamados e com dificuldade de locomoção</a:t>
            </a:r>
          </a:p>
          <a:p>
            <a:pPr algn="ctr"/>
            <a:r>
              <a:rPr lang="pt-BR" sz="1200" b="1" dirty="0" smtClean="0"/>
              <a:t>26/06/2023</a:t>
            </a:r>
            <a:endParaRPr lang="pt-BR" sz="1200" b="1" dirty="0"/>
          </a:p>
        </p:txBody>
      </p:sp>
      <p:pic>
        <p:nvPicPr>
          <p:cNvPr id="12" name="Imagem 11" descr="WhatsApp-Image-2023-06-26-at-10.41.59-768x4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447" y="2714620"/>
            <a:ext cx="6215106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ângulo 14"/>
          <p:cNvSpPr/>
          <p:nvPr/>
        </p:nvSpPr>
        <p:spPr>
          <a:xfrm>
            <a:off x="1571604" y="1928802"/>
            <a:ext cx="6357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Dia do Motorista: </a:t>
            </a:r>
            <a:r>
              <a:rPr lang="pt-BR" b="1" dirty="0" err="1" smtClean="0"/>
              <a:t>Naps</a:t>
            </a:r>
            <a:r>
              <a:rPr lang="pt-BR" b="1" dirty="0" smtClean="0"/>
              <a:t> leva ação de saúde para motoristas em posto da PRF</a:t>
            </a:r>
          </a:p>
          <a:p>
            <a:pPr algn="ctr"/>
            <a:r>
              <a:rPr lang="pt-BR" sz="1200" b="1" dirty="0" smtClean="0"/>
              <a:t>24/07/2023</a:t>
            </a:r>
            <a:endParaRPr lang="pt-BR" sz="1200" b="1" dirty="0"/>
          </a:p>
        </p:txBody>
      </p:sp>
      <p:pic>
        <p:nvPicPr>
          <p:cNvPr id="16" name="Imagem 15" descr="WhatsApp-Image-2023-07-24-at-09.44.1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857496"/>
            <a:ext cx="6500858" cy="3616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/>
        </p:nvSpPr>
        <p:spPr>
          <a:xfrm>
            <a:off x="1643042" y="1785926"/>
            <a:ext cx="6143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Secretaria de Saúde continua aplicando teste para detectar a dengue</a:t>
            </a:r>
          </a:p>
          <a:p>
            <a:pPr algn="ctr"/>
            <a:r>
              <a:rPr lang="pt-BR" sz="1200" b="1" dirty="0" smtClean="0"/>
              <a:t>24/07/2023</a:t>
            </a:r>
            <a:endParaRPr lang="pt-BR" sz="1200" b="1" dirty="0"/>
          </a:p>
        </p:txBody>
      </p:sp>
      <p:pic>
        <p:nvPicPr>
          <p:cNvPr id="14" name="Imagem 13" descr="WhatsApp-Image-2023-07-24-at-11.09.2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428868"/>
            <a:ext cx="6667520" cy="3708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785786" y="1643050"/>
            <a:ext cx="7500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Agosto Dourado: Casa Rosa e Unidades Básicas de Saúde orientam sobre importância do aleitamento materno </a:t>
            </a:r>
          </a:p>
          <a:p>
            <a:pPr algn="ctr"/>
            <a:r>
              <a:rPr lang="pt-BR" sz="1200" b="1" dirty="0" smtClean="0"/>
              <a:t>07/08/2023</a:t>
            </a:r>
            <a:endParaRPr lang="pt-BR" sz="1200" b="1" dirty="0"/>
          </a:p>
        </p:txBody>
      </p:sp>
      <p:pic>
        <p:nvPicPr>
          <p:cNvPr id="12" name="Imagem 11" descr="baby-21167_1920-800x4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2643182"/>
            <a:ext cx="6453206" cy="358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000100" y="1714488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Casa Rosa realiza mais de 5.500 atendimentos voltados à saúde da mulher no primeiro semestre deste ano</a:t>
            </a:r>
          </a:p>
          <a:p>
            <a:pPr algn="ctr"/>
            <a:r>
              <a:rPr lang="pt-BR" sz="1200" b="1" dirty="0" smtClean="0"/>
              <a:t>08/08/2023</a:t>
            </a:r>
            <a:endParaRPr lang="pt-BR" sz="1200" b="1" dirty="0"/>
          </a:p>
        </p:txBody>
      </p:sp>
      <p:pic>
        <p:nvPicPr>
          <p:cNvPr id="12" name="Imagem 11" descr="Casa-Rosa-1-800x445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70" y="2571744"/>
            <a:ext cx="6977861" cy="3881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1142976" y="1785926"/>
            <a:ext cx="71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Saúde: Campanha nacional para atualização da caderneta de vacinação de crianças e adolescentes</a:t>
            </a:r>
          </a:p>
          <a:p>
            <a:pPr algn="ctr"/>
            <a:r>
              <a:rPr lang="pt-BR" sz="1200" b="1" dirty="0" smtClean="0"/>
              <a:t>24/08/2023</a:t>
            </a:r>
            <a:endParaRPr lang="pt-BR" sz="1200" b="1" dirty="0"/>
          </a:p>
        </p:txBody>
      </p:sp>
      <p:pic>
        <p:nvPicPr>
          <p:cNvPr id="14" name="Imagem 13" descr="WhatsApp-Image-2023-08-23-at-09.47.59-1024x68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2714620"/>
            <a:ext cx="6215106" cy="3685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2285984" y="2428868"/>
            <a:ext cx="4714908" cy="2497880"/>
            <a:chOff x="2607467" y="1868119"/>
            <a:chExt cx="3425666" cy="141852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01260" y="2152101"/>
              <a:ext cx="875321" cy="894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2741807" y="3112220"/>
              <a:ext cx="3164620" cy="174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pt-BR" dirty="0"/>
                <a:t>Prefeitura </a:t>
              </a:r>
              <a:r>
                <a:rPr lang="pt-BR" dirty="0" smtClean="0"/>
                <a:t>Municipal de </a:t>
              </a:r>
              <a:r>
                <a:rPr lang="pt-BR" dirty="0"/>
                <a:t>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607467" y="1868119"/>
              <a:ext cx="3425666" cy="209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2571736" y="1357298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tx2"/>
                </a:solidFill>
              </a:rPr>
              <a:t>OBRIGADA!!</a:t>
            </a:r>
            <a:endParaRPr lang="pt-BR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ixaDeTexto 14"/>
            <p:cNvSpPr txBox="1"/>
            <p:nvPr/>
          </p:nvSpPr>
          <p:spPr>
            <a:xfrm>
              <a:off x="6286512" y="692331"/>
              <a:ext cx="2571768" cy="523220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POPULAÇÃO 2022: </a:t>
              </a:r>
            </a:p>
            <a:p>
              <a:pPr algn="ctr"/>
              <a:r>
                <a:rPr lang="pt-BR" sz="1400" b="1" dirty="0" smtClean="0"/>
                <a:t>ESTIMATIVA </a:t>
              </a:r>
              <a:r>
                <a:rPr lang="pt-BR" sz="1400" b="1" dirty="0"/>
                <a:t>IBGE</a:t>
              </a:r>
              <a:endParaRPr lang="pt-BR" sz="1200" dirty="0"/>
            </a:p>
          </p:txBody>
        </p:sp>
      </p:grp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571472" y="2214554"/>
          <a:ext cx="7929613" cy="1718840"/>
        </p:xfrm>
        <a:graphic>
          <a:graphicData uri="http://schemas.openxmlformats.org/drawingml/2006/table">
            <a:tbl>
              <a:tblPr/>
              <a:tblGrid>
                <a:gridCol w="724993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</a:tblGrid>
              <a:tr h="343768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Estimada (Pessoas)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376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3437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Linhares 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147.782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151.012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154.260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157.757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160.922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164.138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167.118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170.364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173.555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176.688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179.755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166.786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6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3768">
                <a:tc gridSpan="11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Fonte: 2000 a 2020 - Estimativas preliminares elaboradas pelo Ministério da Saúde/SVS/DASNT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/>
            </a:r>
            <a:br>
              <a:rPr lang="pt-BR" sz="2400" b="1" dirty="0">
                <a:solidFill>
                  <a:srgbClr val="0070C0"/>
                </a:solidFill>
              </a:rPr>
            </a:br>
            <a:endParaRPr lang="pt-BR" sz="1800" dirty="0">
              <a:solidFill>
                <a:srgbClr val="0070C0"/>
              </a:solidFill>
            </a:endParaRPr>
          </a:p>
        </p:txBody>
      </p:sp>
      <p:grpSp>
        <p:nvGrpSpPr>
          <p:cNvPr id="3" name="Grupo 13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4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8" name="Conector Reto 17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CaixaDeTexto 19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CaixaDeTexto 16"/>
            <p:cNvSpPr txBox="1"/>
            <p:nvPr/>
          </p:nvSpPr>
          <p:spPr>
            <a:xfrm>
              <a:off x="6143636" y="571480"/>
              <a:ext cx="2571768" cy="5232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2021:  POPULAÇÃO POR FAIXA</a:t>
              </a:r>
            </a:p>
            <a:p>
              <a:r>
                <a:rPr lang="pt-BR" sz="1400" b="1" dirty="0"/>
                <a:t>ETÁRIA - PROJEÇÃO IBGE</a:t>
              </a:r>
              <a:endParaRPr lang="pt-BR" sz="1200" dirty="0"/>
            </a:p>
          </p:txBody>
        </p:sp>
      </p:grpSp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571472" y="4214815"/>
          <a:ext cx="8143929" cy="1742421"/>
        </p:xfrm>
        <a:graphic>
          <a:graphicData uri="http://schemas.openxmlformats.org/drawingml/2006/table">
            <a:tbl>
              <a:tblPr/>
              <a:tblGrid>
                <a:gridCol w="1260246"/>
                <a:gridCol w="868405"/>
                <a:gridCol w="451852"/>
                <a:gridCol w="451852"/>
                <a:gridCol w="508333"/>
                <a:gridCol w="508333"/>
                <a:gridCol w="508333"/>
                <a:gridCol w="508333"/>
                <a:gridCol w="508333"/>
                <a:gridCol w="508333"/>
                <a:gridCol w="508333"/>
                <a:gridCol w="508333"/>
                <a:gridCol w="522455"/>
                <a:gridCol w="522455"/>
              </a:tblGrid>
              <a:tr h="174645"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- Estudo de Estimativas Populacionais por Município, Idade e Sexo 2000-2021 - Brasil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por Município e Faixa Etária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Período:2021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0 a 4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 a 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 a 14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a 19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 a 29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 a 39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 a 49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 a 59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 a 69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 a 79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 anos +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320320 LINHARES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FEMININO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7107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6889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6722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14774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12208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9062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1786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89360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MASCULINO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7431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7175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6678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7118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14785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15804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12794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8833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5852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90395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14064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13840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29318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30578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17895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179755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 a 2021 – Estimativas preliminares elaboradas pelo Ministério da Saúde/SVSA/DAENT/CGIAE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500034" y="2071678"/>
          <a:ext cx="8120098" cy="1833518"/>
        </p:xfrm>
        <a:graphic>
          <a:graphicData uri="http://schemas.openxmlformats.org/drawingml/2006/table">
            <a:tbl>
              <a:tblPr/>
              <a:tblGrid>
                <a:gridCol w="1395876"/>
                <a:gridCol w="480302"/>
                <a:gridCol w="480302"/>
                <a:gridCol w="540339"/>
                <a:gridCol w="540339"/>
                <a:gridCol w="540339"/>
                <a:gridCol w="540339"/>
                <a:gridCol w="540339"/>
                <a:gridCol w="540339"/>
                <a:gridCol w="540339"/>
                <a:gridCol w="540339"/>
                <a:gridCol w="720453"/>
                <a:gridCol w="720453"/>
              </a:tblGrid>
              <a:tr h="186081"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- Estudo de Estimativas Populacionais por Município, Idade e Sexo 2000-2021 - Brasil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Município: 320320 LINHARES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Período:2021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0 a 4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 a 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 a 14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a 19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 a 29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 a 39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 a 49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 a 59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 a 69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 a 79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 anos e mais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320320 LINHARES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14064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13840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29318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30578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25002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17895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179755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14064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13840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29318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30578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25002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17895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179755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Fonte: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870">
                <a:tc gridSpan="9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 a 2021 – Estimativas preliminares elaboradas pelo Ministério da Saúde/SVSA/DAENT/CGIAE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" name="CaixaDeTexto 5"/>
          <p:cNvSpPr txBox="1">
            <a:spLocks noChangeArrowheads="1"/>
          </p:cNvSpPr>
          <p:nvPr/>
        </p:nvSpPr>
        <p:spPr bwMode="auto">
          <a:xfrm>
            <a:off x="651648" y="285728"/>
            <a:ext cx="79208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b"/>
            <a:r>
              <a:rPr lang="pt-BR" sz="2400" b="1" dirty="0">
                <a:solidFill>
                  <a:srgbClr val="0070C0"/>
                </a:solidFill>
                <a:latin typeface="+mn-lt"/>
              </a:rPr>
              <a:t>    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8596" y="6072206"/>
            <a:ext cx="11240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/>
              <a:t>Fonte: SCNES. 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2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7" name="Conector Reto 1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CaixaDeTexto 1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CaixaDeTexto 15"/>
            <p:cNvSpPr txBox="1"/>
            <p:nvPr/>
          </p:nvSpPr>
          <p:spPr>
            <a:xfrm>
              <a:off x="6286512" y="571480"/>
              <a:ext cx="2571768" cy="73866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REDE PÚBLICA E PRESTADORA DE SERVIÇO REDE PRIVADA QUE PRESTA SERVIÇO SUS </a:t>
              </a:r>
              <a:endParaRPr lang="pt-BR" sz="1200" dirty="0"/>
            </a:p>
          </p:txBody>
        </p:sp>
      </p:grp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928662" y="2071678"/>
          <a:ext cx="6786610" cy="3783330"/>
        </p:xfrm>
        <a:graphic>
          <a:graphicData uri="http://schemas.openxmlformats.org/drawingml/2006/table">
            <a:tbl>
              <a:tblPr/>
              <a:tblGrid>
                <a:gridCol w="5698191"/>
                <a:gridCol w="1088419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de estabelecimento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POSTO DE SAUDE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SAÚDE / UNIDADE BÁSICA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POLICLÍNICA (USL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/ NAPS / CASA ROSA)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 GERAL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UNIDADE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MOVEL / SAMU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CLINICA/CENTRO DE ESPECIALIDADE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UNIDADE DE APOIO DIAGNOSE E TERAPIA (SADT ISOLADO)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UNIDADE MÓVEL TERRESTRE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UNIDADE MOVEL NÍVEL PRE-HOSPITALAR NA AREA DE URGENCIA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FARMÁCIA ( BASICA E CIDADA)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DE VIGILÂNCIA EM SAÚDE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HOSPITAL/DIA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ISOLADO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CENTRO DE DETENÇÃO/ PENITÊNCIARIA REGIONAL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DE ATENÇÃO HEMOTERAPIA E OU HEMATOLOGICA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5623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ATENÇÃO PSICOSSOCIAL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PRONTO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ATENDIMENTO - UPAI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LABORATÓRIO DE SAUDE PUBLICA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REGULAÇÃO DO ACESSO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596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292331" y="4436438"/>
            <a:ext cx="1691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sz="1400" b="1" dirty="0">
                <a:solidFill>
                  <a:srgbClr val="000000"/>
                </a:solidFill>
                <a:latin typeface="Calibri" panose="020F0502020204030204"/>
              </a:rPr>
              <a:t>Fonte:   SCNES / MS.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83568" y="1928802"/>
          <a:ext cx="3571900" cy="2281799"/>
        </p:xfrm>
        <a:graphic>
          <a:graphicData uri="http://schemas.openxmlformats.org/drawingml/2006/table">
            <a:tbl>
              <a:tblPr/>
              <a:tblGrid>
                <a:gridCol w="2474285"/>
                <a:gridCol w="1097615"/>
              </a:tblGrid>
              <a:tr h="7143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Esfera Administrativa (Gerência)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Privada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535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S/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F Lucrativos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Estadual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Municipal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55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596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4643438" y="1953107"/>
          <a:ext cx="400049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9" name="Conector Reto 1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CaixaDeTexto 20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PROCEDIMENTOS /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/>
          <p:cNvSpPr/>
          <p:nvPr/>
        </p:nvSpPr>
        <p:spPr>
          <a:xfrm rot="10800000">
            <a:off x="4644008" y="6548574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Grupo 19"/>
          <p:cNvGrpSpPr/>
          <p:nvPr/>
        </p:nvGrpSpPr>
        <p:grpSpPr>
          <a:xfrm>
            <a:off x="285720" y="238090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549851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000100" y="1428736"/>
          <a:ext cx="6929487" cy="4708552"/>
        </p:xfrm>
        <a:graphic>
          <a:graphicData uri="http://schemas.openxmlformats.org/drawingml/2006/table">
            <a:tbl>
              <a:tblPr/>
              <a:tblGrid>
                <a:gridCol w="4510854"/>
                <a:gridCol w="1197171"/>
                <a:gridCol w="1221462"/>
              </a:tblGrid>
              <a:tr h="3785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Subgrupo de Procedimentos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0101 Ações coletivas/individuais em saúde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21.285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20.971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0201 Coleta de material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772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897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0202 Diagnóstico em laboratório clínico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238.101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415.043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0203 Diagnóstico por anatomia patológica e citopatologia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3.556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4.741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0204 Diagnóstico por radiologia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8.680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10.123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0205 Diagnóstico por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ultrasonografia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2.630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2.418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0206 Diagnóstico por tomografia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3.259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2.519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0207 Diagnóstico por ressonância magnética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303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0208 Diagnóstico por medicina nuclear in vivo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0209 Diagnóstico por endoscopia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475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567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0211 Métodos diagnósticos em especialidades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2.903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5.032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0214 Diagnóstico por teste rápido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13.498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20.077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0301 Consultas / Atendimentos / Acompanhamentos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147.577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185.798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0302 Fisioterapia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1.643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2.741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0303 Tratamentos clínicos (outras especialidades)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1.416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1.157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0304 Tratamento em oncologia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3.298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3.236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0305 Tratamento em nefrologia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8.307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8.572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0306 Hemoterapia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0307 Tratamentos odontológicos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671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969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0309 Terapias especializadas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5534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0401 Pequenas cirurgias e cirurgias de pele, tecido subcutâneo e mucosa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1.176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1.073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34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0404 Cirurgia das vias aéreas superiores, da face, da cabeça e do pescoço</a:t>
                      </a:r>
                    </a:p>
                  </a:txBody>
                  <a:tcPr marL="6912" marR="6912" marT="6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912" marR="6912" marT="6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5500694" y="428604"/>
            <a:ext cx="3143272" cy="83099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PRODUÇÃO AMBULATORIAL, SUBGRUPOS,  </a:t>
            </a:r>
          </a:p>
          <a:p>
            <a:r>
              <a:rPr lang="pt-BR" sz="1200" b="1" dirty="0"/>
              <a:t>ESTABELECIMENTO </a:t>
            </a:r>
            <a:r>
              <a:rPr lang="pt-BR" sz="1200" b="1" dirty="0" smtClean="0"/>
              <a:t>ESPECIALIZADOS </a:t>
            </a:r>
            <a:r>
              <a:rPr lang="pt-BR" sz="1200" dirty="0" smtClean="0"/>
              <a:t>- LINHARES/ES</a:t>
            </a:r>
          </a:p>
          <a:p>
            <a:pPr algn="ctr"/>
            <a:r>
              <a:rPr lang="pt-BR" sz="1200" b="1" dirty="0" smtClean="0"/>
              <a:t>2 º QUADRIMESTRE 2023</a:t>
            </a:r>
            <a:endParaRPr lang="pt-BR" sz="1200" b="1" dirty="0"/>
          </a:p>
        </p:txBody>
      </p:sp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4659</TotalTime>
  <Words>3897</Words>
  <Application>WPS Presentation</Application>
  <PresentationFormat>Apresentação na tela (4:3)</PresentationFormat>
  <Paragraphs>1841</Paragraphs>
  <Slides>38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Slide 1</vt:lpstr>
      <vt:lpstr>Slide 2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DADOS ESTATÍSTICOS / SOCIOECONÔMICOS</dc:title>
  <dc:creator>Francisco.filho</dc:creator>
  <cp:lastModifiedBy>paula.tres</cp:lastModifiedBy>
  <cp:revision>755</cp:revision>
  <dcterms:created xsi:type="dcterms:W3CDTF">2020-02-13T13:47:00Z</dcterms:created>
  <dcterms:modified xsi:type="dcterms:W3CDTF">2024-05-16T16:45:21Z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DEC8F36606A7422CA4C785D676FA4BA1</vt:lpwstr>
  </property>
  <property fmtid="{D5CDD505-2E9C-101B-9397-08002B2CF9AE}" pid="3" name="KSOProductBuildVer">
    <vt:lpwstr>1046-11.2.0.11341</vt:lpwstr>
  </property>
</Properties>
</file>