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40" r:id="rId2"/>
    <p:sldId id="325" r:id="rId3"/>
    <p:sldId id="339" r:id="rId4"/>
    <p:sldId id="258" r:id="rId5"/>
    <p:sldId id="259" r:id="rId6"/>
    <p:sldId id="260" r:id="rId7"/>
    <p:sldId id="261" r:id="rId8"/>
    <p:sldId id="262" r:id="rId9"/>
    <p:sldId id="338" r:id="rId10"/>
    <p:sldId id="264" r:id="rId11"/>
    <p:sldId id="334" r:id="rId12"/>
    <p:sldId id="266" r:id="rId13"/>
    <p:sldId id="267" r:id="rId14"/>
    <p:sldId id="276" r:id="rId15"/>
    <p:sldId id="269" r:id="rId16"/>
    <p:sldId id="271" r:id="rId17"/>
    <p:sldId id="272" r:id="rId18"/>
    <p:sldId id="273" r:id="rId19"/>
    <p:sldId id="320" r:id="rId20"/>
    <p:sldId id="316" r:id="rId21"/>
    <p:sldId id="317" r:id="rId22"/>
    <p:sldId id="318" r:id="rId23"/>
    <p:sldId id="319" r:id="rId24"/>
    <p:sldId id="304" r:id="rId25"/>
    <p:sldId id="380" r:id="rId26"/>
    <p:sldId id="397" r:id="rId27"/>
    <p:sldId id="399" r:id="rId28"/>
    <p:sldId id="305" r:id="rId29"/>
    <p:sldId id="402" r:id="rId30"/>
    <p:sldId id="307" r:id="rId31"/>
    <p:sldId id="337" r:id="rId32"/>
    <p:sldId id="381" r:id="rId33"/>
    <p:sldId id="382" r:id="rId34"/>
    <p:sldId id="384" r:id="rId35"/>
    <p:sldId id="385" r:id="rId36"/>
    <p:sldId id="386" r:id="rId37"/>
    <p:sldId id="392" r:id="rId38"/>
    <p:sldId id="393" r:id="rId39"/>
    <p:sldId id="394" r:id="rId40"/>
    <p:sldId id="395" r:id="rId41"/>
    <p:sldId id="396" r:id="rId42"/>
    <p:sldId id="400" r:id="rId43"/>
    <p:sldId id="401" r:id="rId44"/>
    <p:sldId id="277" r:id="rId45"/>
    <p:sldId id="322" r:id="rId46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28" autoAdjust="0"/>
    <p:restoredTop sz="62609" autoAdjust="0"/>
  </p:normalViewPr>
  <p:slideViewPr>
    <p:cSldViewPr>
      <p:cViewPr varScale="1">
        <p:scale>
          <a:sx n="91" d="100"/>
          <a:sy n="91" d="100"/>
        </p:scale>
        <p:origin x="-141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.filho\Desktop\A104545189_28_143_208.csv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rancisco.filho\Desktop\3&#186;%20Trimestre%202020\A143354189_28_143_208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0" vertOverflow="ellipsis" vert="horz" wrap="square" anchor="ctr" anchorCtr="1"/>
          <a:lstStyle/>
          <a:p>
            <a:pPr>
              <a:defRPr lang="pt-PT"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>
                <a:solidFill>
                  <a:schemeClr val="tx1"/>
                </a:solidFill>
              </a:rPr>
              <a:t>População por raça / cor.</a:t>
            </a:r>
          </a:p>
        </c:rich>
      </c:tx>
      <c:layout>
        <c:manualLayout>
          <c:xMode val="edge"/>
          <c:yMode val="edge"/>
          <c:x val="0.21258578106706705"/>
          <c:y val="0.11640373291856702"/>
        </c:manualLayout>
      </c:layout>
      <c:spPr>
        <a:noFill/>
        <a:ln>
          <a:solidFill>
            <a:schemeClr val="bg1">
              <a:lumMod val="75000"/>
            </a:schemeClr>
          </a:solidFill>
        </a:ln>
      </c:spPr>
    </c:title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explosion val="31"/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Lbls>
            <c:dLbl>
              <c:idx val="0"/>
              <c:layout>
                <c:manualLayout>
                  <c:x val="-0.16135294441149506"/>
                  <c:y val="1.15826914800368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pt-PT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676394930477811E-2"/>
                  <c:y val="-8.47080879902258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pt-PT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9419722594925301"/>
                  <c:y val="-3.7237529163427416E-2"/>
                </c:manualLayout>
              </c:layout>
              <c:dLblPos val="bestFit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0034205601087102"/>
                  <c:y val="-0.103679313409621"/>
                </c:manualLayout>
              </c:layout>
              <c:dLblPos val="bestFit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t-PT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Plan1!$A$21:$A$25</c:f>
              <c:strCache>
                <c:ptCount val="5"/>
                <c:pt idx="0">
                  <c:v>Branca</c:v>
                </c:pt>
                <c:pt idx="1">
                  <c:v>Preta</c:v>
                </c:pt>
                <c:pt idx="2">
                  <c:v>Amarela</c:v>
                </c:pt>
                <c:pt idx="3">
                  <c:v>Indígena</c:v>
                </c:pt>
                <c:pt idx="4">
                  <c:v>Parda</c:v>
                </c:pt>
              </c:strCache>
            </c:strRef>
          </c:cat>
          <c:val>
            <c:numRef>
              <c:f>Plan1!$C$21:$C$25</c:f>
              <c:numCache>
                <c:formatCode>#.#00</c:formatCode>
                <c:ptCount val="5"/>
                <c:pt idx="0">
                  <c:v>35.799999999999997</c:v>
                </c:pt>
                <c:pt idx="1">
                  <c:v>8.6</c:v>
                </c:pt>
                <c:pt idx="2">
                  <c:v>0.70000000000000107</c:v>
                </c:pt>
                <c:pt idx="3">
                  <c:v>0.2</c:v>
                </c:pt>
                <c:pt idx="4">
                  <c:v>54.6</c:v>
                </c:pt>
              </c:numCache>
            </c:numRef>
          </c:val>
        </c:ser>
        <c:dLbls>
          <c:showCatName val="1"/>
        </c:dLbls>
      </c:pie3DChart>
    </c:plotArea>
    <c:plotVisOnly val="1"/>
    <c:dispBlanksAs val="zero"/>
  </c:chart>
  <c:txPr>
    <a:bodyPr/>
    <a:lstStyle/>
    <a:p>
      <a:pPr>
        <a:defRPr lang="pt-BR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Masculino</c:f>
              <c:strCache>
                <c:ptCount val="1"/>
                <c:pt idx="0">
                  <c:v>Masculino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t-PT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A104545189_28_143_208!$A$6:$A$16</c:f>
              <c:strCache>
                <c:ptCount val="11"/>
                <c:pt idx="0">
                  <c:v>0 a 4 anos</c:v>
                </c:pt>
                <c:pt idx="1">
                  <c:v>5 a 9 anos</c:v>
                </c:pt>
                <c:pt idx="2">
                  <c:v>10 a 14 anos</c:v>
                </c:pt>
                <c:pt idx="3">
                  <c:v>15 a 19 anos</c:v>
                </c:pt>
                <c:pt idx="4">
                  <c:v>20 a 29 anos</c:v>
                </c:pt>
                <c:pt idx="5">
                  <c:v>30 a 39 anos</c:v>
                </c:pt>
                <c:pt idx="6">
                  <c:v>40 a 49 anos</c:v>
                </c:pt>
                <c:pt idx="7">
                  <c:v>50 a 59 anos</c:v>
                </c:pt>
                <c:pt idx="8">
                  <c:v>60 a 69 anos</c:v>
                </c:pt>
                <c:pt idx="9">
                  <c:v>70 a 79 anos</c:v>
                </c:pt>
                <c:pt idx="10">
                  <c:v>80 anos e mais</c:v>
                </c:pt>
              </c:strCache>
            </c:strRef>
          </c:cat>
          <c:val>
            <c:numRef>
              <c:f>A104545189_28_143_208!$B$6:$B$16</c:f>
              <c:numCache>
                <c:formatCode>General</c:formatCode>
                <c:ptCount val="11"/>
                <c:pt idx="0">
                  <c:v>7355</c:v>
                </c:pt>
                <c:pt idx="1">
                  <c:v>7062</c:v>
                </c:pt>
                <c:pt idx="2">
                  <c:v>6597</c:v>
                </c:pt>
                <c:pt idx="3">
                  <c:v>7226</c:v>
                </c:pt>
                <c:pt idx="4">
                  <c:v>14610</c:v>
                </c:pt>
                <c:pt idx="5">
                  <c:v>15700</c:v>
                </c:pt>
                <c:pt idx="6">
                  <c:v>12330</c:v>
                </c:pt>
                <c:pt idx="7">
                  <c:v>8544</c:v>
                </c:pt>
                <c:pt idx="8">
                  <c:v>5638</c:v>
                </c:pt>
                <c:pt idx="9">
                  <c:v>2531</c:v>
                </c:pt>
                <c:pt idx="10">
                  <c:v>1186</c:v>
                </c:pt>
              </c:numCache>
            </c:numRef>
          </c:val>
        </c:ser>
        <c:ser>
          <c:idx val="1"/>
          <c:order val="1"/>
          <c:tx>
            <c:strRef>
              <c:f>Feminino</c:f>
              <c:strCache>
                <c:ptCount val="1"/>
                <c:pt idx="0">
                  <c:v>Feminino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t-PT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A104545189_28_143_208!$A$6:$A$16</c:f>
              <c:strCache>
                <c:ptCount val="11"/>
                <c:pt idx="0">
                  <c:v>0 a 4 anos</c:v>
                </c:pt>
                <c:pt idx="1">
                  <c:v>5 a 9 anos</c:v>
                </c:pt>
                <c:pt idx="2">
                  <c:v>10 a 14 anos</c:v>
                </c:pt>
                <c:pt idx="3">
                  <c:v>15 a 19 anos</c:v>
                </c:pt>
                <c:pt idx="4">
                  <c:v>20 a 29 anos</c:v>
                </c:pt>
                <c:pt idx="5">
                  <c:v>30 a 39 anos</c:v>
                </c:pt>
                <c:pt idx="6">
                  <c:v>40 a 49 anos</c:v>
                </c:pt>
                <c:pt idx="7">
                  <c:v>50 a 59 anos</c:v>
                </c:pt>
                <c:pt idx="8">
                  <c:v>60 a 69 anos</c:v>
                </c:pt>
                <c:pt idx="9">
                  <c:v>70 a 79 anos</c:v>
                </c:pt>
                <c:pt idx="10">
                  <c:v>80 anos e mais</c:v>
                </c:pt>
              </c:strCache>
            </c:strRef>
          </c:cat>
          <c:val>
            <c:numRef>
              <c:f>A104545189_28_143_208!$C$6:$C$16</c:f>
              <c:numCache>
                <c:formatCode>General</c:formatCode>
                <c:ptCount val="11"/>
                <c:pt idx="0">
                  <c:v>7037</c:v>
                </c:pt>
                <c:pt idx="1">
                  <c:v>6782</c:v>
                </c:pt>
                <c:pt idx="2">
                  <c:v>6442</c:v>
                </c:pt>
                <c:pt idx="3">
                  <c:v>6783</c:v>
                </c:pt>
                <c:pt idx="4">
                  <c:v>14471</c:v>
                </c:pt>
                <c:pt idx="5">
                  <c:v>14634</c:v>
                </c:pt>
                <c:pt idx="6">
                  <c:v>11849</c:v>
                </c:pt>
                <c:pt idx="7">
                  <c:v>8850</c:v>
                </c:pt>
                <c:pt idx="8">
                  <c:v>6261</c:v>
                </c:pt>
                <c:pt idx="9">
                  <c:v>3098</c:v>
                </c:pt>
                <c:pt idx="10">
                  <c:v>1702</c:v>
                </c:pt>
              </c:numCache>
            </c:numRef>
          </c:val>
        </c:ser>
        <c:dLbls>
          <c:showVal val="1"/>
        </c:dLbls>
        <c:overlap val="100"/>
        <c:axId val="95533312"/>
        <c:axId val="95543296"/>
      </c:barChart>
      <c:catAx>
        <c:axId val="95533312"/>
        <c:scaling>
          <c:orientation val="minMax"/>
        </c:scaling>
        <c:axPos val="l"/>
        <c:numFmt formatCode="General" sourceLinked="0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PT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543296"/>
        <c:crosses val="autoZero"/>
        <c:auto val="1"/>
        <c:lblAlgn val="ctr"/>
        <c:lblOffset val="100"/>
      </c:catAx>
      <c:valAx>
        <c:axId val="95543296"/>
        <c:scaling>
          <c:orientation val="minMax"/>
        </c:scaling>
        <c:axPos val="b"/>
        <c:majorGridlines/>
        <c:numFmt formatCode="0%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PT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53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pt-PT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txPr>
    <a:bodyPr/>
    <a:lstStyle/>
    <a:p>
      <a:pPr>
        <a:defRPr lang="pt-BR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autoTitleDeleted val="1"/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delete val="1"/>
          </c:dLbls>
          <c:cat>
            <c:strRef>
              <c:f>A143354189_28_143_208!$D$48:$D$51</c:f>
              <c:strCache>
                <c:ptCount val="4"/>
                <c:pt idx="0">
                  <c:v>Privada</c:v>
                </c:pt>
                <c:pt idx="1">
                  <c:v>Federal </c:v>
                </c:pt>
                <c:pt idx="2">
                  <c:v>Estadual</c:v>
                </c:pt>
                <c:pt idx="3">
                  <c:v>Municipal</c:v>
                </c:pt>
              </c:strCache>
            </c:strRef>
          </c:cat>
          <c:val>
            <c:numRef>
              <c:f>A143354189_28_143_208!$E$48:$E$51</c:f>
              <c:numCache>
                <c:formatCode>General</c:formatCode>
                <c:ptCount val="4"/>
                <c:pt idx="0">
                  <c:v>473</c:v>
                </c:pt>
                <c:pt idx="1">
                  <c:v>0</c:v>
                </c:pt>
                <c:pt idx="2">
                  <c:v>4</c:v>
                </c:pt>
                <c:pt idx="3">
                  <c:v>50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</c:pie3DChart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pt-PT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txPr>
    <a:bodyPr/>
    <a:lstStyle/>
    <a:p>
      <a:pPr>
        <a:defRPr lang="pt-BR" sz="1800"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0.30362</cdr:x>
      <cdr:y>0.0713</cdr:y>
    </cdr:from>
    <cdr:to>
      <cdr:x>0.74384</cdr:x>
      <cdr:y>0.15589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388166" y="195470"/>
          <a:ext cx="2012673" cy="231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pt-BR" sz="1100" b="1"/>
            <a:t>ESFERA ADMINISTRATIVA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AC2DD0D9-B319-4B04-8271-E67CB0F913CF}" type="datetimeFigureOut">
              <a:rPr lang="pt-BR" smtClean="0"/>
              <a:pPr/>
              <a:t>25/10/2022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815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247C7AB5-17FA-4B57-B397-9804B82686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DFE32C78-6206-444A-93FC-966AC2CF7D6C}" type="datetimeFigureOut">
              <a:rPr lang="pt-BR" smtClean="0"/>
              <a:pPr/>
              <a:t>25/10/2022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0560AF47-A600-4E6F-9853-06B560F3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t-BR" smtClean="0"/>
              <a:pPr/>
              <a:t>45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Superior Retrato com Legendas Colorida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25/10/2022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adicionar legenda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 de Página Inteira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25/10/2022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905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pt-BR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Título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 com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pt-BR"/>
              <a:pPr/>
              <a:t>25/10/2022</a:t>
            </a:fld>
            <a:endParaRPr kumimoji="0"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25/10/2022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25/10/2022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25/10/2022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25/10/2022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25/10/2022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25/10/2022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6177-D030-451D-ABC9-E7C827B587E3}" type="datetimeFigureOut">
              <a:rPr lang="pt-BR" smtClean="0"/>
              <a:pPr/>
              <a:t>25/10/2022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2446784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446784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071934" y="5000636"/>
            <a:ext cx="4466402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PRESTAÇÃO DE CONTAS</a:t>
            </a:r>
          </a:p>
          <a:p>
            <a:pPr algn="ctr"/>
            <a:r>
              <a:rPr lang="pt-BR" b="1" dirty="0"/>
              <a:t>FUNDO MUNICIPAL DE SAÚDE – FMS</a:t>
            </a:r>
          </a:p>
          <a:p>
            <a:pPr algn="ctr"/>
            <a:r>
              <a:rPr lang="pt-BR" b="1" dirty="0"/>
              <a:t>2</a:t>
            </a:r>
            <a:r>
              <a:rPr lang="pt-BR" b="1" dirty="0" smtClean="0"/>
              <a:t>º</a:t>
            </a:r>
            <a:r>
              <a:rPr lang="pt-BR" b="1" dirty="0"/>
              <a:t>. QUADRIMESTRE - 2022</a:t>
            </a:r>
          </a:p>
          <a:p>
            <a:pPr algn="ctr"/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2910" y="3286124"/>
            <a:ext cx="2234154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PREFEITO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dirty="0" smtClean="0"/>
              <a:t>Bruno </a:t>
            </a:r>
            <a:r>
              <a:rPr lang="pt-BR" dirty="0" err="1" smtClean="0"/>
              <a:t>Marianelli</a:t>
            </a:r>
            <a:endParaRPr lang="pt-BR" dirty="0" smtClean="0"/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SECRETÁRIO DE SAÚDE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Saulo Meirelles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SUBSECRETÁRIA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Sônia </a:t>
            </a:r>
            <a:r>
              <a:rPr lang="pt-BR" dirty="0" err="1">
                <a:solidFill>
                  <a:schemeClr val="tx1"/>
                </a:solidFill>
              </a:rPr>
              <a:t>Dalmolim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3" name="Espaço Reservado para Imagem 41" descr="CAPS_AD.jpg"/>
          <p:cNvPicPr>
            <a:picLocks noGrp="1" noChangeAspect="1"/>
          </p:cNvPicPr>
          <p:nvPr/>
        </p:nvPicPr>
        <p:blipFill>
          <a:blip r:embed="rId4"/>
          <a:srcRect t="20823" b="23341"/>
          <a:stretch>
            <a:fillRect/>
          </a:stretch>
        </p:blipFill>
        <p:spPr>
          <a:xfrm>
            <a:off x="4644390" y="1412875"/>
            <a:ext cx="3392805" cy="3429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/>
          <p:cNvSpPr/>
          <p:nvPr/>
        </p:nvSpPr>
        <p:spPr>
          <a:xfrm rot="10800000">
            <a:off x="4644008" y="6548574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285720" y="238090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549851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5715008" y="571480"/>
              <a:ext cx="3143272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PRODUÇÃO AMBULATORIAL, SUBGRUPOS,  </a:t>
              </a:r>
            </a:p>
            <a:p>
              <a:r>
                <a:rPr lang="pt-BR" sz="1200" b="1" dirty="0"/>
                <a:t>ESTABELECIMENTO ESPECIALIZADO </a:t>
              </a:r>
              <a:r>
                <a:rPr lang="pt-BR" sz="1200" dirty="0"/>
                <a:t>- LINHARES/ES – </a:t>
              </a:r>
              <a:r>
                <a:rPr lang="pt-BR" sz="1200" dirty="0" smtClean="0"/>
                <a:t>MAIO </a:t>
              </a:r>
              <a:r>
                <a:rPr lang="pt-BR" sz="1200" dirty="0"/>
                <a:t>A </a:t>
              </a:r>
              <a:r>
                <a:rPr lang="pt-BR" sz="1200" dirty="0" smtClean="0"/>
                <a:t>AGOSTO </a:t>
              </a:r>
              <a:r>
                <a:rPr lang="pt-BR" sz="1200" dirty="0"/>
                <a:t>/ 2022</a:t>
              </a:r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00034" y="1857364"/>
          <a:ext cx="8286808" cy="4442516"/>
        </p:xfrm>
        <a:graphic>
          <a:graphicData uri="http://schemas.openxmlformats.org/drawingml/2006/table">
            <a:tbl>
              <a:tblPr/>
              <a:tblGrid>
                <a:gridCol w="4750326"/>
                <a:gridCol w="1108798"/>
                <a:gridCol w="1108798"/>
                <a:gridCol w="1318886"/>
              </a:tblGrid>
              <a:tr h="379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Subgrupo de Procedimentos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1º QUADRIMESTRE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2º QUADRIMESTRE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TOTAL:</a:t>
                      </a:r>
                    </a:p>
                  </a:txBody>
                  <a:tcPr marL="6439" marR="6439" marT="6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0101 Ações coletivas/individuais em saúde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19.115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18.844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37.959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0201 Coleta de material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775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576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1351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0202 Diagnóstico em laboratório clínico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304.682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341.470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646.152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0203 Diagnóstico por anatomia patológica e citopatologia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4.367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3.195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7.562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0204 Diagnóstico por radiologia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11.482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12.190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23.672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0205 Diagnóstico por ultrasonografia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1.593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1.643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3.236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0206 Diagnóstico por tomografia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2.073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732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2.805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0207 Diagnóstico por ressonância magnética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89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83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0208 Diagnóstico por medicina nuclear in vivo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51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61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0209 Diagnóstico por endoscopia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128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223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0211 Métodos diagnósticos em especialidades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4.804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5.395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10.199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0214 Diagnóstico por teste rápido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12.547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10.572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23.119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0301 Consultas / Atendimentos / Acompanhamentos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197.796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180.757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378.553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0302 Fisioterapia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4.931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5.022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9.953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0303 Tratamentos clínicos (outras especialidades)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2.068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2.116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4.184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0304 Tratamento em oncologia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3.010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3.040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6.050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0305 Tratamento em nefrologia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8.306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8.794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17.100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0306 Hemoterapia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29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46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0307 Tratamentos odontológicos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103.883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692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104.575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0309 Terapias especializadas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6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0401 Pequenas cirurgias e cirurgias de pele, tecido subcutâneo e mucosa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1.852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2.197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4.049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57256"/>
              <a:chOff x="285720" y="428604"/>
              <a:chExt cx="5286412" cy="857256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639529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5715008" y="571480"/>
              <a:ext cx="3143272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PRODUÇÃO AMBULATORIAL, SUBGRUPOS,  </a:t>
              </a:r>
            </a:p>
            <a:p>
              <a:r>
                <a:rPr lang="pt-BR" sz="1200" b="1" dirty="0"/>
                <a:t>ESTABELECIMENTO ESPECIALIZADO </a:t>
              </a:r>
              <a:r>
                <a:rPr lang="pt-BR" sz="1200" dirty="0"/>
                <a:t>- LINHARES/ES </a:t>
              </a:r>
              <a:r>
                <a:rPr lang="pt-BR" sz="1200" dirty="0" smtClean="0"/>
                <a:t>–MAIO A AGOSTO / </a:t>
              </a:r>
              <a:r>
                <a:rPr lang="pt-BR" sz="1200" dirty="0"/>
                <a:t>2022</a:t>
              </a: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642910" y="12144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7158" y="492919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  <a:p>
            <a:endParaRPr lang="pt-BR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928802"/>
          <a:ext cx="8429683" cy="2955680"/>
        </p:xfrm>
        <a:graphic>
          <a:graphicData uri="http://schemas.openxmlformats.org/drawingml/2006/table">
            <a:tbl>
              <a:tblPr/>
              <a:tblGrid>
                <a:gridCol w="4832228"/>
                <a:gridCol w="1127915"/>
                <a:gridCol w="1127915"/>
                <a:gridCol w="1341625"/>
              </a:tblGrid>
              <a:tr h="22736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0404 Cirurgia das vias aéreas superiores, da face, da cabeça e do pescoço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33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6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0407 Cirurgia do aparelho digestivo, orgãos anexos e parede abdominal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67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2736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0408 Cirurgia do sistema osteomuscular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88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68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156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6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0409 Cirurgia do aparelho geniturinário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2736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0412 Cirurgia torácica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6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0414 Bucomaxilofacial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277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203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480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2736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0415 Outras cirurgias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31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6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0417 Anestesiologia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2736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0418 Cirurgia em nefrologia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187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6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0604 Componente Especializado da Assitencia Farmaceutica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706.057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734.134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1.440.191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2736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0701 Órteses, próteses e materiais especiais não relacionados ao ato cirúrgico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6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0702 Órteses, próteses e materiais especiais relacionados ao ato cirúrgico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198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315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513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2736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1.390.446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1.332.556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2.723.002</a:t>
                      </a:r>
                    </a:p>
                  </a:txBody>
                  <a:tcPr marL="6439" marR="6439" marT="6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"/>
          <p:cNvSpPr txBox="1"/>
          <p:nvPr/>
        </p:nvSpPr>
        <p:spPr>
          <a:xfrm>
            <a:off x="5643570" y="500042"/>
            <a:ext cx="3214710" cy="649284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r>
              <a:rPr lang="pt-BR" sz="1200" baseline="0" dirty="0">
                <a:latin typeface="+mn-lt"/>
              </a:rPr>
              <a:t> </a:t>
            </a:r>
            <a:r>
              <a:rPr lang="pt-BR" sz="1200" baseline="0" dirty="0" smtClean="0">
                <a:latin typeface="+mn-lt"/>
              </a:rPr>
              <a:t>2º  </a:t>
            </a:r>
            <a:r>
              <a:rPr lang="pt-BR" sz="1200" baseline="0" dirty="0">
                <a:latin typeface="+mn-lt"/>
              </a:rPr>
              <a:t>QUADRIMESTRE DE 2022</a:t>
            </a:r>
            <a:endParaRPr lang="pt-BR" sz="1200" dirty="0">
              <a:latin typeface="+mn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Triângulo isósceles 19"/>
          <p:cNvSpPr/>
          <p:nvPr/>
        </p:nvSpPr>
        <p:spPr>
          <a:xfrm rot="10800000">
            <a:off x="4644008" y="6524773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571472" y="1396996"/>
          <a:ext cx="8286807" cy="4958070"/>
        </p:xfrm>
        <a:graphic>
          <a:graphicData uri="http://schemas.openxmlformats.org/drawingml/2006/table">
            <a:tbl>
              <a:tblPr/>
              <a:tblGrid>
                <a:gridCol w="3861673"/>
                <a:gridCol w="1464278"/>
                <a:gridCol w="1464278"/>
                <a:gridCol w="1496578"/>
              </a:tblGrid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Profissional - CBO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1º QUADRIMESTRE</a:t>
                      </a:r>
                    </a:p>
                  </a:txBody>
                  <a:tcPr marL="7815" marR="7815" marT="7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2º QUADRIMESTRE</a:t>
                      </a:r>
                    </a:p>
                  </a:txBody>
                  <a:tcPr marL="7815" marR="7815" marT="7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TOTAL:</a:t>
                      </a:r>
                    </a:p>
                  </a:txBody>
                  <a:tcPr marL="7815" marR="7815" marT="7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Enfermeiro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40.934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41.009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81.943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Fisioterapeuta geral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4.961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5.206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10.167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Fisioterapeuta neurofuncional 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227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Nutricionista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1.315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1.108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2.423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Fonoaudiólogo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1.447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2.040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3.487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infectologista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852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958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1810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nefrologista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8.747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9.363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18.110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neurologista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521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872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1393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angiologista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711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868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1579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cardiologista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5.292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6.910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12.202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oncologista clínico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5.721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5.045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10.766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pediatra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16.619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17.096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33.715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clínico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54.558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36.659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91.217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pneumologista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558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1.917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2.475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psiquiatra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1.351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1.387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2.738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dermatologista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441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348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789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anatomopatologista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1.314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76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1.390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anestesiologista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398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314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712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endocrinologista e metabologista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1.135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1.208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2.343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gastroenterologista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802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889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1691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geriatra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247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hematologista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538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460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998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em cirurgia vascular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Fonoaudiologo cardiovascular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399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cirurgião do aparelho digestivo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7815" marR="7815" marT="7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5" name="Conector Reto 14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Retângulo 19"/>
          <p:cNvSpPr/>
          <p:nvPr/>
        </p:nvSpPr>
        <p:spPr>
          <a:xfrm>
            <a:off x="500034" y="62865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</p:txBody>
      </p:sp>
      <p:sp>
        <p:nvSpPr>
          <p:cNvPr id="14" name="CaixaDeTexto 1"/>
          <p:cNvSpPr txBox="1"/>
          <p:nvPr/>
        </p:nvSpPr>
        <p:spPr>
          <a:xfrm>
            <a:off x="5715008" y="500042"/>
            <a:ext cx="3071834" cy="649284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</a:t>
            </a:r>
            <a:r>
              <a:rPr lang="pt-BR" sz="1200" baseline="0" dirty="0">
                <a:latin typeface="+mn-lt"/>
              </a:rPr>
              <a:t>, LINHARES/ES     </a:t>
            </a:r>
          </a:p>
          <a:p>
            <a:r>
              <a:rPr lang="pt-BR" sz="1200" baseline="0" dirty="0">
                <a:latin typeface="+mn-lt"/>
              </a:rPr>
              <a:t> </a:t>
            </a:r>
            <a:r>
              <a:rPr lang="pt-BR" sz="1200" baseline="0" dirty="0" smtClean="0">
                <a:latin typeface="+mn-lt"/>
              </a:rPr>
              <a:t>2º  </a:t>
            </a:r>
            <a:r>
              <a:rPr lang="pt-BR" sz="1200" baseline="0" dirty="0">
                <a:latin typeface="+mn-lt"/>
              </a:rPr>
              <a:t>QUADRIMESTRE DE 2022</a:t>
            </a:r>
            <a:endParaRPr lang="pt-BR" sz="1200" dirty="0">
              <a:latin typeface="+mn-lt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00034" y="1428736"/>
          <a:ext cx="8286807" cy="4770100"/>
        </p:xfrm>
        <a:graphic>
          <a:graphicData uri="http://schemas.openxmlformats.org/drawingml/2006/table">
            <a:tbl>
              <a:tblPr/>
              <a:tblGrid>
                <a:gridCol w="3861672"/>
                <a:gridCol w="1464278"/>
                <a:gridCol w="1464278"/>
                <a:gridCol w="1496579"/>
              </a:tblGrid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cirurgião geral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3.777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4.681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8.458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cirurgião pediátrico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cirurgião plástico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cirurgião torácico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ginecologista e obstetra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6.378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5.969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12.347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mastologista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706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621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1327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neurocirurgião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oftalmologista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1.477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1.412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2.889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ortopedista e traumatologista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8.344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10.434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18.778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coloproctologista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669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648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1317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urologista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1.122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1.153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2.275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cancerologista cirurgíco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1.837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1.935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3.772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em endoscopia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em medicina nuclear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em radiologia e diagnóstico por imagem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15.124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14.216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29.340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patologista clínico / medicina laboratorial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6.611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3.987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10.598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BioMédico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38.461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9.472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47.933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Médico residente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Cirurgião dentista - clínico geral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106.240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2.870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109.110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Farmaceutico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709.008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736.791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1.445.799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Farmaceutico analista clínico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261.797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330.326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592.123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Psicologo clinico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7.107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5.873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12.980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Assistente social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17.963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22.345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40.308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Técnico de enfermagem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55.039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45.376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100.415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28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1.390.446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1.332.556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2.723.002</a:t>
                      </a:r>
                    </a:p>
                  </a:txBody>
                  <a:tcPr marL="7924" marR="7924" marT="79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572132" y="571480"/>
            <a:ext cx="3286148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dirty="0"/>
              <a:t>PRODUÇÃO AMBULATORIAL - </a:t>
            </a:r>
            <a:r>
              <a:rPr lang="pt-BR" sz="1200" b="1" dirty="0"/>
              <a:t>ATENÇÃO BÁSICA </a:t>
            </a:r>
            <a:r>
              <a:rPr lang="pt-BR" sz="1200" dirty="0"/>
              <a:t>– PROFISSIONAIS -  2022 </a:t>
            </a:r>
            <a:r>
              <a:rPr lang="pt-BR" sz="1200" dirty="0" smtClean="0"/>
              <a:t>- 2º</a:t>
            </a:r>
            <a:r>
              <a:rPr lang="pt-BR" sz="1200" dirty="0"/>
              <a:t>. QUADRIMESTRE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3" name="Conector Reto 1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1000100" y="2000244"/>
          <a:ext cx="7072361" cy="3286149"/>
        </p:xfrm>
        <a:graphic>
          <a:graphicData uri="http://schemas.openxmlformats.org/drawingml/2006/table">
            <a:tbl>
              <a:tblPr/>
              <a:tblGrid>
                <a:gridCol w="3357586"/>
                <a:gridCol w="1357322"/>
                <a:gridCol w="1285884"/>
                <a:gridCol w="1071569"/>
              </a:tblGrid>
              <a:tr h="2987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TIPO DE PRODUÇÃO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1º QUADRIMESTRE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2º QUADRIMESTRE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987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VISITA DOMINICILIAR AGENTE DE SAÚDE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248.323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321.839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570.162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7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ATENDIMENTO INDIVIDUAL MÉDICO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39.368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49.874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89.242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987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ATENDIMENTO INDIVIDUAL ENFERMEIRO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16.286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20.934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37.220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7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PROCEDIMENTO ENFERMEIRO 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36.517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42.421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78.938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987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PROCEDIMENTO TECNICO 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160.342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210.552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370.894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7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ATENDIMENTO ODONTOLOGICO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10.398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8.090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18.488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987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511.234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653.710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1.164.944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98741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748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Fonte: PEC-PRONTUÁRIO-ESUS - MINISTERIO DA SAÚDE</a:t>
                      </a: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8610" marR="8610" marT="8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5857884" y="571480"/>
            <a:ext cx="3071834" cy="71438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0" dirty="0">
                <a:latin typeface="+mn-lt"/>
              </a:rPr>
              <a:t>PRODUÇÃO AMBULATORIAL,</a:t>
            </a:r>
            <a:r>
              <a:rPr lang="pt-BR" sz="1200" b="0" baseline="0" dirty="0">
                <a:latin typeface="+mn-lt"/>
              </a:rPr>
              <a:t> SUBGRUPOS, </a:t>
            </a:r>
            <a:endParaRPr lang="pt-BR" sz="1200" b="0" baseline="0" dirty="0" smtClean="0">
              <a:latin typeface="+mn-lt"/>
            </a:endParaRPr>
          </a:p>
          <a:p>
            <a:r>
              <a:rPr lang="pt-BR" sz="1200" b="1" baseline="0" dirty="0" smtClean="0">
                <a:latin typeface="+mn-lt"/>
              </a:rPr>
              <a:t>HOSPITAL </a:t>
            </a:r>
            <a:r>
              <a:rPr lang="pt-BR" sz="1200" b="1" baseline="0" dirty="0">
                <a:latin typeface="+mn-lt"/>
              </a:rPr>
              <a:t>RIO DOCE </a:t>
            </a:r>
            <a:r>
              <a:rPr lang="pt-BR" sz="1200" b="0" baseline="0" dirty="0">
                <a:latin typeface="+mn-lt"/>
              </a:rPr>
              <a:t>- LINHARES/ES </a:t>
            </a:r>
            <a:r>
              <a:rPr lang="pt-BR" sz="1200" b="0" baseline="0" dirty="0" smtClean="0">
                <a:latin typeface="+mn-lt"/>
              </a:rPr>
              <a:t>–</a:t>
            </a:r>
          </a:p>
          <a:p>
            <a:r>
              <a:rPr lang="pt-BR" sz="1200" b="0" baseline="0" dirty="0" smtClean="0">
                <a:latin typeface="+mn-lt"/>
              </a:rPr>
              <a:t> </a:t>
            </a:r>
            <a:r>
              <a:rPr lang="pt-BR" sz="1200" dirty="0" smtClean="0"/>
              <a:t>2</a:t>
            </a:r>
            <a:r>
              <a:rPr lang="pt-BR" sz="1200" b="0" baseline="0" dirty="0" smtClean="0">
                <a:latin typeface="+mn-lt"/>
              </a:rPr>
              <a:t>º </a:t>
            </a:r>
            <a:r>
              <a:rPr lang="pt-BR" sz="1200" b="0" baseline="0" dirty="0">
                <a:latin typeface="+mn-lt"/>
              </a:rPr>
              <a:t>QUADRIMESTRE 2022</a:t>
            </a:r>
            <a:endParaRPr lang="pt-BR" sz="1200" b="0" dirty="0">
              <a:latin typeface="+mn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4" name="Conector Reto 1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642911" y="1877920"/>
          <a:ext cx="8143931" cy="3837092"/>
        </p:xfrm>
        <a:graphic>
          <a:graphicData uri="http://schemas.openxmlformats.org/drawingml/2006/table">
            <a:tbl>
              <a:tblPr/>
              <a:tblGrid>
                <a:gridCol w="4803505"/>
                <a:gridCol w="1170464"/>
                <a:gridCol w="1328280"/>
                <a:gridCol w="841682"/>
              </a:tblGrid>
              <a:tr h="3439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SubGrupo de Procedimentos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1º QUADRIMESTRE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2º QUADRIMESTRE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TOTAL: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0201 Coleta de material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93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83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176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0202 Diagnóstico em laboratório clínico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6.644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3.978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10.622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0203 Diagnóstico por anatomia patológica e citopatologia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456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734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1190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0204 Diagnóstico por radiologia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193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168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361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0205 Diagnóstico por ultrasonografia 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177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165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342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0206 Diagnóstico por tomografia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579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732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1311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0207 Diagnóstico por ressonância magnética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49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83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132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0208 Diagnóstico por medicina nuclear in vivo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51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61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112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0209 Diagnóstico por endoscopia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54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95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149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0211 Métodos diagnósticos em especialidades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288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358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646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0301 Consultas / Atendimentos / Acompanhamentos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13.430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11.234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24.664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0303 Tratamentos clínicos (outras especialidades)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0304 Tratamento em oncologia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3.010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3.040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6.050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0309 Terapias especializadas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0401 Pequenas cirurgias e cirurgias de pele, tecido subcutâneo e mucosa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0407 Cirurgia do aparelho digestivo, orgãos anexos e parede abdominal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29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44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0412 Cirurgia torácica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40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25.051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20.762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45.813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5500695" y="571480"/>
            <a:ext cx="3357586" cy="42862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/>
              <a:t>INTERNAÇÕES POR GRUPO DE CAUSA </a:t>
            </a:r>
            <a:r>
              <a:rPr lang="pt-BR" sz="1200" b="1" dirty="0"/>
              <a:t>– RIO DOCE</a:t>
            </a:r>
          </a:p>
          <a:p>
            <a:r>
              <a:rPr lang="pt-BR" sz="1200" b="1" dirty="0"/>
              <a:t>2022: </a:t>
            </a:r>
            <a:r>
              <a:rPr lang="pt-BR" sz="1200" b="1" dirty="0" smtClean="0"/>
              <a:t>2º QUADRIMESTRE – Jan à Agosto.</a:t>
            </a:r>
            <a:endParaRPr lang="pt-BR" sz="1200" b="1" dirty="0"/>
          </a:p>
          <a:p>
            <a:r>
              <a:rPr lang="pt-BR" sz="1200" b="1" dirty="0"/>
              <a:t>  </a:t>
            </a:r>
            <a:endParaRPr lang="pt-BR" sz="1200" b="1" dirty="0">
              <a:latin typeface="+mn-lt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4" name="Conector Reto 1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428598" y="1643045"/>
          <a:ext cx="8358243" cy="4714912"/>
        </p:xfrm>
        <a:graphic>
          <a:graphicData uri="http://schemas.openxmlformats.org/drawingml/2006/table">
            <a:tbl>
              <a:tblPr/>
              <a:tblGrid>
                <a:gridCol w="2417183"/>
                <a:gridCol w="255937"/>
                <a:gridCol w="293853"/>
                <a:gridCol w="284375"/>
                <a:gridCol w="334140"/>
                <a:gridCol w="303333"/>
                <a:gridCol w="331770"/>
                <a:gridCol w="312813"/>
                <a:gridCol w="322291"/>
                <a:gridCol w="312813"/>
                <a:gridCol w="322291"/>
                <a:gridCol w="305702"/>
                <a:gridCol w="303333"/>
                <a:gridCol w="312813"/>
                <a:gridCol w="277265"/>
                <a:gridCol w="303333"/>
                <a:gridCol w="322291"/>
                <a:gridCol w="303333"/>
                <a:gridCol w="274895"/>
                <a:gridCol w="464479"/>
              </a:tblGrid>
              <a:tr h="42221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Diagnóstico CID10 (capítulo)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&lt; 1     ano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1-4    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5-9    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10-14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20-24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25-29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30-34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35-39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40-44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45-49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50-54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55-59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60-64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65-69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70-74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75-79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80e + anos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Ignorados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5190" marR="5190" marT="51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I.   Algumas doenças infecciosas e parasitárias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II.  Neoplasias (tumores)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853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III. Doenças sangue órgãos hemat e transt imunitár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IV.  Doenças endócrinas nutricionais e metabólicas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VI.  Doenças do sistema nervoso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VIII.Doenças do ouvido e da apófise mastóide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IX.  Doenças do aparelho circulatório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77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47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518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X.   Doenças do aparelho respiratório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XI.  Doenças do aparelho digestivo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XII. Doenças da pele e do tecido subcutâneo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XIII.Doenças sist osteomuscular e tec conjuntivo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XIV. Doenças do aparelho geniturinário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XV.  Gravidez parto e puerpério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286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487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401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268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1655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XVI. Algumas afec originadas no período perinatal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554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561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42221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XVII.Malf cong deformid e anomalias cromossômicas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XVIII.Sint sinais e achad anorm ex clín e laborat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XIX. Lesões enven e alg out conseq causas externas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27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265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XXI. Contatos com serviços de saúde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1502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618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349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570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484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371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264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165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178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176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198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263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284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181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135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208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22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4468</a:t>
                      </a:r>
                    </a:p>
                  </a:txBody>
                  <a:tcPr marL="5190" marR="5190" marT="51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5715008" y="571480"/>
            <a:ext cx="3143273" cy="50006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INTERNAÇÕES HGL, LINHARES-ES</a:t>
            </a:r>
          </a:p>
          <a:p>
            <a:r>
              <a:rPr lang="pt-BR" sz="1200" b="1" dirty="0"/>
              <a:t>2022: </a:t>
            </a:r>
            <a:r>
              <a:rPr lang="pt-BR" sz="1200" b="1" dirty="0" smtClean="0"/>
              <a:t>2º </a:t>
            </a:r>
            <a:r>
              <a:rPr lang="pt-BR" sz="1200" b="1" dirty="0"/>
              <a:t>QUADRIMESTRE </a:t>
            </a:r>
            <a:r>
              <a:rPr lang="pt-BR" sz="1200" b="1" dirty="0" smtClean="0"/>
              <a:t>– Jan à Agosto.</a:t>
            </a:r>
            <a:endParaRPr lang="pt-BR" sz="1200" b="1" dirty="0"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0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2" name="Conector Reto 21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28596" y="1857364"/>
          <a:ext cx="8358250" cy="4016342"/>
        </p:xfrm>
        <a:graphic>
          <a:graphicData uri="http://schemas.openxmlformats.org/drawingml/2006/table">
            <a:tbl>
              <a:tblPr/>
              <a:tblGrid>
                <a:gridCol w="2383968"/>
                <a:gridCol w="325522"/>
                <a:gridCol w="296799"/>
                <a:gridCol w="296799"/>
                <a:gridCol w="315948"/>
                <a:gridCol w="306373"/>
                <a:gridCol w="325522"/>
                <a:gridCol w="308767"/>
                <a:gridCol w="335097"/>
                <a:gridCol w="306373"/>
                <a:gridCol w="315948"/>
                <a:gridCol w="280044"/>
                <a:gridCol w="296799"/>
                <a:gridCol w="308767"/>
                <a:gridCol w="308767"/>
                <a:gridCol w="306373"/>
                <a:gridCol w="287226"/>
                <a:gridCol w="296799"/>
                <a:gridCol w="296799"/>
                <a:gridCol w="459560"/>
              </a:tblGrid>
              <a:tr h="3596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Diagnóstico CID10 (capítulo)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&lt; 1     ano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1-4    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5-9    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10-14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20-24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25-29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30-34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35-39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40-44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45-49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50-54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55-59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60-64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65-69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70-74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75-79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80e + anos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Ignorados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5243" marR="5243" marT="52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I.   Algumas doenças infecciosas e parasitárias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392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II.  Neoplasias (tumores)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III. Doenças sangue órgãos hemat e transt imunitár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IV.  Doenças endócrinas nutricionais e metabólicas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V.   Transtornos mentais e comportamentais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VI.  Doenças do sistema nervoso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VIII.Doenças do ouvido e da apófise mastóide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IX.  Doenças do aparelho circulatório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497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X.   Doenças do aparelho respiratório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648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XI.  Doenças do aparelho digestivo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462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XII. Doenças da pele e do tecido subcutâneo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XIII.Doenças sist osteomuscular e tec conjuntivo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XIV. Doenças do aparelho geniturinário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347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XV.  Gravidez parto e puerpério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60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XVII.Malf cong deformid e anomalias cromossômicas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XVIII.Sint sinais e achad anorm ex clín e laborat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XIX. Lesões enven e alg out conseq causas externas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560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XXI. Contatos com serviços de saúde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74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157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226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75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99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130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147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191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207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260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248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266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247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282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257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222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411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42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3778</a:t>
                      </a:r>
                    </a:p>
                  </a:txBody>
                  <a:tcPr marL="5243" marR="5243" marT="5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857884" y="571480"/>
            <a:ext cx="3000396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MORTALIDADE POR GRUPOS DE CAUSAS </a:t>
            </a:r>
            <a:r>
              <a:rPr lang="pt-BR" sz="1200" b="1" dirty="0" smtClean="0"/>
              <a:t>–</a:t>
            </a:r>
          </a:p>
          <a:p>
            <a:r>
              <a:rPr lang="pt-BR" sz="1200" b="1" dirty="0" smtClean="0"/>
              <a:t>RESIDENTES  </a:t>
            </a:r>
            <a:r>
              <a:rPr lang="pt-BR" sz="1200" b="1" dirty="0"/>
              <a:t>LNHARES-ES  - </a:t>
            </a:r>
            <a:r>
              <a:rPr lang="pt-BR" sz="1200" b="1" dirty="0" smtClean="0"/>
              <a:t>2º</a:t>
            </a:r>
          </a:p>
          <a:p>
            <a:r>
              <a:rPr lang="pt-BR" sz="1200" b="1" dirty="0" smtClean="0"/>
              <a:t>QUADRIMESTRE/2022 -  Jan à Agosto.</a:t>
            </a:r>
            <a:endParaRPr lang="pt-BR" sz="1200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tângulo 16"/>
          <p:cNvSpPr/>
          <p:nvPr/>
        </p:nvSpPr>
        <p:spPr>
          <a:xfrm>
            <a:off x="428596" y="55007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57160" y="1785925"/>
          <a:ext cx="8286805" cy="3500461"/>
        </p:xfrm>
        <a:graphic>
          <a:graphicData uri="http://schemas.openxmlformats.org/drawingml/2006/table">
            <a:tbl>
              <a:tblPr/>
              <a:tblGrid>
                <a:gridCol w="2764128"/>
                <a:gridCol w="267495"/>
                <a:gridCol w="334371"/>
                <a:gridCol w="356661"/>
                <a:gridCol w="345516"/>
                <a:gridCol w="356661"/>
                <a:gridCol w="345516"/>
                <a:gridCol w="323224"/>
                <a:gridCol w="323224"/>
                <a:gridCol w="323224"/>
                <a:gridCol w="326011"/>
                <a:gridCol w="356661"/>
                <a:gridCol w="326011"/>
                <a:gridCol w="323224"/>
                <a:gridCol w="356661"/>
                <a:gridCol w="323224"/>
                <a:gridCol w="534993"/>
              </a:tblGrid>
              <a:tr h="3967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Diagnóstico CID10 (capítulo)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&lt; 1     ano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10-14 anos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20-24 anos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25-29 anos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30-34 anos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35-39 anos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40-44 anos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45-49 anos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50-54 anos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55-59 anos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60-64 anos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65-69 anos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70-74 anos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75-79 anos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80e + anos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6153" marR="6153" marT="61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238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I.   Algumas doenças infecciosas e parasitárias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45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8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II.  Neoplasias (tumores)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109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IV.  Doenças endócrinas nutricionais e metabólicas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8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VI.  Doenças do sistema nervoso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IX.  Doenças do aparelho circulatório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8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X.   Doenças do aparelho respiratório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64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XI.  Doenças do aparelho digestivo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8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XII. Doenças da pele e do tecido subcutâneo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XIV. Doenças do aparelho geniturinário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8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XVI. Algumas afec originadas no período perinatal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XVIII.Sint sinais e achad anorm ex clín e laborat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38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XIX. Lesões enven e alg out conseq causas externas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20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31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35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47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55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43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54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137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465</a:t>
                      </a:r>
                    </a:p>
                  </a:txBody>
                  <a:tcPr marL="6153" marR="6153" marT="6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ta para baixo 10"/>
          <p:cNvSpPr/>
          <p:nvPr/>
        </p:nvSpPr>
        <p:spPr>
          <a:xfrm>
            <a:off x="8499577" y="1714805"/>
            <a:ext cx="108000" cy="180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8858914" y="2462865"/>
            <a:ext cx="108000" cy="18000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8858885" y="2999740"/>
            <a:ext cx="127635" cy="29718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8858914" y="5650235"/>
            <a:ext cx="108000" cy="180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>
            <a:off x="8858914" y="3315683"/>
            <a:ext cx="108000" cy="180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>
            <a:off x="8858885" y="5875020"/>
            <a:ext cx="127635" cy="69723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baixo 24"/>
          <p:cNvSpPr/>
          <p:nvPr/>
        </p:nvSpPr>
        <p:spPr>
          <a:xfrm>
            <a:off x="8858250" y="2714625"/>
            <a:ext cx="120015" cy="25654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4"/>
          <p:cNvSpPr txBox="1"/>
          <p:nvPr/>
        </p:nvSpPr>
        <p:spPr>
          <a:xfrm>
            <a:off x="6365360" y="500042"/>
            <a:ext cx="2492920" cy="50006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/>
              <a:t>INDICADORES DA SAÚDE </a:t>
            </a:r>
          </a:p>
          <a:p>
            <a:pPr algn="ctr"/>
            <a:r>
              <a:rPr lang="pt-BR" sz="1200" b="1" dirty="0"/>
              <a:t>ANO 2022 – </a:t>
            </a:r>
            <a:r>
              <a:rPr lang="pt-BR" sz="1200" b="1" dirty="0" smtClean="0"/>
              <a:t>2º </a:t>
            </a:r>
            <a:r>
              <a:rPr lang="pt-BR" sz="1200" b="1" dirty="0"/>
              <a:t>QUADRIMESTRE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285720" y="357166"/>
            <a:ext cx="5286412" cy="838200"/>
            <a:chOff x="285720" y="357166"/>
            <a:chExt cx="5286412" cy="8382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CaixaDeTexto 34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2428860" y="571480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 l="62667" t="46123" r="36310" b="44399"/>
          <a:stretch>
            <a:fillRect/>
          </a:stretch>
        </p:blipFill>
        <p:spPr bwMode="auto">
          <a:xfrm>
            <a:off x="8915636" y="142852"/>
            <a:ext cx="228364" cy="11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Conector Reto 27"/>
          <p:cNvCxnSpPr/>
          <p:nvPr/>
        </p:nvCxnSpPr>
        <p:spPr>
          <a:xfrm rot="5400000">
            <a:off x="2070876" y="78579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ela 29"/>
          <p:cNvGraphicFramePr>
            <a:graphicFrameLocks noGrp="1"/>
          </p:cNvGraphicFramePr>
          <p:nvPr/>
        </p:nvGraphicFramePr>
        <p:xfrm>
          <a:off x="323820" y="1340787"/>
          <a:ext cx="8286480" cy="5243806"/>
        </p:xfrm>
        <a:graphic>
          <a:graphicData uri="http://schemas.openxmlformats.org/drawingml/2006/table">
            <a:tbl>
              <a:tblPr/>
              <a:tblGrid>
                <a:gridCol w="453276"/>
                <a:gridCol w="4834940"/>
                <a:gridCol w="674103"/>
                <a:gridCol w="674103"/>
                <a:gridCol w="825500"/>
                <a:gridCol w="824558"/>
              </a:tblGrid>
              <a:tr h="290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N 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Indicador 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Meta 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Res. 2021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Res. 1º Quadri. 2022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Res. 2º </a:t>
                      </a:r>
                      <a:r>
                        <a:rPr lang="pt-BR" sz="900" b="1" i="0" u="none" strike="noStrike" dirty="0" err="1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Quadri</a:t>
                      </a:r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. 2022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</a:tr>
              <a:tr h="419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Taxa de mortalidade prematura (de 30 a 69 anos) pelo conjunto das quatro principais doenças crônicas não transmissíveis (doenças do aparelho circulatório, câncer, diabetes e doenças respiratórias crônicas). 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269 p/100 mil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280,41  </a:t>
                      </a:r>
                    </a:p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p/100 mil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104,85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219,03 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Proporção de cura dos casos novos de hanseníase diagnosticados nos anos das coortes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≥90%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90%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50%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50%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2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Número de casos novos de sífilis congênita em menores de 1 ano de idade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Razão de exames de mamografia de rastreamento realizados em mulheres de 50 a 69 anos na população residente de determinado local e a população da mesma faixa etária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0,37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0,32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0,04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0,07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2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Taxa de Mortalidade Infantil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10,00%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10,34%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13,10%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10,81%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42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Número de óbitos maternos em determinado período e local de residência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2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Cobertura populacional estimada de saúde bucal na atenção básica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89,00%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84,89%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84,28%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94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Razão de Consultas na Atenção Básica para pessoas com idade igual ou superior a 60 anos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50%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4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Taxa de incidência de tuberculose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25 p/ 100 mil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11,13 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21,7% 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Proporção de internações clínicas por condições sensíveis à Atenção Básica - ICSAB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15,20%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Taxa de letalidade de dengue grave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80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Percentual de usuários diagnosticados com câncer iniciando tratamento em até 60 dias a partir do diagnóstico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60%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Proporção de vacinas selecionadas do Calendário Nacional de Vacinação para crianças menores de dois anos de idade – Pentavalente (3ª dose), Pneumocócica 10-valente (2ª dose), Poliomielite (3ª dose) e Tríplice 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75%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0%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80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Proporção de casos de doenças de notificação compulsória imediata (DNCI) encerrados em até 60 dias após notificação.</a:t>
                      </a:r>
                    </a:p>
                  </a:txBody>
                  <a:tcPr marL="4501" marR="4501" marT="4501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92,30%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92,30%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89%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98,68%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80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Proporção de análises realizadas em amostras de água para consumo humano quanto aos parâmetros coliformes totais, cloro residual livre e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turbidez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501" marR="4501" marT="4501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90%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76,28%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45,31%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63,86%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80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Razão de exames citopatológicos do colo do útero em mulheres de 25 a 64 anos na população residente de determinado local e a população da mesma faixa etária.</a:t>
                      </a:r>
                    </a:p>
                  </a:txBody>
                  <a:tcPr marL="4501" marR="4501" marT="4501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0,62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0,3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0,1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0,16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80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Razão de exames citopatológicos do colo do útero em mulheres de 25 a 64 anos na população residente de determinado local e a população da mesma faixa etária.</a:t>
                      </a:r>
                    </a:p>
                  </a:txBody>
                  <a:tcPr marL="4501" marR="4501" marT="4501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43,14%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38,34%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40,20%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39,00%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Proporção de gravidez na adolescência entre as faixas etárias 10 a 19 anos</a:t>
                      </a:r>
                    </a:p>
                  </a:txBody>
                  <a:tcPr marL="4501" marR="4501" marT="4501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14,01%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15,01%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14,81%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13,65%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2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Cobertura populacional estimada pelas equipes de Atenção Básica</a:t>
                      </a:r>
                    </a:p>
                  </a:txBody>
                  <a:tcPr marL="4501" marR="4501" marT="4501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77,27%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76,15%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92,54%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91,30%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Cobertura de acompanhamento das condicionalidades de Saúde do Programa Bolsa Família</a:t>
                      </a:r>
                    </a:p>
                  </a:txBody>
                  <a:tcPr marL="4501" marR="4501" marT="4501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75%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83,21%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51,75%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74,33%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13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Ações de matriciamento sistemático realizadas por CAPS com equipes de Atenção Básica</a:t>
                      </a:r>
                    </a:p>
                  </a:txBody>
                  <a:tcPr marL="4501" marR="4501" marT="4501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100%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100%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100%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100%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80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22</a:t>
                      </a:r>
                    </a:p>
                  </a:txBody>
                  <a:tcPr marL="4501" marR="4501" marT="45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Número de ciclos que atingiram mínimo de 80% de cobertura de imóveis visitados para controle vetorial da dengue.</a:t>
                      </a:r>
                    </a:p>
                  </a:txBody>
                  <a:tcPr marL="4501" marR="4501" marT="4501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4501" marR="4501" marT="4501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2" name="Seta para baixo 1"/>
          <p:cNvSpPr/>
          <p:nvPr/>
        </p:nvSpPr>
        <p:spPr>
          <a:xfrm>
            <a:off x="8858914" y="1752605"/>
            <a:ext cx="108000" cy="180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baixo 3"/>
          <p:cNvSpPr/>
          <p:nvPr/>
        </p:nvSpPr>
        <p:spPr>
          <a:xfrm>
            <a:off x="8858914" y="2277750"/>
            <a:ext cx="108000" cy="1800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7"/>
          <p:cNvSpPr/>
          <p:nvPr/>
        </p:nvSpPr>
        <p:spPr>
          <a:xfrm>
            <a:off x="8851900" y="3860800"/>
            <a:ext cx="114935" cy="174498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9"/>
          <p:cNvSpPr/>
          <p:nvPr/>
        </p:nvSpPr>
        <p:spPr>
          <a:xfrm>
            <a:off x="8851900" y="2021840"/>
            <a:ext cx="133985" cy="17272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8842375" y="3514725"/>
            <a:ext cx="135890" cy="333375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251520" y="5381501"/>
            <a:ext cx="8151440" cy="121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 lang="pt-BR"/>
            </a:pP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42745" y="2637155"/>
            <a:ext cx="64274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Dados socioeconômicos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Estabelecimentos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Recursos Humanos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Produção / Indicadores de  Saúde</a:t>
            </a:r>
          </a:p>
          <a:p>
            <a:r>
              <a:rPr lang="pt-BR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Orçamento /  Financeiros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Imagens / Realizações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Conclusão</a:t>
            </a:r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22" name="Grupo 25"/>
          <p:cNvGrpSpPr/>
          <p:nvPr/>
        </p:nvGrpSpPr>
        <p:grpSpPr>
          <a:xfrm>
            <a:off x="285750" y="214630"/>
            <a:ext cx="5286375" cy="838200"/>
            <a:chOff x="285720" y="428604"/>
            <a:chExt cx="5286412" cy="838200"/>
          </a:xfrm>
        </p:grpSpPr>
        <p:cxnSp>
          <p:nvCxnSpPr>
            <p:cNvPr id="25" name="Conector Reto 24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CaixaDeTexto 26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8606354" y="1844541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844541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 de Texto 6"/>
          <p:cNvSpPr txBox="1"/>
          <p:nvPr/>
        </p:nvSpPr>
        <p:spPr>
          <a:xfrm>
            <a:off x="4787900" y="1988820"/>
            <a:ext cx="2849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pt-BR" altLang="en-US" b="1"/>
              <a:t>APRESENTAÇÃO</a:t>
            </a:r>
          </a:p>
          <a:p>
            <a:pPr algn="dist"/>
            <a:endParaRPr lang="pt-BR" altLang="en-US" b="1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595622"/>
            <a:ext cx="3071834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2</a:t>
            </a:r>
            <a:r>
              <a:rPr lang="pt-BR" sz="1200" b="1" dirty="0" smtClean="0"/>
              <a:t>º  </a:t>
            </a:r>
            <a:r>
              <a:rPr lang="pt-BR" sz="1200" b="1" dirty="0"/>
              <a:t>QUADRIMESTRE - 2022</a:t>
            </a:r>
          </a:p>
        </p:txBody>
      </p:sp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riângulo isósceles 13"/>
          <p:cNvSpPr/>
          <p:nvPr/>
        </p:nvSpPr>
        <p:spPr>
          <a:xfrm rot="10800000">
            <a:off x="4643438" y="6572272"/>
            <a:ext cx="356620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642910" y="1396991"/>
          <a:ext cx="8143933" cy="5103842"/>
        </p:xfrm>
        <a:graphic>
          <a:graphicData uri="http://schemas.openxmlformats.org/drawingml/2006/table">
            <a:tbl>
              <a:tblPr/>
              <a:tblGrid>
                <a:gridCol w="3464825"/>
                <a:gridCol w="1363080"/>
                <a:gridCol w="860892"/>
                <a:gridCol w="860892"/>
                <a:gridCol w="797122"/>
                <a:gridCol w="797122"/>
              </a:tblGrid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RELATÓRIO POR BLOCO DE FINANCIAMENTO</a:t>
                      </a:r>
                    </a:p>
                  </a:txBody>
                  <a:tcPr marL="5692" marR="5692" marT="5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2º QUADRIMESTRE 2022</a:t>
                      </a:r>
                    </a:p>
                  </a:txBody>
                  <a:tcPr marL="5692" marR="5692" marT="5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5692" marR="5692" marT="5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5692" marR="5692" marT="5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5692" marR="5692" marT="5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5692" marR="5692" marT="5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5692" marR="5692" marT="56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5692" marR="5692" marT="56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5692" marR="5692" marT="56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5692" marR="5692" marT="56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5692" marR="5692" marT="56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5692" marR="5692" marT="56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E9"/>
                    </a:solidFill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BLOCO DE GESTÃO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ORÇADO 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ATUALIZADO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EMPENHADO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LIQUIDADO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PAGO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ATIVIDADES ADMINISTRATIVAS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26.194.448,00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21.842.011,63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20.193.837,53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16.748.739,28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15.830.018,18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CONSELHO MUNICIPAL DE SAUDE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60.864,00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10.518,73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6.594,00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6.594,00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6.594,00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CENTRAL DE REGULAÇÃO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12.585,00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51.831,60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38.204,60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21.825,00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21.825,00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CENTRAL DE TRANSPORTE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6.351.400,00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12.244.717,24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11.073.733,42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5.778.346,83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5.771.446,83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DAS ATIVIDADES DO SETOR DE JUDICIALIZAÇÃO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572.100,00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583.632,43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459.913,14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135.563,02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135.563,02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TOTAL DO BLOCO DE GESTÃO &gt;&gt;&gt;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33.191.397,00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34.732.711,63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31.772.282,69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22.691.068,13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21.765.447,03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BLOCO DE ATENÇÃO PRIMÁRIA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ORÇADO 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ATUALIZADO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EMPENHADO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LIQUIDADO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PAGO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UNIDADES BÁSICAS DE SAÚDE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21.282.600,00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22.821.268,88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21.964.423,25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16.159.431,70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15.981.372,51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ESTRATÉGIA SAÚDE DA FAMILIA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16.099.195,00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10.537.188,02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10.523.415,50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9.766.663,52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9.632.238,31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AGENTE COMUNITÁRIOS DE SAÚDE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8.524.300,00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7.705.800,00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7.556.448,04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6.303.269,45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6.050.181,00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SAUDE BUCAL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353.200,00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1.066.527,19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674.078,82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512333,2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512333,2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TOTAL DO BLOCO ATENÇÃO PRIMÁRIA &gt;&gt;&gt;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46.259.295,00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42.130.784,09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40.718.365,61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32.741.697,87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32.176.125,02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BLOCO DE INVESTIMENTO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ORÇADO 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ATUALIZADO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EMPENHADO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LIQUIDADO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PAGO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RESTAURAÇÃO E AMPIAÇÃO HGL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575.647,72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CONSTRUÇÃO DE UNIDADE DE PRONTO SOCORRO ADULTO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2.650,00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CONSTRUÇÃO DE UNIDADE DE SAUDE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6.000.000,00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CONSTRUÇÃO DA CENTRAL DE VIGILÂNCIA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TOTAL DO BLOCO DE INVESTIMENTO &gt;&gt;&gt;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6.006.000,00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579.297,72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BLOCO DE MÉDIA E ALTA COMPEXIDADE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ORÇADO 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ATUALIZADO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EMPENHADO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LIQUIDADO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PAGO</a:t>
                      </a:r>
                    </a:p>
                  </a:txBody>
                  <a:tcPr marL="5692" marR="5692" marT="5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HOSPITAL GERAL DE LINHARES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13.878.200,00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51.126.333,59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46.038.774,81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38.361.713,51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38.010.185,76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DO CAPS AD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837.200,00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725.825,66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243.147,63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197.314,47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197.314,47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REDE CREDENCIADA DO SUS ENT.PRIV. E FILANT.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32.195.000,00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27.784.021,68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27.712.201,23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22.667.978,37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22.473.837,58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DO P. ATENDIMENTO INFANTIL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11.962.100,00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9.820.658,11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9.811.617,00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7.357.577,20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7.357.577,20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DAS AT. DA REDE CUIDAR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2.681.655,00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2.776.655,00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2.774.519,00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1.272.699,84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1.272.699,84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USL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7.334.800,00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8.817.211,17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8.373.452,10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7.729.797,02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7.642.330,71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CAPS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1.007.000,00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882.440,21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562.241,60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452.846,06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447.639,97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DO NAPS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5.274.000,00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4.960.208,97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3.939.552,16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3.512.604,69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3.457.179,72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DO  CEO 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565.350,00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21.820,29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4.523,18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2.651,28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2.651,28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CEFIL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1.085.850,00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1.106.675,32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633.347,86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530.938,52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521.148,70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CONSÓRCIO POLINORTE 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15.652.453,00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22.538.797,96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19.170.091,74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13.653.312,80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12.967.482,14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TOTAL DO BLOCO MEDIA E ALTA COMPL. &gt;&gt;&gt;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92.473.608,00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130.560.647,96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119.263.468,31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95.739.433,76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94.350.047,37</a:t>
                      </a:r>
                    </a:p>
                  </a:txBody>
                  <a:tcPr marL="5692" marR="5692" marT="5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tângulo 11"/>
          <p:cNvSpPr/>
          <p:nvPr/>
        </p:nvSpPr>
        <p:spPr>
          <a:xfrm>
            <a:off x="5857884" y="595622"/>
            <a:ext cx="300039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2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- 2022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785786" y="2071682"/>
          <a:ext cx="7786742" cy="3071827"/>
        </p:xfrm>
        <a:graphic>
          <a:graphicData uri="http://schemas.openxmlformats.org/drawingml/2006/table">
            <a:tbl>
              <a:tblPr/>
              <a:tblGrid>
                <a:gridCol w="3162302"/>
                <a:gridCol w="929422"/>
                <a:gridCol w="929422"/>
                <a:gridCol w="929422"/>
                <a:gridCol w="918087"/>
                <a:gridCol w="918087"/>
              </a:tblGrid>
              <a:tr h="2792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BLOCO DA ATENÇÃO FARMACÊUTICA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ORÇADO 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ATUALIZADO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EMPENHADO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LIQUIDADO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PAGO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279257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DA FARMÁCIA BÁSICA 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3.644.700,00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3.915.069,25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3.536.764,94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2.187.485,01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2.187.485,01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2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TOTAL DO BLOCO DA ATENÇÃO FARMACEUTICA  &gt;&gt;&gt;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3.644.700,00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3.915.069,25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3.536.764,94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2.187.485,01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2.187.485,01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792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BLOCO DA VIGILÂNCIA EM SAÚDE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ORÇADO 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ATUALIZADO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EMPENHADO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LIQUIDADO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PAGO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279257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DA VIGILÂNCIA SANITÁRIA 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458.100,00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1.349.980,81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1.260.263,34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353.224,69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350.339,09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257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DO PROGRAMA  DST 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298.000,00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113.291,82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52.593,75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12.540,64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12.540,64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257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DA VIGIL. A EPIDEMIOLÓGICA 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2.642.200,00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3.332.913,88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3.018.749,24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2.490.070,71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2.409.222,14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25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TOTAL DO BLOCO DE VIGILÂNCIA EM SAÚDE &gt;&gt;&gt;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3.398.300,00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4.796.186,51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4.331.606,33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2.855.836,04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2.772.101,87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792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 GERAL  &gt;&gt;&gt;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184.973.300,00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216.714.697,16</a:t>
                      </a: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199.622.487,88</a:t>
                      </a: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156.215.520,81</a:t>
                      </a: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153.251.206,30</a:t>
                      </a:r>
                    </a:p>
                  </a:txBody>
                  <a:tcPr marL="6655" marR="6655" marT="6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279257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ENFRENTAMENTO DO CORONAVÍRUS COVID 19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1.059.700,00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18.493,41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88,40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88,40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88,40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257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TOTAL GERAL  &gt;&gt;&gt;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186.033.000,00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216.733.190,57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199.622.576,28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156.215.609,21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153.251.294,70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6072198" y="642918"/>
            <a:ext cx="2571768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 /  DESPESA PESSOAL</a:t>
            </a:r>
          </a:p>
          <a:p>
            <a:pPr algn="ctr"/>
            <a:r>
              <a:rPr lang="pt-BR" sz="1200" b="1" dirty="0"/>
              <a:t>2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- 2022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00034" y="1928802"/>
          <a:ext cx="8143931" cy="3857665"/>
        </p:xfrm>
        <a:graphic>
          <a:graphicData uri="http://schemas.openxmlformats.org/drawingml/2006/table">
            <a:tbl>
              <a:tblPr/>
              <a:tblGrid>
                <a:gridCol w="3919901"/>
                <a:gridCol w="844806"/>
                <a:gridCol w="844806"/>
                <a:gridCol w="844806"/>
                <a:gridCol w="844806"/>
                <a:gridCol w="844806"/>
              </a:tblGrid>
              <a:tr h="169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DESCRIÇÃO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 PREVISÃO 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69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DESPESAS COM FOLHA DE PAGAMENTO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ORÇADO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ATUALIZADO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EMPENHO 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LIQUIDAÇÃO 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PAGAMENTO 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3316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DAS ATIVIDADES ADMINISTRATIVAS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13.393.948,00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6.744.246,91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6.597.982,86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5.821.809,32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5.667.997,17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919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16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DAS ATIVIDADES  ESF / UBS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28.009.495,00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19.121.612,05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18.914.599,61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17.261.881,51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16.959.197,11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919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919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DAS ATIVIDADES ACS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8.479.300,00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7.609.300,00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7.556.448,04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6.303.269,45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6.050.181,00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919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16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DAS ATIVIDADES DO HGL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8.100.400,00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21.943.890,91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21.859.968,46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20.293.101,02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20.018.819,87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919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919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DO PRONTO ATENDIMENTO/CAPS AD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483.000,00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363.000,00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0,00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91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DAS ATIVIDADES DA USL./CAPS/CEFIL/NAPS/CEO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13.600.150,00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13.810.465,09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12.049.125,12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11.217.817,27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11.059.930,08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919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919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MANUTENÇÃO DA VIG. EPIDEMIOLÓGICA / SANITÁRIA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2.307.000,00</a:t>
                      </a:r>
                    </a:p>
                  </a:txBody>
                  <a:tcPr marL="6324" marR="6324" marT="6324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2.691.000,00</a:t>
                      </a:r>
                    </a:p>
                  </a:txBody>
                  <a:tcPr marL="6324" marR="6324" marT="6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2.403.550,82</a:t>
                      </a:r>
                    </a:p>
                  </a:txBody>
                  <a:tcPr marL="6324" marR="6324" marT="6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1.994.399,39</a:t>
                      </a:r>
                    </a:p>
                  </a:txBody>
                  <a:tcPr marL="6324" marR="6324" marT="6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1.913.550,82</a:t>
                      </a:r>
                    </a:p>
                  </a:txBody>
                  <a:tcPr marL="6324" marR="6324" marT="63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919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16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 &gt;&gt;&gt;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74.373.293,00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72.283.514,96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69.381.674,91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62.892.277,96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61.669.676,05</a:t>
                      </a:r>
                    </a:p>
                  </a:txBody>
                  <a:tcPr marL="6324" marR="6324" marT="6324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691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Fonte: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Balancete Orçamentário da Despesa 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24" marR="6324" marT="63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5929322" y="642918"/>
            <a:ext cx="264320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DESPESAS POR FONTE DE RECURSOS</a:t>
            </a:r>
          </a:p>
          <a:p>
            <a:r>
              <a:rPr lang="pt-BR" sz="1200" b="1" dirty="0" smtClean="0"/>
              <a:t>2º </a:t>
            </a:r>
            <a:r>
              <a:rPr lang="pt-BR" sz="1200" b="1" dirty="0"/>
              <a:t>QUADRIMESTRE - 2022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642910" y="2252532"/>
          <a:ext cx="7786742" cy="2893917"/>
        </p:xfrm>
        <a:graphic>
          <a:graphicData uri="http://schemas.openxmlformats.org/drawingml/2006/table">
            <a:tbl>
              <a:tblPr/>
              <a:tblGrid>
                <a:gridCol w="3214710"/>
                <a:gridCol w="857256"/>
                <a:gridCol w="916709"/>
                <a:gridCol w="862805"/>
                <a:gridCol w="1053642"/>
                <a:gridCol w="881620"/>
              </a:tblGrid>
              <a:tr h="1174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                  AUTORIZAÇÃO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EMPENHADO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LIQUIDADO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PAGO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147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DESCRIÇÃO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Orçado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Atualizado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Até o período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Até o período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Até o período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10010000 - RECURSO ORDINÁRIOS COMP.: 2111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26.921.748,75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50.515,00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12110000 - RECURSOS PRÓPRIOS - SAÚDE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85.474.300,00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120.920.491,70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116.527.137,36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94.215.780,22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92.329.387,07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525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12120000 - TRANSFERÊNCIA DE RECURSOS DO SUS PROVINIENTES DE GOVERNOS MUNICIPAIS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433.519,00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528.519,00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528.519,00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4.328,06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4.328,06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12130000 - TRANSFERÊNCIA DE RECURSOS DO SUS PROVINIENTES DE GOVERNOS ESTADUAL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2.501.500,00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7.043.894,22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6.763.401,59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5.462.748,74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5.462.748,74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525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12140000 - TRANSFERÊNCIA DE RECURSOS DO SUS PROVINIENTES  GOVERNO FEDERAL CUSTEIO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60.095.000,00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56.213.636,84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55.418.458,86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45.845.191,70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45.207.465,06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15300000 - RECURSOS DA UNIÃO - ROYALTIES DO PÉTROLEO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5.471.932,25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4.686.241,20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4.220.321,77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3.175.559,75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3.174.855,80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15400000 - TRANSFERÊNCIA DOS ESTADOS REFERENTE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5.135.000,00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3.229.702,04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3.196.599,19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2.474.945,69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2.474.945,69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22110000 - RECEITA DE IMPOSTO E TRANSFERÊNCIA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3.491.123,45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62.800,00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19.618,10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19.618,10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22140000 - TRANSFERÊNCIAS FUNDO A FUNDO DE RECURSO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6.028.965,18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4.943.167,25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1.813.233,66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1.778.355,66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22150000 - TRANSFERÊNCIAS FUNDO A FUNDO DE RECURSO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241.463,18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4.634,18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25300000 - TRANSFERÊNCIA DA UNIÃO REFERENTE RO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14.152.621,68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7.811.520,00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3.153.234,43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2.748.621,66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25300000 - TRANSFERÊNCIA DOS ESTADOS REFERENTE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146.017,08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146.017,08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50.968,86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50.968,86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TOTAL &gt;&gt;&gt;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186.033.000,00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216.733.190,57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199.622.576,28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156.215.609,21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153.251.294,70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ector Reto 38"/>
          <p:cNvCxnSpPr/>
          <p:nvPr/>
        </p:nvCxnSpPr>
        <p:spPr>
          <a:xfrm rot="16200000" flipH="1">
            <a:off x="535754" y="3036090"/>
            <a:ext cx="214314" cy="1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500034" y="3143248"/>
            <a:ext cx="285752" cy="285752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500034" y="2643182"/>
            <a:ext cx="285752" cy="28575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215074" y="642918"/>
            <a:ext cx="2428892" cy="714380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FOLHA DE PAGAMENTO - 2022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 TOTAL LIQUIDADO – 2022</a:t>
            </a:r>
          </a:p>
          <a:p>
            <a:pPr algn="ctr"/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pt-BR" sz="1200" b="1" dirty="0" smtClean="0">
                <a:solidFill>
                  <a:schemeClr val="accent6">
                    <a:lumMod val="50000"/>
                  </a:schemeClr>
                </a:solidFill>
              </a:rPr>
              <a:t>º </a:t>
            </a:r>
            <a:r>
              <a:rPr lang="pt-BR" sz="1200" b="1" dirty="0">
                <a:solidFill>
                  <a:schemeClr val="accent6">
                    <a:lumMod val="50000"/>
                  </a:schemeClr>
                </a:solidFill>
              </a:rPr>
              <a:t>QUADRIMESTRE</a:t>
            </a:r>
          </a:p>
        </p:txBody>
      </p:sp>
      <p:grpSp>
        <p:nvGrpSpPr>
          <p:cNvPr id="2" name="Grupo 15"/>
          <p:cNvGrpSpPr/>
          <p:nvPr/>
        </p:nvGrpSpPr>
        <p:grpSpPr>
          <a:xfrm>
            <a:off x="6332682" y="2198024"/>
            <a:ext cx="2160240" cy="2088232"/>
            <a:chOff x="3131840" y="3573016"/>
            <a:chExt cx="2160240" cy="2088232"/>
          </a:xfrm>
          <a:solidFill>
            <a:schemeClr val="bg2">
              <a:lumMod val="75000"/>
            </a:schemeClr>
          </a:solidFill>
        </p:grpSpPr>
        <p:sp>
          <p:nvSpPr>
            <p:cNvPr id="14" name="Elipse 13"/>
            <p:cNvSpPr/>
            <p:nvPr/>
          </p:nvSpPr>
          <p:spPr>
            <a:xfrm>
              <a:off x="3131840" y="3573016"/>
              <a:ext cx="2160240" cy="20882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347864" y="4149080"/>
              <a:ext cx="1800200" cy="64516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% </a:t>
              </a:r>
            </a:p>
            <a:p>
              <a:pPr algn="ctr"/>
              <a:r>
                <a:rPr lang="pt-BR" dirty="0"/>
                <a:t>40,20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500034" y="2342040"/>
            <a:ext cx="576064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1600" dirty="0"/>
              <a:t>1    GASTO COM FOLHA – Jan à Agosto / 2022        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62,8 milhões</a:t>
            </a:r>
          </a:p>
          <a:p>
            <a:endParaRPr lang="pt-BR" sz="1600" dirty="0"/>
          </a:p>
          <a:p>
            <a:r>
              <a:rPr lang="pt-BR" sz="1600" dirty="0"/>
              <a:t>2    TOTAL DESPESAS / INVEST. SAÚDE &gt;&gt;&gt;           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  156,2 Milhões</a:t>
            </a: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600" u="sng" dirty="0">
              <a:solidFill>
                <a:srgbClr val="00B05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7014" y="5286388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Nota Explicativa </a:t>
            </a:r>
          </a:p>
          <a:p>
            <a:pPr algn="just"/>
            <a:r>
              <a:rPr lang="pt-BR" sz="1400" dirty="0"/>
              <a:t>Total da folha de pagamento da saúde com encargos.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5786" y="628652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BALANCETE  ANALÍTICO DA DESPESA - CONTABILIDADE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857224" y="357166"/>
            <a:ext cx="8286808" cy="1189351"/>
            <a:chOff x="285720" y="214290"/>
            <a:chExt cx="8286808" cy="1189351"/>
          </a:xfrm>
        </p:grpSpPr>
        <p:grpSp>
          <p:nvGrpSpPr>
            <p:cNvPr id="3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33" name="Conector Reto 3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CaixaDeTexto 3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344164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" name="Retângulo de cantos arredondados 36"/>
          <p:cNvSpPr/>
          <p:nvPr/>
        </p:nvSpPr>
        <p:spPr>
          <a:xfrm>
            <a:off x="571472" y="2143116"/>
            <a:ext cx="5357850" cy="28575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DESCRIÇÃO                                                       Valores – R$</a:t>
            </a:r>
          </a:p>
        </p:txBody>
      </p:sp>
    </p:spTree>
  </p:cSld>
  <p:clrMapOvr>
    <a:masterClrMapping/>
  </p:clrMapOvr>
  <p:transition spd="slow" advClick="0" advTm="3000">
    <p:cover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860032" y="1484784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8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2" name="Grupo 25"/>
            <p:cNvGrpSpPr/>
            <p:nvPr/>
          </p:nvGrpSpPr>
          <p:grpSpPr>
            <a:xfrm>
              <a:off x="450" y="701"/>
              <a:ext cx="9775" cy="1320"/>
              <a:chOff x="285720" y="428604"/>
              <a:chExt cx="5877914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2428734" y="643234"/>
                <a:ext cx="37349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 - FMS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50825" t="35552" r="25929" b="35993"/>
          <a:stretch>
            <a:fillRect/>
          </a:stretch>
        </p:blipFill>
        <p:spPr>
          <a:xfrm>
            <a:off x="623510" y="2919257"/>
            <a:ext cx="4476446" cy="308078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784186" y="278092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Linhares – R$ 1.339,12</a:t>
            </a:r>
          </a:p>
          <a:p>
            <a:pPr algn="r"/>
            <a:r>
              <a:rPr lang="pt-BR" b="1" dirty="0"/>
              <a:t>7º Lugar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940152" y="3716732"/>
            <a:ext cx="2820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Desconsiderando Hospital Municipal – HGL</a:t>
            </a:r>
          </a:p>
          <a:p>
            <a:endParaRPr lang="pt-BR" dirty="0"/>
          </a:p>
          <a:p>
            <a:r>
              <a:rPr lang="pt-BR" dirty="0"/>
              <a:t>Linhares – R$ 966,38</a:t>
            </a:r>
          </a:p>
          <a:p>
            <a:pPr algn="r"/>
            <a:r>
              <a:rPr lang="pt-BR" b="1" dirty="0"/>
              <a:t>30º Lugar</a:t>
            </a:r>
          </a:p>
          <a:p>
            <a:endParaRPr lang="pt-BR" dirty="0"/>
          </a:p>
        </p:txBody>
      </p:sp>
    </p:spTree>
  </p:cSld>
  <p:clrMapOvr>
    <a:masterClrMapping/>
  </p:clrMapOvr>
  <p:transition spd="slow" advClick="0" advTm="3000">
    <p:wheel spokes="3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860032" y="1484784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8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2" name="Grupo 25"/>
            <p:cNvGrpSpPr/>
            <p:nvPr/>
          </p:nvGrpSpPr>
          <p:grpSpPr>
            <a:xfrm>
              <a:off x="450" y="701"/>
              <a:ext cx="3445" cy="1320"/>
              <a:chOff x="285720" y="428604"/>
              <a:chExt cx="2071702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79295" y="2204720"/>
            <a:ext cx="5261610" cy="464693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751256" y="5354437"/>
            <a:ext cx="4925200" cy="81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média de investimentos na saúde dos municípios capixaba, em 2021 foi de 19,70%.   </a:t>
            </a:r>
          </a:p>
          <a:p>
            <a:pPr algn="r"/>
            <a:r>
              <a:rPr lang="pt-BR" sz="1100" i="1" dirty="0"/>
              <a:t>Fonte: revista finanças capixaba</a:t>
            </a:r>
          </a:p>
        </p:txBody>
      </p:sp>
      <p:sp>
        <p:nvSpPr>
          <p:cNvPr id="13" name="CaixaDeTexto 1"/>
          <p:cNvSpPr txBox="1"/>
          <p:nvPr/>
        </p:nvSpPr>
        <p:spPr>
          <a:xfrm>
            <a:off x="395536" y="6309320"/>
            <a:ext cx="4536504" cy="332656"/>
          </a:xfrm>
          <a:prstGeom prst="rect">
            <a:avLst/>
          </a:prstGeom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             </a:t>
            </a:r>
            <a:r>
              <a:rPr lang="pt-BR" sz="1200" b="1" i="1" dirty="0"/>
              <a:t>Fonte: Relatório Resumido da Execução Orçamentária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572000" y="1682029"/>
            <a:ext cx="309634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Municípios Capixabas</a:t>
            </a:r>
          </a:p>
        </p:txBody>
      </p:sp>
      <p:sp>
        <p:nvSpPr>
          <p:cNvPr id="18" name="Elipse 17"/>
          <p:cNvSpPr/>
          <p:nvPr/>
        </p:nvSpPr>
        <p:spPr>
          <a:xfrm>
            <a:off x="573592" y="2056889"/>
            <a:ext cx="2571752" cy="2428892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27,28 %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Investimento de Recursos Próprios na Saúde no 2º Quadrimestre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de </a:t>
            </a:r>
            <a:r>
              <a:rPr lang="pt-BR" dirty="0" smtClean="0">
                <a:solidFill>
                  <a:schemeClr val="tx1"/>
                </a:solidFill>
              </a:rPr>
              <a:t>2022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5536" y="4725144"/>
            <a:ext cx="3168352" cy="14763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Valor acima do Limite Constitucional -15% </a:t>
            </a:r>
          </a:p>
          <a:p>
            <a:pPr algn="just"/>
            <a:r>
              <a:rPr lang="pt-BR" b="1" dirty="0"/>
              <a:t>R$ 42,28 Milhões.</a:t>
            </a:r>
          </a:p>
          <a:p>
            <a:pPr algn="just"/>
            <a:endParaRPr lang="pt-BR" b="1" dirty="0"/>
          </a:p>
          <a:p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7" name="Conector Reto 2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Retângulo 30"/>
          <p:cNvSpPr/>
          <p:nvPr/>
        </p:nvSpPr>
        <p:spPr>
          <a:xfrm>
            <a:off x="6429388" y="667060"/>
            <a:ext cx="2428892" cy="26161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RECURSOS PRÓPRIOS – SAÚDE / 2022</a:t>
            </a: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3275965" y="2708910"/>
            <a:ext cx="5829300" cy="157162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0" y="1700444"/>
            <a:ext cx="3096344" cy="6451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INFORMAÇÃO FINANCEIRA IMPORTANTE</a:t>
            </a:r>
          </a:p>
        </p:txBody>
      </p:sp>
      <p:grpSp>
        <p:nvGrpSpPr>
          <p:cNvPr id="21" name="Grupo 25"/>
          <p:cNvGrpSpPr/>
          <p:nvPr/>
        </p:nvGrpSpPr>
        <p:grpSpPr>
          <a:xfrm>
            <a:off x="285750" y="356870"/>
            <a:ext cx="5286375" cy="838200"/>
            <a:chOff x="285720" y="428604"/>
            <a:chExt cx="5286412" cy="838200"/>
          </a:xfrm>
        </p:grpSpPr>
        <p:cxnSp>
          <p:nvCxnSpPr>
            <p:cNvPr id="27" name="Conector Reto 26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CaixaDeTexto 28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6932295" y="666750"/>
            <a:ext cx="1925955" cy="42989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ASSISTENCIA / FINANCEIRO </a:t>
            </a:r>
          </a:p>
          <a:p>
            <a:r>
              <a:rPr lang="pt-BR" sz="1100" b="1" dirty="0"/>
              <a:t>HOSPITAL RIO DOCE</a:t>
            </a:r>
          </a:p>
        </p:txBody>
      </p:sp>
      <p:sp>
        <p:nvSpPr>
          <p:cNvPr id="3" name="Caixa de Texto 2"/>
          <p:cNvSpPr txBox="1"/>
          <p:nvPr/>
        </p:nvSpPr>
        <p:spPr>
          <a:xfrm>
            <a:off x="2667000" y="2670810"/>
            <a:ext cx="41370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en-US"/>
              <a:t>A partir do dia 1º de agosto, a SESA contratualizou o Hospital Rio Doce e alterou o CNES para Gestão Estadual.</a:t>
            </a:r>
          </a:p>
          <a:p>
            <a:pPr algn="just"/>
            <a:endParaRPr lang="pt-BR" altLang="en-US"/>
          </a:p>
          <a:p>
            <a:pPr algn="just"/>
            <a:r>
              <a:rPr lang="pt-BR" altLang="en-US"/>
              <a:t>Os valores de alta e média complexidade serão reavaliados para nova pactuação com o Estado, no total de R$ 1,787 Mi</a:t>
            </a:r>
          </a:p>
          <a:p>
            <a:pPr algn="just"/>
            <a:endParaRPr lang="pt-BR" altLang="en-US"/>
          </a:p>
          <a:p>
            <a:pPr algn="just"/>
            <a:r>
              <a:rPr lang="pt-BR" altLang="en-US"/>
              <a:t>O município deixará de repassar o incentivo próprio, que no exercício de 2021 foi de R$ 840,0 Mil e a partir de abril de 2022 R$ 1,025 Mi / mês.</a:t>
            </a:r>
          </a:p>
          <a:p>
            <a:pPr algn="just"/>
            <a:endParaRPr lang="pt-BR" altLang="en-US"/>
          </a:p>
          <a:p>
            <a:pPr algn="just"/>
            <a:endParaRPr lang="pt-BR" altLang="en-US"/>
          </a:p>
        </p:txBody>
      </p:sp>
      <p:cxnSp>
        <p:nvCxnSpPr>
          <p:cNvPr id="4" name="Conector Reto 3"/>
          <p:cNvCxnSpPr/>
          <p:nvPr/>
        </p:nvCxnSpPr>
        <p:spPr>
          <a:xfrm>
            <a:off x="2428875" y="2780665"/>
            <a:ext cx="37465" cy="315341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46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DADOS ESTATÍSTICOS / SOCIOECONÔMICOS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lipse 44"/>
          <p:cNvSpPr/>
          <p:nvPr/>
        </p:nvSpPr>
        <p:spPr>
          <a:xfrm>
            <a:off x="1857356" y="1268760"/>
            <a:ext cx="5143536" cy="508919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28596" y="25717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2" name="Grupo 30"/>
          <p:cNvGrpSpPr/>
          <p:nvPr/>
        </p:nvGrpSpPr>
        <p:grpSpPr>
          <a:xfrm>
            <a:off x="2231076" y="2708241"/>
            <a:ext cx="2087091" cy="936104"/>
            <a:chOff x="3071802" y="1928802"/>
            <a:chExt cx="2087091" cy="936104"/>
          </a:xfrm>
        </p:grpSpPr>
        <p:sp>
          <p:nvSpPr>
            <p:cNvPr id="30" name="Retângulo de cantos arredondados 29"/>
            <p:cNvSpPr/>
            <p:nvPr/>
          </p:nvSpPr>
          <p:spPr>
            <a:xfrm>
              <a:off x="3214678" y="1928802"/>
              <a:ext cx="1944215" cy="936104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INÍCIO DAS ATIVIDADES DO CAPS AD</a:t>
              </a:r>
            </a:p>
          </p:txBody>
        </p:sp>
        <p:sp>
          <p:nvSpPr>
            <p:cNvPr id="25" name="Retângulo de cantos arredondados 24"/>
            <p:cNvSpPr/>
            <p:nvPr/>
          </p:nvSpPr>
          <p:spPr>
            <a:xfrm>
              <a:off x="3071802" y="2285992"/>
              <a:ext cx="216024" cy="21602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upo 33"/>
          <p:cNvGrpSpPr/>
          <p:nvPr/>
        </p:nvGrpSpPr>
        <p:grpSpPr>
          <a:xfrm>
            <a:off x="2211126" y="1571917"/>
            <a:ext cx="3281695" cy="4450090"/>
            <a:chOff x="3357554" y="577847"/>
            <a:chExt cx="3281695" cy="4450090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3500430" y="3000372"/>
              <a:ext cx="2000264" cy="936000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INFORMATIZAÇÃO DAS UNIDADES - AGENDA ELETRONICA (TVs)</a:t>
              </a:r>
            </a:p>
          </p:txBody>
        </p:sp>
        <p:sp>
          <p:nvSpPr>
            <p:cNvPr id="26" name="Retângulo de cantos arredondados 25"/>
            <p:cNvSpPr/>
            <p:nvPr/>
          </p:nvSpPr>
          <p:spPr>
            <a:xfrm>
              <a:off x="3357554" y="3357562"/>
              <a:ext cx="216024" cy="21602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de cantos arredondados 8"/>
            <p:cNvSpPr/>
            <p:nvPr/>
          </p:nvSpPr>
          <p:spPr>
            <a:xfrm>
              <a:off x="4638985" y="577847"/>
              <a:ext cx="2000264" cy="936000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COMPRA DE 10  AMBULÂNCIAS PARA INTERIOR</a:t>
              </a:r>
            </a:p>
          </p:txBody>
        </p:sp>
        <p:sp>
          <p:nvSpPr>
            <p:cNvPr id="7" name="Retângulo de cantos arredondados 8"/>
            <p:cNvSpPr/>
            <p:nvPr/>
          </p:nvSpPr>
          <p:spPr>
            <a:xfrm>
              <a:off x="4638985" y="4091937"/>
              <a:ext cx="2000264" cy="936000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NOVA CENTRAL DE AMBULÂNCIA</a:t>
              </a:r>
            </a:p>
          </p:txBody>
        </p:sp>
      </p:grpSp>
      <p:grpSp>
        <p:nvGrpSpPr>
          <p:cNvPr id="4" name="Grupo 41"/>
          <p:cNvGrpSpPr/>
          <p:nvPr/>
        </p:nvGrpSpPr>
        <p:grpSpPr>
          <a:xfrm>
            <a:off x="4517092" y="2708241"/>
            <a:ext cx="2143140" cy="936000"/>
            <a:chOff x="3357554" y="3000372"/>
            <a:chExt cx="2143140" cy="936000"/>
          </a:xfrm>
        </p:grpSpPr>
        <p:sp>
          <p:nvSpPr>
            <p:cNvPr id="43" name="Retângulo de cantos arredondados 42"/>
            <p:cNvSpPr/>
            <p:nvPr/>
          </p:nvSpPr>
          <p:spPr>
            <a:xfrm>
              <a:off x="3500430" y="3000372"/>
              <a:ext cx="2000264" cy="936000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INÍCIO DAS ATIVIDADES DA UBS DO AVISO  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tângulo de cantos arredondados 43"/>
            <p:cNvSpPr/>
            <p:nvPr/>
          </p:nvSpPr>
          <p:spPr>
            <a:xfrm>
              <a:off x="3357554" y="3357562"/>
              <a:ext cx="216024" cy="21602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Grupo 21"/>
          <p:cNvGrpSpPr/>
          <p:nvPr/>
        </p:nvGrpSpPr>
        <p:grpSpPr>
          <a:xfrm>
            <a:off x="4515382" y="3933413"/>
            <a:ext cx="2143140" cy="936000"/>
            <a:chOff x="3357554" y="3000372"/>
            <a:chExt cx="2143140" cy="936000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3500430" y="3000372"/>
              <a:ext cx="2000264" cy="936000"/>
            </a:xfrm>
            <a:prstGeom prst="roundRect">
              <a:avLst/>
            </a:prstGeom>
            <a:solidFill>
              <a:schemeClr val="bg2">
                <a:lumMod val="90000"/>
                <a:alpha val="31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LICITAÇAO PARA TERCEIRIZAÇÃO DOS ATENDENTES</a:t>
              </a:r>
            </a:p>
          </p:txBody>
        </p:sp>
        <p:sp>
          <p:nvSpPr>
            <p:cNvPr id="24" name="Retângulo de cantos arredondados 23"/>
            <p:cNvSpPr/>
            <p:nvPr/>
          </p:nvSpPr>
          <p:spPr>
            <a:xfrm>
              <a:off x="3357554" y="3357562"/>
              <a:ext cx="216024" cy="21602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4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46" name="Conector Reto 4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8" name="CaixaDeTexto 4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49" name="CaixaDeTexto 4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" name="CaixaDeTexto 49"/>
          <p:cNvSpPr txBox="1"/>
          <p:nvPr/>
        </p:nvSpPr>
        <p:spPr>
          <a:xfrm>
            <a:off x="6215074" y="620893"/>
            <a:ext cx="2643206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AÇÕES ESTRUTURANTES 2022</a:t>
            </a:r>
          </a:p>
        </p:txBody>
      </p:sp>
      <p:sp>
        <p:nvSpPr>
          <p:cNvPr id="10" name="Retângulo de cantos arredondados 25"/>
          <p:cNvSpPr/>
          <p:nvPr/>
        </p:nvSpPr>
        <p:spPr>
          <a:xfrm>
            <a:off x="3347776" y="5445102"/>
            <a:ext cx="216024" cy="21602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IMAGENS SAÚDE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2920"/>
            <a:ext cx="6769735" cy="5059680"/>
          </a:xfrm>
          <a:prstGeom prst="rect">
            <a:avLst/>
          </a:prstGeom>
        </p:spPr>
      </p:pic>
      <p:sp>
        <p:nvSpPr>
          <p:cNvPr id="13" name="Caixa de Texto 12"/>
          <p:cNvSpPr txBox="1"/>
          <p:nvPr/>
        </p:nvSpPr>
        <p:spPr>
          <a:xfrm>
            <a:off x="7164070" y="3357245"/>
            <a:ext cx="17919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/>
              <a:t>Unidade de  Saúde do Bairro Aviso </a:t>
            </a:r>
          </a:p>
          <a:p>
            <a:pPr algn="ctr"/>
            <a:endParaRPr lang="pt-BR" altLang="en-US"/>
          </a:p>
          <a:p>
            <a:pPr algn="ctr"/>
            <a:r>
              <a:rPr lang="pt-BR" altLang="en-US" b="1"/>
              <a:t>Funcionando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5798185" y="1917065"/>
            <a:ext cx="223964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400"/>
              <a:t>CAPS AD</a:t>
            </a:r>
            <a:r>
              <a:rPr lang="pt-BR" altLang="en-US"/>
              <a:t> </a:t>
            </a:r>
          </a:p>
          <a:p>
            <a:pPr algn="ctr"/>
            <a:r>
              <a:rPr lang="pt-BR" altLang="en-US"/>
              <a:t> BAIRRO PLANALTO</a:t>
            </a:r>
          </a:p>
          <a:p>
            <a:pPr algn="ctr"/>
            <a:endParaRPr lang="pt-BR" altLang="en-US"/>
          </a:p>
          <a:p>
            <a:pPr algn="ctr"/>
            <a:r>
              <a:rPr lang="pt-BR" altLang="en-US" b="1"/>
              <a:t>Funcionando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1813560"/>
            <a:ext cx="3556000" cy="50444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335" y="3263900"/>
            <a:ext cx="4939665" cy="357886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6443980" y="3500755"/>
            <a:ext cx="2239645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4000"/>
              <a:t>10 </a:t>
            </a:r>
          </a:p>
          <a:p>
            <a:pPr algn="ctr"/>
            <a:r>
              <a:rPr lang="pt-BR" altLang="en-US"/>
              <a:t>NOVAS AMBULÂNCIAS PARA SUBSTITUIR OS VEÍCULOS DO INTERIOR</a:t>
            </a:r>
            <a:endParaRPr lang="pt-BR" altLang="en-US" b="1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rcRect t="24061"/>
          <a:stretch>
            <a:fillRect/>
          </a:stretch>
        </p:blipFill>
        <p:spPr>
          <a:xfrm>
            <a:off x="1835785" y="4979670"/>
            <a:ext cx="3152775" cy="12585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rcRect l="9200" r="17413"/>
          <a:stretch>
            <a:fillRect/>
          </a:stretch>
        </p:blipFill>
        <p:spPr>
          <a:xfrm>
            <a:off x="4211955" y="2706370"/>
            <a:ext cx="1747520" cy="18097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3086735"/>
            <a:ext cx="311467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3590925" y="1628775"/>
            <a:ext cx="5309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b="1"/>
              <a:t>PAINEL FORNECIDO PELO SISTEMA </a:t>
            </a:r>
          </a:p>
          <a:p>
            <a:pPr algn="ctr"/>
            <a:r>
              <a:rPr lang="pt-BR" altLang="en-US" b="1"/>
              <a:t>(SOMENTE MODELO)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2423160"/>
            <a:ext cx="8956675" cy="440309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7385050" y="1626870"/>
            <a:ext cx="17589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1400" b="1"/>
              <a:t>SISTEMA </a:t>
            </a:r>
          </a:p>
          <a:p>
            <a:pPr algn="ctr"/>
            <a:r>
              <a:rPr lang="pt-BR" altLang="en-US" sz="1400" b="1"/>
              <a:t>FUNCIONANDO - USL E ALGUMAS UBS</a:t>
            </a:r>
          </a:p>
        </p:txBody>
      </p:sp>
      <p:pic>
        <p:nvPicPr>
          <p:cNvPr id="3" name="WhatsApp Video 2022-09-06 at 15.15.56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855" y="2493010"/>
            <a:ext cx="7304405" cy="395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 de Texto 2"/>
          <p:cNvSpPr txBox="1"/>
          <p:nvPr/>
        </p:nvSpPr>
        <p:spPr>
          <a:xfrm>
            <a:off x="1430655" y="2277110"/>
            <a:ext cx="6614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b="1"/>
              <a:t>DEPOIMENTO DE PACIENTE - EQUIPE COMEMORA O RESULTADO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" y="2780665"/>
            <a:ext cx="7686675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7085965" y="1626870"/>
            <a:ext cx="205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1400" b="1"/>
              <a:t>SERVIÇOS DE MANUTENÇÃO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95" y="2493010"/>
            <a:ext cx="3500120" cy="39624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00" y="2493010"/>
            <a:ext cx="3170555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7085965" y="1626870"/>
            <a:ext cx="205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1400" b="1"/>
              <a:t>SERVIÇOS DE MANUTENÇÃO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5" y="2348865"/>
            <a:ext cx="1885950" cy="33909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830" y="2420620"/>
            <a:ext cx="1876425" cy="33718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820" y="2444750"/>
            <a:ext cx="1971675" cy="33242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060" y="2468245"/>
            <a:ext cx="190500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14425" y="1485265"/>
          <a:ext cx="7513955" cy="4751705"/>
        </p:xfrm>
        <a:graphic>
          <a:graphicData uri="http://schemas.openxmlformats.org/drawingml/2006/table">
            <a:tbl>
              <a:tblPr/>
              <a:tblGrid>
                <a:gridCol w="872490"/>
                <a:gridCol w="129540"/>
                <a:gridCol w="854075"/>
                <a:gridCol w="706755"/>
                <a:gridCol w="708025"/>
                <a:gridCol w="707390"/>
                <a:gridCol w="706755"/>
                <a:gridCol w="708025"/>
                <a:gridCol w="706755"/>
                <a:gridCol w="706755"/>
                <a:gridCol w="707390"/>
              </a:tblGrid>
              <a:tr h="304800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População por zona de habitação: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Zona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Qte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Rural: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19.739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Urbana: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121.567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960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População por raça / cor: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7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Raça / Cor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Qte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Branca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50.656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Preta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12.189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Amarela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1.013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Indígena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Parda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77.145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285720" y="0"/>
            <a:ext cx="8858280" cy="1214422"/>
            <a:chOff x="285720" y="214290"/>
            <a:chExt cx="8858280" cy="1189351"/>
          </a:xfrm>
        </p:grpSpPr>
        <p:grpSp>
          <p:nvGrpSpPr>
            <p:cNvPr id="1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2" name="Conector Reto 21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CaixaDeTexto 20"/>
            <p:cNvSpPr txBox="1"/>
            <p:nvPr/>
          </p:nvSpPr>
          <p:spPr>
            <a:xfrm>
              <a:off x="7000892" y="571480"/>
              <a:ext cx="1785950" cy="523220"/>
            </a:xfrm>
            <a:prstGeom prst="rect">
              <a:avLst/>
            </a:prstGeom>
            <a:noFill/>
            <a:ln w="31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IBGE – CENSO 2010  POPULAÇÃO 141.306</a:t>
              </a:r>
              <a:endParaRPr lang="pt-BR" sz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85720" y="0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7000892" y="571480"/>
              <a:ext cx="1785950" cy="523220"/>
            </a:xfrm>
            <a:prstGeom prst="rect">
              <a:avLst/>
            </a:prstGeom>
            <a:noFill/>
            <a:ln w="3175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IBGE – CENSO 2010  POPULAÇÃO 141.306</a:t>
              </a:r>
              <a:endParaRPr lang="pt-BR" sz="1200" dirty="0"/>
            </a:p>
          </p:txBody>
        </p:sp>
      </p:grpSp>
      <p:graphicFrame>
        <p:nvGraphicFramePr>
          <p:cNvPr id="2" name="Gráfico 1"/>
          <p:cNvGraphicFramePr/>
          <p:nvPr/>
        </p:nvGraphicFramePr>
        <p:xfrm>
          <a:off x="4143372" y="2000240"/>
          <a:ext cx="46805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7085965" y="1626870"/>
            <a:ext cx="205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1400" b="1"/>
              <a:t>SERVIÇOS DE MANUTENÇÃO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05" y="2277110"/>
            <a:ext cx="1866900" cy="33432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875" y="2258060"/>
            <a:ext cx="1905000" cy="336232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145" y="2277110"/>
            <a:ext cx="1885950" cy="33432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365" y="2276475"/>
            <a:ext cx="18859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 de Texto 12"/>
          <p:cNvSpPr txBox="1"/>
          <p:nvPr/>
        </p:nvSpPr>
        <p:spPr>
          <a:xfrm>
            <a:off x="7085965" y="1626870"/>
            <a:ext cx="205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1400" b="1"/>
              <a:t>SERVIÇOS DE MANUTENÇÃO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275" y="2220595"/>
            <a:ext cx="1876425" cy="33432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655" y="2320290"/>
            <a:ext cx="4580255" cy="3227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rcRect r="2865"/>
          <a:stretch>
            <a:fillRect/>
          </a:stretch>
        </p:blipFill>
        <p:spPr>
          <a:xfrm>
            <a:off x="612775" y="1557655"/>
            <a:ext cx="5273675" cy="2676525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6443980" y="2204720"/>
            <a:ext cx="1737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/>
              <a:t>NOVA CENTRAL DE TRANSPORTE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855" y="3665855"/>
            <a:ext cx="64389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 de Texto 4"/>
          <p:cNvSpPr txBox="1"/>
          <p:nvPr/>
        </p:nvSpPr>
        <p:spPr>
          <a:xfrm>
            <a:off x="5292090" y="2996565"/>
            <a:ext cx="36449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/>
              <a:t>CONSTRUÇÃO E VALORAÇÃO DO PLANO DE AÇÕES MITIGATÓRIAS EM SAÚDE </a:t>
            </a:r>
          </a:p>
          <a:p>
            <a:pPr algn="ctr"/>
            <a:endParaRPr lang="pt-BR" altLang="en-US"/>
          </a:p>
          <a:p>
            <a:pPr algn="ctr"/>
            <a:r>
              <a:rPr lang="pt-BR" altLang="en-US"/>
              <a:t>ENFRENTAMENTO AS AÇÕES DECORRENTES DO DESASTRE DA BARRAGEM DE FUNDÃO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1564640"/>
            <a:ext cx="4943475" cy="5391150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5256530" y="3034030"/>
            <a:ext cx="35560" cy="19786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3"/>
          <p:cNvGrpSpPr/>
          <p:nvPr/>
        </p:nvGrpSpPr>
        <p:grpSpPr>
          <a:xfrm>
            <a:off x="285720" y="428604"/>
            <a:ext cx="5286412" cy="838200"/>
            <a:chOff x="285720" y="428604"/>
            <a:chExt cx="5286412" cy="838200"/>
          </a:xfrm>
        </p:grpSpPr>
        <p:cxnSp>
          <p:nvCxnSpPr>
            <p:cNvPr id="20" name="Conector Reto 19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4" name="CaixaDeTexto 33"/>
          <p:cNvSpPr txBox="1"/>
          <p:nvPr/>
        </p:nvSpPr>
        <p:spPr>
          <a:xfrm>
            <a:off x="6286512" y="3354173"/>
            <a:ext cx="27146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CONCLUSÃO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/>
          <a:srcRect l="62667" t="46123" r="36310" b="44399"/>
          <a:stretch>
            <a:fillRect/>
          </a:stretch>
        </p:blipFill>
        <p:spPr bwMode="auto">
          <a:xfrm>
            <a:off x="8915636" y="3000372"/>
            <a:ext cx="228364" cy="11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62667" t="46123" r="36310" b="44399"/>
          <a:stretch>
            <a:fillRect/>
          </a:stretch>
        </p:blipFill>
        <p:spPr bwMode="auto">
          <a:xfrm>
            <a:off x="0" y="3000372"/>
            <a:ext cx="6229124" cy="11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6143636" y="571480"/>
            <a:ext cx="257176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/>
              <a:t>2021:  COVID-19</a:t>
            </a:r>
          </a:p>
          <a:p>
            <a:r>
              <a:rPr lang="pt-BR" sz="1200" dirty="0"/>
              <a:t>AÇÕES E INDICADORES DO MUNICÍPIO </a:t>
            </a:r>
          </a:p>
        </p:txBody>
      </p:sp>
    </p:spTree>
  </p:cSld>
  <p:clrMapOvr>
    <a:masterClrMapping/>
  </p:clrMapOvr>
  <p:transition spd="slow" advClick="0" advTm="3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214290"/>
            <a:ext cx="1800200" cy="576064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r>
              <a:rPr lang="pt-BR" sz="2400" b="1" dirty="0"/>
              <a:t>Conclusão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852" y="1071546"/>
            <a:ext cx="6480908" cy="5360200"/>
          </a:xfrm>
          <a:prstGeom prst="rect">
            <a:avLst/>
          </a:prstGeom>
          <a:solidFill>
            <a:schemeClr val="bg1">
              <a:lumMod val="95000"/>
              <a:alpha val="22000"/>
            </a:schemeClr>
          </a:solidFill>
        </p:spPr>
        <p:txBody>
          <a:bodyPr wrap="square">
            <a:noAutofit/>
          </a:bodyPr>
          <a:lstStyle/>
          <a:p>
            <a:pPr algn="just">
              <a:defRPr lang="pt-BR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 exercício de 2022 as atividades de  rotina voltaram a normalidade. Alguns projetos da secretaria foram retomados com ações importantes sendo implementadas, dentre  elas a abertura da Unidadade Básica do Aviso, a abertura do CAPS AD no bairro planalto, a instalação de sistema com utilização de TVs na USL e algumas unidades de Saúde e também  a licitação para terceirização das atvidades de acolhimento e outras atividades.  </a:t>
            </a: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Várias ações assistenciais foram executadas no quadrimestre. A preocupação com as vacinas e indicadores de saúde são permanentes e desafiadores. A integração entre as secretarias sociais ocorrem e, principalmente, a aproximação com a educação poderá trazer resultados satisfatórios no controle da vacinação do público estudantil.</a:t>
            </a: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Já em relação ao equilíbrio financeiro, o orçamento de 2022 precisou ser ajustado, considerando que, novamente, havia expectativa de efetivar a Estadualização já no início de 2022, o que  não ocorreu em razão de dúvidas nos procedimentos contratualizados pela  SESA com a Fundaçao Inova. </a:t>
            </a: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Ainda em relação a Estadualização, após questionamentos do município sobre o perfil hospitalar, a SESA - Secretaria de Estado da Saúde, optou em intenrromper o processo de Estadualização, após reunião proposta pelo ministério público com participaçao da SESA e Secretaria e Secretaria municipal de saúde. A interrupção ocorreu antes das respostas sobre os questionamentos do município. </a:t>
            </a: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+mn-ea"/>
              </a:rPr>
              <a:t>O Hospital Rio Doce foi contratualizado pelo Governo do Estado, que após considerações do município acolheu as fundamentações e absorveu a urgência e emergência. </a:t>
            </a: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Conclusão do plano Municipal para reparação do impacto causado pelo DESASTRE AMBIENTAL / SAMARCO foi concluído, sendo apresentado e aprovado.</a:t>
            </a: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 lang="pt-BR"/>
            </a:pP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0" y="714356"/>
            <a:ext cx="3708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06" t="22500" r="31562" b="59167"/>
          <a:stretch>
            <a:fillRect/>
          </a:stretch>
        </p:blipFill>
        <p:spPr bwMode="auto">
          <a:xfrm>
            <a:off x="214282" y="2143116"/>
            <a:ext cx="88225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o 8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6286512" y="692331"/>
              <a:ext cx="2571768" cy="307777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POPULAÇÃO: ESTIMATIVA IBGE</a:t>
              </a:r>
              <a:endParaRPr lang="pt-BR" sz="1200" dirty="0"/>
            </a:p>
          </p:txBody>
        </p:sp>
      </p:grpSp>
      <p:sp>
        <p:nvSpPr>
          <p:cNvPr id="3" name="Caixa de Texto 2"/>
          <p:cNvSpPr txBox="1"/>
          <p:nvPr/>
        </p:nvSpPr>
        <p:spPr>
          <a:xfrm>
            <a:off x="7846060" y="4509135"/>
            <a:ext cx="11906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altLang="en-US"/>
              <a:t>179.755</a:t>
            </a:r>
          </a:p>
        </p:txBody>
      </p:sp>
      <p:sp>
        <p:nvSpPr>
          <p:cNvPr id="2" name="Caixa de Texto 1"/>
          <p:cNvSpPr txBox="1"/>
          <p:nvPr/>
        </p:nvSpPr>
        <p:spPr>
          <a:xfrm>
            <a:off x="6705600" y="4537710"/>
            <a:ext cx="1099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/>
              <a:t>2021 &gt;&gt;&gt;</a:t>
            </a: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/>
            </a:r>
            <a:br>
              <a:rPr lang="pt-BR" sz="2400" b="1" dirty="0">
                <a:solidFill>
                  <a:srgbClr val="0070C0"/>
                </a:solidFill>
              </a:rPr>
            </a:br>
            <a:endParaRPr lang="pt-BR" sz="18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1700808"/>
          <a:ext cx="3816423" cy="4606368"/>
        </p:xfrm>
        <a:graphic>
          <a:graphicData uri="http://schemas.openxmlformats.org/drawingml/2006/table">
            <a:tbl>
              <a:tblPr/>
              <a:tblGrid>
                <a:gridCol w="864096"/>
                <a:gridCol w="989596"/>
                <a:gridCol w="926846"/>
                <a:gridCol w="1035885"/>
              </a:tblGrid>
              <a:tr h="4845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Faixa etária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Homem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Mulher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0-4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7.037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14.392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16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5-9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7.062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6.782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13.844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2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6.597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6.442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13.039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15-19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7.226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6.783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14.009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2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20-29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14.610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14.471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29.081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30-39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15.700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14.634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30.334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40-49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12.330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11.849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24.179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50-59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8.850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17.394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60-69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5.638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6.261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11.899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70-79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2.531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3.098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5.629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80e+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1.186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1.702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2.888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88.779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87.909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176.688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5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8" name="Conector Reto 17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CaixaDeTexto 16"/>
            <p:cNvSpPr txBox="1"/>
            <p:nvPr/>
          </p:nvSpPr>
          <p:spPr>
            <a:xfrm>
              <a:off x="6143636" y="571480"/>
              <a:ext cx="2571768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2021:  POPULAÇÃO POR FAIXA</a:t>
              </a:r>
            </a:p>
            <a:p>
              <a:r>
                <a:rPr lang="pt-BR" sz="1400" b="1" dirty="0"/>
                <a:t>ETÁRIA - PROJEÇÃO IBGE</a:t>
              </a:r>
              <a:endParaRPr lang="pt-BR" sz="1200" dirty="0"/>
            </a:p>
          </p:txBody>
        </p:sp>
      </p:grp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</p:nvPr>
        </p:nvGraphicFramePr>
        <p:xfrm>
          <a:off x="4638675" y="1631950"/>
          <a:ext cx="4048125" cy="449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" name="CaixaDeTexto 5"/>
          <p:cNvSpPr txBox="1">
            <a:spLocks noChangeArrowheads="1"/>
          </p:cNvSpPr>
          <p:nvPr/>
        </p:nvSpPr>
        <p:spPr bwMode="auto">
          <a:xfrm>
            <a:off x="651648" y="285728"/>
            <a:ext cx="7920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"/>
            <a:r>
              <a:rPr lang="pt-BR" sz="2400" b="1" dirty="0">
                <a:solidFill>
                  <a:srgbClr val="0070C0"/>
                </a:solidFill>
                <a:latin typeface="+mn-lt"/>
              </a:rPr>
              <a:t>   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596" y="6072206"/>
            <a:ext cx="1124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Fonte: SCNES. 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2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7" name="Conector Reto 1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CaixaDeTexto 1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aixaDeTexto 15"/>
            <p:cNvSpPr txBox="1"/>
            <p:nvPr/>
          </p:nvSpPr>
          <p:spPr>
            <a:xfrm>
              <a:off x="6286512" y="571480"/>
              <a:ext cx="2571768" cy="73866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REDE PÚBLICA E PRESTADORA DE SERVIÇO REDE PRIVADA QUE PRESTA SERVIÇO SUS </a:t>
              </a:r>
              <a:endParaRPr lang="pt-BR" sz="1200" dirty="0"/>
            </a:p>
          </p:txBody>
        </p:sp>
      </p:grp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428596" y="1857364"/>
          <a:ext cx="8286809" cy="4143406"/>
        </p:xfrm>
        <a:graphic>
          <a:graphicData uri="http://schemas.openxmlformats.org/drawingml/2006/table">
            <a:tbl>
              <a:tblPr/>
              <a:tblGrid>
                <a:gridCol w="3914627"/>
                <a:gridCol w="493868"/>
                <a:gridCol w="660911"/>
                <a:gridCol w="806166"/>
                <a:gridCol w="1191092"/>
                <a:gridCol w="1220145"/>
              </a:tblGrid>
              <a:tr h="2180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Tipo de estabelecimento 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  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Tipo de Gestão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80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Municipal 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Estadual 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Privada Contratada 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Sem fins </a:t>
                      </a:r>
                      <a:r>
                        <a:rPr lang="pt-BR" sz="1100" b="1" i="0" u="none" strike="noStrike" dirty="0" err="1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Lucrat</a:t>
                      </a:r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.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Central de regulação de serviços de saúde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Centro de atenção hemoterapia e/ou hematológica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Centro de atenção psicossocial/CAPS AD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Centro de saúde / unidade de saúde/ posto de saúde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35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Unidade de Apoio Diagnose e terapia – SADT isolado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Centro de Detenção/ Penitênciaria Regional (CNES – Grupo UBS)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Clínica espec. CEFIL / Rede Cuidar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Farmácia ( Básica e Cidadã)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Pronto Atendimento - UPAI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Hospital geral / RD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Laboratório central de saúde pública 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Policlínica ( USL / NAPS/CASA ROSA)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Secretaria de saúde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Unidade de vigilância em saúde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Unidade Móvel de Nível Pré Hospitalar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Unidade móvel  /SAMU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0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180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  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87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55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27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1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292331" y="4436438"/>
            <a:ext cx="169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400" b="1" dirty="0">
                <a:solidFill>
                  <a:srgbClr val="000000"/>
                </a:solidFill>
                <a:latin typeface="Calibri" panose="020F0502020204030204"/>
              </a:rPr>
              <a:t>Fonte:   SCNES / MS.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83568" y="1928802"/>
          <a:ext cx="3571900" cy="2281799"/>
        </p:xfrm>
        <a:graphic>
          <a:graphicData uri="http://schemas.openxmlformats.org/drawingml/2006/table">
            <a:tbl>
              <a:tblPr/>
              <a:tblGrid>
                <a:gridCol w="2474285"/>
                <a:gridCol w="1097615"/>
              </a:tblGrid>
              <a:tr h="7143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Esfera Administrativa (Gerência)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Privada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474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Federal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Estadual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Municipal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8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531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643438" y="1953107"/>
          <a:ext cx="400049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5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9" name="Conector Reto 1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CaixaDeTexto 17"/>
            <p:cNvSpPr txBox="1"/>
            <p:nvPr/>
          </p:nvSpPr>
          <p:spPr>
            <a:xfrm>
              <a:off x="6000760" y="571480"/>
              <a:ext cx="2857520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PRODUÇÃO AMBULATORIAL, SUBGRUPOS,  </a:t>
              </a:r>
            </a:p>
            <a:p>
              <a:r>
                <a:rPr lang="pt-BR" sz="1200" dirty="0"/>
                <a:t>ESTABELECIMENTO ESPECIALIZADO - LINHARES/ES .</a:t>
              </a:r>
              <a:endParaRPr lang="pt-BR" sz="1200" b="1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PROCEDIMENTOS /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5086</Words>
  <Application>WPS Presentation</Application>
  <PresentationFormat>Apresentação na tela (4:3)</PresentationFormat>
  <Paragraphs>2568</Paragraphs>
  <Slides>45</Slides>
  <Notes>10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Slide 1</vt:lpstr>
      <vt:lpstr>Slide 2</vt:lpstr>
      <vt:lpstr>Slide 3</vt:lpstr>
      <vt:lpstr>Slide 4</vt:lpstr>
      <vt:lpstr>Slide 5</vt:lpstr>
      <vt:lpstr>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ESTATÍSTICOS / SOCIOECONÔMICOS</dc:title>
  <dc:creator>Francisco.filho</dc:creator>
  <cp:lastModifiedBy>paula.tres</cp:lastModifiedBy>
  <cp:revision>347</cp:revision>
  <dcterms:created xsi:type="dcterms:W3CDTF">2020-02-13T13:47:00Z</dcterms:created>
  <dcterms:modified xsi:type="dcterms:W3CDTF">2022-10-25T13:00:28Z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DEC8F36606A7422CA4C785D676FA4BA1</vt:lpwstr>
  </property>
  <property fmtid="{D5CDD505-2E9C-101B-9397-08002B2CF9AE}" pid="3" name="KSOProductBuildVer">
    <vt:lpwstr>1046-11.2.0.11341</vt:lpwstr>
  </property>
</Properties>
</file>