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40" r:id="rId2"/>
    <p:sldId id="325" r:id="rId3"/>
    <p:sldId id="339" r:id="rId4"/>
    <p:sldId id="259" r:id="rId5"/>
    <p:sldId id="260" r:id="rId6"/>
    <p:sldId id="261" r:id="rId7"/>
    <p:sldId id="404" r:id="rId8"/>
    <p:sldId id="338" r:id="rId9"/>
    <p:sldId id="264" r:id="rId10"/>
    <p:sldId id="334" r:id="rId11"/>
    <p:sldId id="266" r:id="rId12"/>
    <p:sldId id="267" r:id="rId13"/>
    <p:sldId id="276" r:id="rId14"/>
    <p:sldId id="272" r:id="rId15"/>
    <p:sldId id="273" r:id="rId16"/>
    <p:sldId id="320" r:id="rId17"/>
    <p:sldId id="316" r:id="rId18"/>
    <p:sldId id="317" r:id="rId19"/>
    <p:sldId id="318" r:id="rId20"/>
    <p:sldId id="319" r:id="rId21"/>
    <p:sldId id="304" r:id="rId22"/>
    <p:sldId id="380" r:id="rId23"/>
    <p:sldId id="412" r:id="rId24"/>
    <p:sldId id="305" r:id="rId25"/>
    <p:sldId id="337" r:id="rId26"/>
    <p:sldId id="418" r:id="rId27"/>
    <p:sldId id="430" r:id="rId28"/>
    <p:sldId id="435" r:id="rId29"/>
    <p:sldId id="423" r:id="rId30"/>
    <p:sldId id="436" r:id="rId31"/>
    <p:sldId id="381" r:id="rId32"/>
    <p:sldId id="405" r:id="rId33"/>
    <p:sldId id="415" r:id="rId34"/>
    <p:sldId id="434" r:id="rId35"/>
    <p:sldId id="416" r:id="rId36"/>
    <p:sldId id="427" r:id="rId37"/>
    <p:sldId id="426" r:id="rId38"/>
    <p:sldId id="433" r:id="rId39"/>
    <p:sldId id="425" r:id="rId40"/>
    <p:sldId id="420" r:id="rId41"/>
    <p:sldId id="419" r:id="rId42"/>
    <p:sldId id="432" r:id="rId43"/>
    <p:sldId id="431" r:id="rId44"/>
    <p:sldId id="422" r:id="rId45"/>
    <p:sldId id="428" r:id="rId46"/>
    <p:sldId id="429" r:id="rId47"/>
    <p:sldId id="421" r:id="rId48"/>
    <p:sldId id="437" r:id="rId49"/>
    <p:sldId id="438" r:id="rId50"/>
    <p:sldId id="439" r:id="rId5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28" autoAdjust="0"/>
    <p:restoredTop sz="62609" autoAdjust="0"/>
  </p:normalViewPr>
  <p:slideViewPr>
    <p:cSldViewPr>
      <p:cViewPr varScale="1">
        <p:scale>
          <a:sx n="91" d="100"/>
          <a:sy n="91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.filho\Desktop\3&#186;%20Trimestre%202020\A143354189_28_143_208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elete val="1"/>
          </c:dLbls>
          <c:cat>
            <c:strRef>
              <c:f>A143354189_28_143_208!$D$48:$D$51</c:f>
              <c:strCache>
                <c:ptCount val="4"/>
                <c:pt idx="0">
                  <c:v>Privada</c:v>
                </c:pt>
                <c:pt idx="1">
                  <c:v>Federal </c:v>
                </c:pt>
                <c:pt idx="2">
                  <c:v>Estadual</c:v>
                </c:pt>
                <c:pt idx="3">
                  <c:v>Municipal</c:v>
                </c:pt>
              </c:strCache>
            </c:strRef>
          </c:cat>
          <c:val>
            <c:numRef>
              <c:f>A143354189_28_143_208!$E$48:$E$51</c:f>
              <c:numCache>
                <c:formatCode>General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4</c:v>
                </c:pt>
                <c:pt idx="3">
                  <c:v>50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lang="pt-BR"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0.30362</cdr:x>
      <cdr:y>0.0713</cdr:y>
    </cdr:from>
    <cdr:to>
      <cdr:x>0.74384</cdr:x>
      <cdr:y>0.15589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388166" y="195470"/>
          <a:ext cx="2012673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pt-BR" sz="1100" b="1"/>
            <a:t>ESFERA ADMINISTRATIVA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6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6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05/11/2024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05/11/2024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05/11/2024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05/11/2024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/>
              <a:t>1</a:t>
            </a:r>
            <a:r>
              <a:rPr lang="pt-BR" b="1" dirty="0" smtClean="0"/>
              <a:t>º</a:t>
            </a:r>
            <a:r>
              <a:rPr lang="pt-BR" b="1" dirty="0"/>
              <a:t>. QUADRIMESTRE - </a:t>
            </a:r>
            <a:r>
              <a:rPr lang="pt-BR" b="1" dirty="0" smtClean="0"/>
              <a:t>2024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10" y="3643314"/>
            <a:ext cx="250033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/>
              <a:t>Bruno </a:t>
            </a:r>
            <a:r>
              <a:rPr lang="pt-BR" dirty="0" err="1" smtClean="0"/>
              <a:t>Marianelli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/>
              <a:t>SECRETÁRIA DE SAÚDE</a:t>
            </a:r>
          </a:p>
          <a:p>
            <a:pPr algn="ctr"/>
            <a:r>
              <a:rPr lang="pt-BR" sz="1600" dirty="0" smtClean="0"/>
              <a:t>Sônia M. </a:t>
            </a:r>
            <a:r>
              <a:rPr lang="pt-BR" sz="1600" dirty="0" err="1" smtClean="0"/>
              <a:t>Dalmolim</a:t>
            </a:r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r>
              <a:rPr lang="pt-BR" sz="1600" b="1" dirty="0" smtClean="0"/>
              <a:t>SUBSECRETÁRIA</a:t>
            </a:r>
          </a:p>
          <a:p>
            <a:pPr algn="ctr"/>
            <a:r>
              <a:rPr lang="pt-BR" sz="1600" b="1" dirty="0" smtClean="0"/>
              <a:t> </a:t>
            </a:r>
            <a:r>
              <a:rPr lang="pt-BR" sz="1600" dirty="0" err="1" smtClean="0"/>
              <a:t>Francimar</a:t>
            </a:r>
            <a:r>
              <a:rPr lang="pt-BR" sz="1600" dirty="0" smtClean="0"/>
              <a:t> Baptista</a:t>
            </a:r>
          </a:p>
          <a:p>
            <a:pPr algn="ctr"/>
            <a:endParaRPr lang="pt-BR" dirty="0" smtClean="0"/>
          </a:p>
        </p:txBody>
      </p:sp>
      <p:pic>
        <p:nvPicPr>
          <p:cNvPr id="14" name="Imagem 13" descr="prefeitu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643050"/>
            <a:ext cx="4000528" cy="306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71538" y="428625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428604"/>
            <a:ext cx="3500462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PRODUÇÃO AMBULATORIAL, SUBGRUPOS,  </a:t>
            </a:r>
          </a:p>
          <a:p>
            <a:r>
              <a:rPr lang="pt-BR" sz="1200" b="1" dirty="0"/>
              <a:t>ESTABELECIMENTO </a:t>
            </a:r>
            <a:r>
              <a:rPr lang="pt-BR" sz="1200" b="1" dirty="0" smtClean="0"/>
              <a:t>ESPECIALIZADOS </a:t>
            </a:r>
            <a:r>
              <a:rPr lang="pt-BR" sz="1200" dirty="0" smtClean="0"/>
              <a:t>- LINHARES/ES</a:t>
            </a:r>
          </a:p>
          <a:p>
            <a:r>
              <a:rPr lang="pt-BR" sz="1200" b="1" dirty="0" smtClean="0"/>
              <a:t>1º QUADRIMESTRE 2024</a:t>
            </a:r>
            <a:endParaRPr lang="pt-BR" sz="1200" b="1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071538" y="2643182"/>
          <a:ext cx="6357982" cy="1552575"/>
        </p:xfrm>
        <a:graphic>
          <a:graphicData uri="http://schemas.openxmlformats.org/drawingml/2006/table">
            <a:tbl>
              <a:tblPr/>
              <a:tblGrid>
                <a:gridCol w="5254910"/>
                <a:gridCol w="110307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osteomuscular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0414 Bucomaxilofacial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Assistência Farmacêutica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727.900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1.161.195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1º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2024</a:t>
            </a:r>
            <a:endParaRPr lang="pt-BR" sz="1200" b="1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357686" y="6643710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643042" y="1285860"/>
          <a:ext cx="5429288" cy="5232390"/>
        </p:xfrm>
        <a:graphic>
          <a:graphicData uri="http://schemas.openxmlformats.org/drawingml/2006/table">
            <a:tbl>
              <a:tblPr/>
              <a:tblGrid>
                <a:gridCol w="4172727"/>
                <a:gridCol w="1256561"/>
              </a:tblGrid>
              <a:tr h="1354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5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221205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Biomédico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29.627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2231F9 Medico residente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223208 Cirurgiao dentista - clinico geral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1.876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223405 Farmaceutico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730.332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223415 Farmaceutico analista clinico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189.872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223505 Enfermeiro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51.554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223605 Fisioterapeuta geral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223710 Nutricionista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223810 Fonoaudiologo geral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223905 Terapeuta ocupacional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225103 Medico infectologista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225109 Medico nefrologista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225112 Medico neurologista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225115 Medico angiologista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225120 Medico cardiologista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3.948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225121 Medico oncologista clinico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5.511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225124 Medico pediatra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12.526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225125 Medico clinico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22.412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225127 Medico pneumologista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225133 Medico psiquiatra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225135 Medico dermatologista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225136 Medico reumatologista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225148 Medico anatomopatologista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225151 Medico anestesiologista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225155 Medico endocrinologista e metabologista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225165 Medico gastroenterologista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225180 Medico geriatra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225185 Medico hematologista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1.040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1857356" y="6072206"/>
            <a:ext cx="4786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 Fonte: Ministério da Saúde - Sistema de Informações Ambulatoriais do SUS (SIA/SUS)</a:t>
            </a:r>
            <a:endParaRPr lang="pt-BR" sz="1000" dirty="0"/>
          </a:p>
        </p:txBody>
      </p:sp>
      <p:sp>
        <p:nvSpPr>
          <p:cNvPr id="14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baseline="0" dirty="0" smtClean="0">
                <a:latin typeface="+mn-lt"/>
              </a:rPr>
              <a:t>1º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2024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643042" y="1397000"/>
          <a:ext cx="5214974" cy="4394200"/>
        </p:xfrm>
        <a:graphic>
          <a:graphicData uri="http://schemas.openxmlformats.org/drawingml/2006/table">
            <a:tbl>
              <a:tblPr/>
              <a:tblGrid>
                <a:gridCol w="4002189"/>
                <a:gridCol w="1212785"/>
              </a:tblGrid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225203 Medico em cirurgia vascular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225210 Medico cirurgiao cardiovascular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225220 Medico cirurgiao do aparelho digestivo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225225 Medico cirurgiao geral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2.493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225230 Medico cirurgiao pediatrico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225235 Medico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cirurgião plástico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225240 Medico cirurgiao toracico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225250 Medico ginecologista e obstetra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8.256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225255 Medico mastologista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225260 Medico neurocirurgiao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225265 Medico oftalmologista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225270 Medico ortopedista e traumatologista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6.596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225280 Medico coloproctologista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225285 Medico urologista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2.128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225290 Medico cancerologista cirurgico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2.194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225310 Medico em endoscopia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225315 Medico em medicina nuclear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225320 Medico em radiologia e diagnostico por imagem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15.331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225335 Medico patologista clinico / medicina laboratorial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17.114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239425 Psicopedagogo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251510 Psicologo clinico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251605 Assistente social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6.441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322205 Tecnico de enfermagem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27.471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322230 Auxiliar de enfermagem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1.161.195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14710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PRODUÇÃO AMBULATORIAL - </a:t>
            </a:r>
            <a:r>
              <a:rPr lang="pt-BR" sz="1200" b="1" dirty="0"/>
              <a:t>ATENÇÃO BÁSICA </a:t>
            </a:r>
            <a:r>
              <a:rPr lang="pt-BR" sz="1200" dirty="0"/>
              <a:t>– </a:t>
            </a:r>
            <a:r>
              <a:rPr lang="pt-BR" sz="1200" dirty="0" smtClean="0"/>
              <a:t>PROFISSIONAIS: </a:t>
            </a:r>
          </a:p>
          <a:p>
            <a:pPr algn="ctr"/>
            <a:r>
              <a:rPr lang="pt-BR" sz="1200" b="1" dirty="0" smtClean="0"/>
              <a:t>1º QUADRIMESTRE 2024</a:t>
            </a:r>
            <a:endParaRPr lang="pt-BR" sz="12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642910" y="2286000"/>
          <a:ext cx="8001056" cy="2286000"/>
        </p:xfrm>
        <a:graphic>
          <a:graphicData uri="http://schemas.openxmlformats.org/drawingml/2006/table">
            <a:tbl>
              <a:tblPr/>
              <a:tblGrid>
                <a:gridCol w="6246215"/>
                <a:gridCol w="1754841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VISITA DOMICILIAR AGENTE DE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226.703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42.936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PROCEDIMENTO TECNICO  DE ENFERMAGEM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625.870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6215074" y="571480"/>
            <a:ext cx="2500330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</a:t>
            </a:r>
            <a:r>
              <a:rPr lang="pt-BR" sz="1200" dirty="0" smtClean="0"/>
              <a:t>LINHARES/ES</a:t>
            </a:r>
            <a:endParaRPr lang="pt-BR" sz="1200" dirty="0"/>
          </a:p>
          <a:p>
            <a:pPr algn="ctr"/>
            <a:r>
              <a:rPr lang="pt-BR" sz="1200" b="1" dirty="0" smtClean="0"/>
              <a:t>1º QUADRIMESTRE 2024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57158" y="1785926"/>
          <a:ext cx="8358239" cy="3925824"/>
        </p:xfrm>
        <a:graphic>
          <a:graphicData uri="http://schemas.openxmlformats.org/drawingml/2006/table">
            <a:tbl>
              <a:tblPr/>
              <a:tblGrid>
                <a:gridCol w="2485036"/>
                <a:gridCol w="224401"/>
                <a:gridCol w="265958"/>
                <a:gridCol w="265958"/>
                <a:gridCol w="324134"/>
                <a:gridCol w="324134"/>
                <a:gridCol w="324134"/>
                <a:gridCol w="324134"/>
                <a:gridCol w="324134"/>
                <a:gridCol w="324134"/>
                <a:gridCol w="324134"/>
                <a:gridCol w="324134"/>
                <a:gridCol w="324134"/>
                <a:gridCol w="324134"/>
                <a:gridCol w="324134"/>
                <a:gridCol w="324134"/>
                <a:gridCol w="324134"/>
                <a:gridCol w="324134"/>
                <a:gridCol w="288120"/>
                <a:gridCol w="290890"/>
              </a:tblGrid>
              <a:tr h="2438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&lt;1 ano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1-4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5-9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15-19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80e+ anos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XIII.Doenças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sist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osteomuscular 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tec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conjuntivo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6096" marR="6096" marT="60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 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1979</a:t>
                      </a: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428604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r>
              <a:rPr lang="pt-BR" sz="1200" dirty="0" smtClean="0"/>
              <a:t>RESIDENTES EM LNHARES/ES</a:t>
            </a:r>
          </a:p>
          <a:p>
            <a:pPr algn="ctr"/>
            <a:r>
              <a:rPr lang="pt-BR" sz="1200" dirty="0" smtClean="0"/>
              <a:t> </a:t>
            </a:r>
            <a:r>
              <a:rPr lang="pt-BR" sz="1200" b="1" dirty="0" smtClean="0"/>
              <a:t>1º QUADRIMESTRE 2024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214282" y="578645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2071678"/>
          <a:ext cx="8643996" cy="3461520"/>
        </p:xfrm>
        <a:graphic>
          <a:graphicData uri="http://schemas.openxmlformats.org/drawingml/2006/table">
            <a:tbl>
              <a:tblPr/>
              <a:tblGrid>
                <a:gridCol w="2593197"/>
                <a:gridCol w="299544"/>
                <a:gridCol w="365159"/>
                <a:gridCol w="365159"/>
                <a:gridCol w="365159"/>
                <a:gridCol w="365159"/>
                <a:gridCol w="365159"/>
                <a:gridCol w="365159"/>
                <a:gridCol w="365159"/>
                <a:gridCol w="365159"/>
                <a:gridCol w="365159"/>
                <a:gridCol w="365159"/>
                <a:gridCol w="365159"/>
                <a:gridCol w="365159"/>
                <a:gridCol w="365159"/>
                <a:gridCol w="365159"/>
                <a:gridCol w="342337"/>
                <a:gridCol w="296692"/>
              </a:tblGrid>
              <a:tr h="2053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 1     ano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15-19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68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8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Transtornos mentais e comportamentais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XIII. Doenças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sist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osteomuscular 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tec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conjunto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XV. Gravidez parto e puerpério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XVI. Algumas afec originadas no período perinatal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 Malf cong deformid e anomalias cromossômicas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XIX. Lesões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enven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alg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out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conseq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causas externas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79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4"/>
          <p:cNvSpPr txBox="1"/>
          <p:nvPr/>
        </p:nvSpPr>
        <p:spPr>
          <a:xfrm>
            <a:off x="6365360" y="500042"/>
            <a:ext cx="2492920" cy="5000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/>
              <a:t>INDICADORES DA SAÚDE </a:t>
            </a:r>
          </a:p>
          <a:p>
            <a:pPr algn="ctr"/>
            <a:r>
              <a:rPr lang="pt-BR" sz="1200" b="1" dirty="0"/>
              <a:t>ANO </a:t>
            </a:r>
            <a:r>
              <a:rPr lang="pt-BR" sz="1200" b="1" dirty="0" smtClean="0"/>
              <a:t>2024 </a:t>
            </a:r>
            <a:r>
              <a:rPr lang="pt-BR" sz="1200" b="1" dirty="0"/>
              <a:t>– </a:t>
            </a:r>
            <a:r>
              <a:rPr lang="pt-BR" sz="1200" b="1" dirty="0" smtClean="0"/>
              <a:t>1º </a:t>
            </a:r>
            <a:r>
              <a:rPr lang="pt-BR" sz="1200" b="1" dirty="0"/>
              <a:t>QUADRIMESTRE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85720" y="357166"/>
            <a:ext cx="5286412" cy="838200"/>
            <a:chOff x="285720" y="357166"/>
            <a:chExt cx="5286412" cy="8382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CaixaDeTexto 34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28860" y="571480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142852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ector Reto 27"/>
          <p:cNvCxnSpPr/>
          <p:nvPr/>
        </p:nvCxnSpPr>
        <p:spPr>
          <a:xfrm rot="5400000">
            <a:off x="2070876" y="78579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28596" y="1928802"/>
          <a:ext cx="8358247" cy="3857649"/>
        </p:xfrm>
        <a:graphic>
          <a:graphicData uri="http://schemas.openxmlformats.org/drawingml/2006/table">
            <a:tbl>
              <a:tblPr/>
              <a:tblGrid>
                <a:gridCol w="237534"/>
                <a:gridCol w="6477638"/>
                <a:gridCol w="500066"/>
                <a:gridCol w="571504"/>
                <a:gridCol w="571505"/>
              </a:tblGrid>
              <a:tr h="532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 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Indicadores</a:t>
                      </a:r>
                      <a:r>
                        <a:rPr lang="pt-BR" sz="9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da Saúde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Meta 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Res. 2023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1º Quadri. 2024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  <a:tr h="532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prematura (de 30 a 69 anos) pelo conjunto das quatro principais doenças crônicas não transmissíveis (doenças do aparelho circulatório, câncer, diabetes e doenças respiratórias crônicas). 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 p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100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300,7 p/ 100 mil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99,83 p/ 100 mil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5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de mamografia de rastreamento realizados em mulheres de 50 a 69 anos na população residente de determinado local e a população da mesma faixa etária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Percentual de usuários diagnosticados com câncer iniciando tratamento em até 60 dias a partir do diagnóstico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35,3%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cura dos casos novos de hanseníase diagnosticados nos anos das coortes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≥90%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86,9%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incidência de tuberculose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p/ 100 mil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41,37 p/ 100 mil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 p/ 100 mil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absoluto de óbitos de dengue grave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14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casos novos de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siflís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congênita em menores de 1 ano de idade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Infantil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10,29%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14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óbitos maternos em determinado período e local de residência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de saúde bucal na atenção básica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89,00%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62,07%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14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idosos cadastrados que realizaram avaliação multidimensional no ano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Proporção de internações clínicas por condições sensíveis à Atenção Básica - ICSAB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595622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1</a:t>
            </a:r>
            <a:r>
              <a:rPr lang="pt-BR" sz="1200" b="1" dirty="0" smtClean="0"/>
              <a:t>º 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28596" y="1285860"/>
          <a:ext cx="8215369" cy="5080000"/>
        </p:xfrm>
        <a:graphic>
          <a:graphicData uri="http://schemas.openxmlformats.org/drawingml/2006/table">
            <a:tbl>
              <a:tblPr/>
              <a:tblGrid>
                <a:gridCol w="3544221"/>
                <a:gridCol w="966914"/>
                <a:gridCol w="966914"/>
                <a:gridCol w="966914"/>
                <a:gridCol w="885203"/>
                <a:gridCol w="885203"/>
              </a:tblGrid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RELATÓRIO POR BLOCO DE FINANCIAMENTO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1º QUADRIMESTRE 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8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GESTÃO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ATIVIDADES ADMINISTRATIVAS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30.122.400,00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30.230.411,50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17.408.012,02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10.935.520,80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10.753.546,35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CONSELHO MUNICIPAL DE SAUDE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2.047,00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2.047,00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2.047,00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25.516,00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20.016,00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TRANSPORTE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7.300.800,00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6.636.800,00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4.629.588,69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1.900.051,31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1.876.031,12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SETOR DE JUDICIALIZAÇÃO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552.300,00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393.200,00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226.329,09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80.557,29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80.557,29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GESTÃO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38.026.400,00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37.323.327,50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22.285.992,80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12.918.176,40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12.712.181,76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ATENÇÃO PRIMÁRIA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BÁSICAS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22.918.658,00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28.264.294,91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13.022.364,28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7.739.231,59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7.411.638,88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ESTRATÉGIA SAÚDE DA FAMILIA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18.550.500,00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19.300.500,00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4.645.245,38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4.645.245,38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4.484.366,59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COMUNITÁRIOS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7.647.700,00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7.947.700,00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4.236.266,37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4.236.266,37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4.044.703,02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SAUDE BUCAL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609.400,00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131.035,62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ATENÇÃO PRIMÁRIA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49.617.258,00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56.121.894,91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22.034.911,65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16.620.743,34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15.940.708,49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INVESTIMENTO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RESTAURAÇÃO E AMPIAÇÃO HGL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SAUDE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1.691.018,90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1.682.832,66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79.951,44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79.951,44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INVESTIMENTO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1.691.218,90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1.682.832,66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79.951,44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79.951,44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MÉDIA E ALTA COMPEXIDADE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 DE LINHARES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44.438.510,00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43.388.640,00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23.382.930,40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16.498.298,82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15.655.377,38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474.581,00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488.581,00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358.483,04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204.837,81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201.190,87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 CREDENCIADA DO SUS ENT.PRIV. E FILANT.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P. ATENDIMENTO INFANTIL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14.400.300,00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8.252.622,14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8.151.148,18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5.722.807,74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5.701.016,46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AT. DA REDE CUIDAR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3.526.413,00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3.526.413,00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3.526.311,60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992.023,61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992.023,61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USL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9.226.000,00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9.978.694,44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2.928.402,35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2.581.588,06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2.485.874,54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1.293.100,00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1.395.140,00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460.455,04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315.611,90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297.969,92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NAPS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6.417.575,00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6.158.967,99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1.830.872,80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1.652.966,66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1.586.083,66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 CEO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CEFIL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1.017.762,99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330.341,95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306.504,84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296.050,12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CONSÓRCIO POLINORTE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22.894.123,00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22.888.123,00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22.332.549,08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11.024.634,44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10.963.062,30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MEDIA E ALTA COMPL.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103.661.602,00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97.113.707,55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63.319.257,43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39.299.273,88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38.178.648,86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1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28594" y="2746611"/>
          <a:ext cx="8358247" cy="1455078"/>
        </p:xfrm>
        <a:graphic>
          <a:graphicData uri="http://schemas.openxmlformats.org/drawingml/2006/table">
            <a:tbl>
              <a:tblPr/>
              <a:tblGrid>
                <a:gridCol w="3605858"/>
                <a:gridCol w="983731"/>
                <a:gridCol w="983731"/>
                <a:gridCol w="983731"/>
                <a:gridCol w="900598"/>
                <a:gridCol w="900598"/>
              </a:tblGrid>
              <a:tr h="1516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BLOCO DA ATENÇÃO FARMACÊUTICA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FARMÁCIA BÁSICA 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3.858.600,00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3.952.377,65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2.731.193,37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1.709.491,27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1.252.320,16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DA ATENÇÃO FARMACEUTICA  &gt;&gt;&gt;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3.858.600,00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3.952.377,65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2.731.193,37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1.709.491,27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1.252.320,16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VIGILÂNCIA EM SAÚDE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VIGILÂNCIA SANITÁRIA 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301.700,00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815.070,00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548.301,82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399.833,24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379.708,71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PROGRAMA  DST 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60.900,00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60.900,00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3.314,22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3.314,22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3.314,22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VIGIL. A EPIDEMIOLÓGICA 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4.473.240,00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4.515.452,80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1.479.678,20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1.422.818,54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1.350.725,80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VIGILÂNCIA EM SAÚDE &gt;&gt;&gt;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4.835.840,00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5.391.422,80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2.031.294,24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1.825.966,00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1.733.748,73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7582" marR="7582" marT="7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200.000.000,00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201.593.949,31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114.085.482,15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72.453.602,33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69.897.559,44</a:t>
                      </a:r>
                    </a:p>
                  </a:txBody>
                  <a:tcPr marL="7582" marR="7582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/>
              <a:t>1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71470" y="2082096"/>
          <a:ext cx="8143933" cy="3066466"/>
        </p:xfrm>
        <a:graphic>
          <a:graphicData uri="http://schemas.openxmlformats.org/drawingml/2006/table">
            <a:tbl>
              <a:tblPr/>
              <a:tblGrid>
                <a:gridCol w="3652107"/>
                <a:gridCol w="946349"/>
                <a:gridCol w="946349"/>
                <a:gridCol w="866376"/>
                <a:gridCol w="866376"/>
                <a:gridCol w="866376"/>
              </a:tblGrid>
              <a:tr h="17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PREVISÃO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DESPESAS COM FOLHA DE PAGAMENTO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LIQUIDAÇÃO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PAGAMENTO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ADMINISTRATIVAS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17.355.700,00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16.177.700,00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4.766.103,34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4.763.284,88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4.590.547,53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 ESF / UBS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36.029.458,00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33.974.982,64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8.711.575,40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8.711.575,40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8.360.425,91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ACS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7.646.700,00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7.946.700,00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4.236.266,37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4.236.266,37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4.044.703,02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HGL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25.954.910,00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25.972.655,50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11.590.327,58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11.590.327,58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11.166.815,05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223.481,00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234.481,00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131.158,89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131.158,89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127.511,95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DA USL./CAPS/CEFIL/NAPS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16.592.075,00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16.602.075,00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4.679.161,25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4.679.161,22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4.502.119,70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VIG. EPIDEMIOLÓGICA / SANITÁRIA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4.341.440,00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4.338.728,06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1.363.345,82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1.363.345,82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1.291.253,08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108.143.764,00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105.247.322,20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35.477.938,65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35.475.120,16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34.083.376,24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700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Balancete Orçamentário da Despesa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</a:t>
            </a:r>
            <a:r>
              <a:rPr lang="pt-BR" dirty="0" smtClean="0"/>
              <a:t>Financeiro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642918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pPr algn="ctr"/>
            <a:r>
              <a:rPr lang="pt-BR" sz="1200" b="1" dirty="0" smtClean="0"/>
              <a:t>1º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71474" y="1746796"/>
          <a:ext cx="8001056" cy="4529431"/>
        </p:xfrm>
        <a:graphic>
          <a:graphicData uri="http://schemas.openxmlformats.org/drawingml/2006/table">
            <a:tbl>
              <a:tblPr/>
              <a:tblGrid>
                <a:gridCol w="3925482"/>
                <a:gridCol w="842824"/>
                <a:gridCol w="842824"/>
                <a:gridCol w="842824"/>
                <a:gridCol w="773551"/>
                <a:gridCol w="773551"/>
              </a:tblGrid>
              <a:tr h="1632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AUTORIZAÇÃO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LIQUIDADO  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55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Atualizado 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5550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150000000001 - RECURSOS ORDINÁRIOS - PML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53.391.262,38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1.272,00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150000150000 - RECEITA DE IMPOSTOS E DE TRANFERENCIAS DE IMPOSTOS - SAÚDE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76.575.416,62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150.499.202,64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85.513.879,96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57.686.445,84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55.636.979,11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160000009999 - TRANFERENCIAS FUNDO A FUNDO DE RECURSOS DO SUS PROV. DO GOVERNO FEDERAL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40.100.924,00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33.140.626,38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16.074.273,75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8.576.326,39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8.210.012,82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160100000001 - TRANFERENCIAS FUNDO A FUNDO DE RECURSOS DO SUS PROV. DO GOVERNO FEDERAL - LCC E 197 INVESTIMENTO</a:t>
                      </a:r>
                    </a:p>
                  </a:txBody>
                  <a:tcPr marL="6597" marR="6597" marT="65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114.000,00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113.900,00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160100009999 - TRANFERENCIAS FUNDO A FUNDO DE RECURSOS DO SUS PROV. DO GOVERNO FEDERAL</a:t>
                      </a:r>
                    </a:p>
                  </a:txBody>
                  <a:tcPr marL="6597" marR="6597" marT="65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160400000000 - TRANFERENCIAS PROV. DO GOVERNO FEDERAL DEST. VENCIMENTOS DOS ACS E AGENTES DE ENDEMIAS</a:t>
                      </a:r>
                    </a:p>
                  </a:txBody>
                  <a:tcPr marL="6597" marR="6597" marT="65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11.987.340,00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4.586.379,12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1.385.418,76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1.385.418,76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1.313.326,02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160500000000 - ASSISTENCIA FINANCEIRA DA UNIÃO DEST. A COMPLEMENTAÇÃO DO PAGAMENTO PISO DA ENFERMAGEM 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2.412.845,25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1.764.905,90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1.764.905,90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1.696.736,05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162100000000 - TRANFERENCIAS FUNDO A FUNDO DE RECURSOS DO SUS PROV. DO GOVERNO ESTADUAL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5.285.456,00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4.431.056,00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3.296.101,10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1.354.244,15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1.354.244,15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162200000000 - TRANFERENCIAS FUNDO A FUNDO DE RECURSOS DO SUS PROV. DO GOVERNOS MUNICIPAIS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550.500,00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550.500,00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550.400,00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170000000001 - OUTRAS TRANFERENCIAS DE CONVENIOS OU INSTRUMENTOS CONGÊNERES DA UNIÃO 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2.109.001,00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433.631,00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170500000000 - TRANSFERENCIA DOS ESTADOS REF. A COMPENSAÇÃO FINANCEIRAS PELA EXPLORAÇÃO DE RECURSO NATURAIS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96.969,59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88.883,35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172000000001 - TRANSFERENCIA DA UNIÃO REF. AS PARTICIPAÇÕES NA EXPLORAÇÃO DE PETROLEO E GAS NATURAL DEST  AO  FEP - LEI 9.478/1997.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10.000.000,00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3.733.418,02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3.703.770,02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1.606.309,85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1.606.309,85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270500000000 - TRANSFERENCIA DOS ESTADOS REF. A COMPENSAÇÃO FINANCEIRAS PELA EXPLORAÇÃO DE RECURSO NATURAIS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1.593.949,31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1.593.949,31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79.951,44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79.951,44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0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200.000.000,00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201.593.949,31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114.085.482,15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72.453.602,33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69.897.559,44</a:t>
                      </a:r>
                    </a:p>
                  </a:txBody>
                  <a:tcPr marL="6597" marR="6597" marT="6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 rot="16200000" flipH="1">
            <a:off x="535754" y="3036090"/>
            <a:ext cx="214314" cy="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500034" y="3143248"/>
            <a:ext cx="285752" cy="2857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00034" y="2643182"/>
            <a:ext cx="285752" cy="2857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15074" y="642918"/>
            <a:ext cx="2428892" cy="785818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FOLHA DE PAGAMENTO - </a:t>
            </a:r>
            <a:r>
              <a:rPr lang="pt-BR" sz="1200" b="1" dirty="0" smtClean="0">
                <a:solidFill>
                  <a:schemeClr val="tx1"/>
                </a:solidFill>
              </a:rPr>
              <a:t>2024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TOTAL LIQUIDADO – </a:t>
            </a:r>
            <a:r>
              <a:rPr lang="pt-BR" sz="1200" b="1" dirty="0" smtClean="0">
                <a:solidFill>
                  <a:schemeClr val="tx1"/>
                </a:solidFill>
              </a:rPr>
              <a:t>2024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1</a:t>
            </a:r>
            <a:r>
              <a:rPr lang="pt-BR" sz="1200" b="1" dirty="0" smtClean="0">
                <a:solidFill>
                  <a:schemeClr val="tx1"/>
                </a:solidFill>
              </a:rPr>
              <a:t>º </a:t>
            </a:r>
            <a:r>
              <a:rPr lang="pt-BR" sz="1200" b="1" dirty="0">
                <a:solidFill>
                  <a:schemeClr val="tx1"/>
                </a:solidFill>
              </a:rPr>
              <a:t>QUADRIMESTRE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6357950" y="2214554"/>
            <a:ext cx="2160240" cy="2088232"/>
            <a:chOff x="3131840" y="3573016"/>
            <a:chExt cx="2160240" cy="208823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3131840" y="3573016"/>
              <a:ext cx="2160240" cy="2088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299984" y="4232488"/>
              <a:ext cx="18002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% </a:t>
              </a:r>
              <a:endParaRPr lang="pt-BR" dirty="0"/>
            </a:p>
            <a:p>
              <a:pPr algn="ctr"/>
              <a:r>
                <a:rPr lang="pt-BR" dirty="0" smtClean="0"/>
                <a:t>48,78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500034" y="2342040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600" dirty="0"/>
              <a:t>1    GASTO COM FOLHA – Jan à </a:t>
            </a:r>
            <a:r>
              <a:rPr lang="pt-BR" sz="1600" dirty="0" smtClean="0"/>
              <a:t>Abril </a:t>
            </a:r>
            <a:r>
              <a:rPr lang="pt-BR" sz="1600" dirty="0"/>
              <a:t>/ </a:t>
            </a:r>
            <a:r>
              <a:rPr lang="pt-BR" sz="1600" dirty="0" smtClean="0"/>
              <a:t>2024     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 34,1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milhões</a:t>
            </a:r>
          </a:p>
          <a:p>
            <a:endParaRPr lang="pt-BR" sz="1600" dirty="0"/>
          </a:p>
          <a:p>
            <a:r>
              <a:rPr lang="pt-BR" sz="1600" dirty="0"/>
              <a:t>2    TOTAL DESPESAS / INVEST. SAÚDE &gt;&gt;&gt;  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69,9 Milhões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u="sng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014" y="528638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Nota Explicativa </a:t>
            </a:r>
          </a:p>
          <a:p>
            <a:pPr algn="just"/>
            <a:r>
              <a:rPr lang="pt-BR" sz="1400" dirty="0"/>
              <a:t>Total da folha de pagamento da saúde com encargos.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28652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BALANCETE  ANALÍTICO DA DESPESA - CONTABILIDADE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857224" y="357166"/>
            <a:ext cx="8286808" cy="1189351"/>
            <a:chOff x="285720" y="214290"/>
            <a:chExt cx="8286808" cy="1189351"/>
          </a:xfrm>
        </p:grpSpPr>
        <p:grpSp>
          <p:nvGrpSpPr>
            <p:cNvPr id="3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33" name="Conector Reto 3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344164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etângulo de cantos arredondados 36"/>
          <p:cNvSpPr/>
          <p:nvPr/>
        </p:nvSpPr>
        <p:spPr>
          <a:xfrm>
            <a:off x="571472" y="2143116"/>
            <a:ext cx="5357850" cy="28575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DESCRIÇÃO                                                       Valores – R$</a:t>
            </a:r>
          </a:p>
        </p:txBody>
      </p:sp>
    </p:spTree>
  </p:cSld>
  <p:clrMapOvr>
    <a:masterClrMapping/>
  </p:clrMapOvr>
  <p:transition spd="slow" advClick="0" advTm="3000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786314" y="1571612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aixaDeTexto 8"/>
          <p:cNvSpPr txBox="1"/>
          <p:nvPr/>
        </p:nvSpPr>
        <p:spPr>
          <a:xfrm>
            <a:off x="5572132" y="3714752"/>
            <a:ext cx="293121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2023</a:t>
            </a:r>
            <a:r>
              <a:rPr lang="pt-BR" dirty="0" smtClean="0"/>
              <a:t> - Linhares </a:t>
            </a:r>
            <a:r>
              <a:rPr lang="pt-BR" dirty="0"/>
              <a:t>– R$ </a:t>
            </a:r>
            <a:r>
              <a:rPr lang="pt-BR" dirty="0" smtClean="0"/>
              <a:t>1.341,16</a:t>
            </a:r>
            <a:endParaRPr lang="pt-BR" dirty="0"/>
          </a:p>
          <a:p>
            <a:r>
              <a:rPr lang="pt-BR" b="1" dirty="0"/>
              <a:t>5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72132" y="2786058"/>
            <a:ext cx="292895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2022</a:t>
            </a:r>
            <a:r>
              <a:rPr lang="pt-BR" b="1" dirty="0" smtClean="0"/>
              <a:t> </a:t>
            </a:r>
            <a:r>
              <a:rPr lang="pt-BR" dirty="0" smtClean="0"/>
              <a:t>- Linhares </a:t>
            </a:r>
            <a:r>
              <a:rPr lang="pt-BR" dirty="0"/>
              <a:t>– R$ </a:t>
            </a:r>
            <a:r>
              <a:rPr lang="pt-BR" dirty="0" smtClean="0"/>
              <a:t>1.407,65</a:t>
            </a:r>
            <a:endParaRPr lang="pt-BR" dirty="0"/>
          </a:p>
          <a:p>
            <a:r>
              <a:rPr lang="pt-BR" b="1" dirty="0"/>
              <a:t>4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  <p:pic>
        <p:nvPicPr>
          <p:cNvPr id="17" name="Imagem 16" descr="Captura de tela 2024-08-06 1535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714620"/>
            <a:ext cx="4067743" cy="25816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Imagem 11" descr="Captura de tela 2024-08-06 153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285992"/>
            <a:ext cx="5072098" cy="2214578"/>
          </a:xfrm>
          <a:prstGeom prst="rect">
            <a:avLst/>
          </a:prstGeom>
        </p:spPr>
      </p:pic>
      <p:pic>
        <p:nvPicPr>
          <p:cNvPr id="15" name="Imagem 14" descr="Captura de tela 2024-08-06 1534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4572008"/>
            <a:ext cx="6516118" cy="211011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28992" y="5643578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</a:t>
            </a:r>
            <a:r>
              <a:rPr lang="pt-BR" dirty="0" smtClean="0"/>
              <a:t>2023 </a:t>
            </a:r>
            <a:r>
              <a:rPr lang="pt-BR" dirty="0"/>
              <a:t>foi de </a:t>
            </a:r>
            <a:r>
              <a:rPr lang="pt-BR" dirty="0" smtClean="0"/>
              <a:t>20,8%.   </a:t>
            </a:r>
            <a:endParaRPr lang="pt-BR" dirty="0"/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57686" y="1643050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357158" y="2000240"/>
            <a:ext cx="2712524" cy="287230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30,61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</a:t>
            </a:r>
            <a:r>
              <a:rPr lang="pt-BR" dirty="0" smtClean="0">
                <a:solidFill>
                  <a:schemeClr val="tx1"/>
                </a:solidFill>
              </a:rPr>
              <a:t>1º </a:t>
            </a:r>
            <a:r>
              <a:rPr lang="pt-BR" dirty="0">
                <a:solidFill>
                  <a:schemeClr val="tx1"/>
                </a:solidFill>
              </a:rPr>
              <a:t>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2024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</a:t>
            </a:r>
            <a:r>
              <a:rPr lang="pt-BR" sz="1100" b="1" dirty="0" smtClean="0"/>
              <a:t>2024</a:t>
            </a:r>
            <a:endParaRPr lang="pt-BR" sz="1100" b="1" dirty="0"/>
          </a:p>
        </p:txBody>
      </p:sp>
      <p:pic>
        <p:nvPicPr>
          <p:cNvPr id="15" name="Imagem 14" descr="Captura de tela 2024-08-06 1535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285992"/>
            <a:ext cx="5429288" cy="314327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ESTRUTURANTES 2024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500166" y="1714488"/>
            <a:ext cx="598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Verão 2024: praias de Linhares têm plantão médico 24 horas </a:t>
            </a:r>
          </a:p>
        </p:txBody>
      </p:sp>
      <p:pic>
        <p:nvPicPr>
          <p:cNvPr id="11" name="Imagem 10" descr="WhatsApp Image 2024-08-19 at 13.53.18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2714620"/>
            <a:ext cx="3429024" cy="3000396"/>
          </a:xfrm>
          <a:prstGeom prst="rect">
            <a:avLst/>
          </a:prstGeom>
        </p:spPr>
      </p:pic>
      <p:pic>
        <p:nvPicPr>
          <p:cNvPr id="12" name="Imagem 11" descr="WhatsApp Image 2024-08-19 at 13.53.1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714620"/>
            <a:ext cx="4429156" cy="300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500166" y="1714488"/>
            <a:ext cx="598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Verão 2024: praias de Linhares têm plantão médico 24 horas </a:t>
            </a:r>
          </a:p>
        </p:txBody>
      </p:sp>
      <p:pic>
        <p:nvPicPr>
          <p:cNvPr id="13" name="Imagem 12" descr="WhatsApp Image 2024-08-19 at 14.02.3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71744"/>
            <a:ext cx="4214842" cy="3499193"/>
          </a:xfrm>
          <a:prstGeom prst="rect">
            <a:avLst/>
          </a:prstGeom>
        </p:spPr>
      </p:pic>
      <p:pic>
        <p:nvPicPr>
          <p:cNvPr id="14" name="Imagem 13" descr="WhatsApp Image 2024-08-19 at 14.02.32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571744"/>
            <a:ext cx="4143372" cy="350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571604" y="200024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Ação em Saúde : </a:t>
            </a:r>
          </a:p>
          <a:p>
            <a:pPr algn="ctr"/>
            <a:r>
              <a:rPr lang="pt-BR" b="1" dirty="0" smtClean="0"/>
              <a:t>Feira de saúde no Bairro Canivete</a:t>
            </a:r>
          </a:p>
        </p:txBody>
      </p:sp>
      <p:pic>
        <p:nvPicPr>
          <p:cNvPr id="11" name="Imagem 10" descr="WhatsApp Image 2024-08-19 at 16.18.1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496"/>
            <a:ext cx="4143404" cy="3429000"/>
          </a:xfrm>
          <a:prstGeom prst="rect">
            <a:avLst/>
          </a:prstGeom>
        </p:spPr>
      </p:pic>
      <p:pic>
        <p:nvPicPr>
          <p:cNvPr id="12" name="Imagem 11" descr="WhatsApp Image 2024-08-19 at 16.18.1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857496"/>
            <a:ext cx="428624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500298" y="1428736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Saúde Mental:</a:t>
            </a:r>
          </a:p>
        </p:txBody>
      </p:sp>
      <p:pic>
        <p:nvPicPr>
          <p:cNvPr id="11" name="Imagem 10" descr="WhatsApp Image 2024-08-19 at 13.17.0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643182"/>
            <a:ext cx="3891749" cy="335756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57158" y="207167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Reunião: Saúde Mental  e IASES:</a:t>
            </a:r>
          </a:p>
          <a:p>
            <a:pPr algn="ctr"/>
            <a:r>
              <a:rPr lang="pt-BR" sz="1600" b="1" dirty="0" smtClean="0"/>
              <a:t>Fluxo, Internação e Provisória.</a:t>
            </a:r>
            <a:endParaRPr lang="pt-BR" sz="1600" dirty="0"/>
          </a:p>
        </p:txBody>
      </p:sp>
      <p:pic>
        <p:nvPicPr>
          <p:cNvPr id="14" name="Imagem 13" descr="WhatsApp Image 2024-08-19 at 13.17.2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643182"/>
            <a:ext cx="4317998" cy="335758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572000" y="2000240"/>
            <a:ext cx="4143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Reunião construção do atendimento/fluxo criança adolescente vítima de violência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500298" y="1428736"/>
            <a:ext cx="428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Ação em saúde: </a:t>
            </a:r>
          </a:p>
          <a:p>
            <a:pPr algn="ctr"/>
            <a:r>
              <a:rPr lang="pt-BR" b="1" dirty="0" smtClean="0"/>
              <a:t>Penitenciária Regional de Linhares</a:t>
            </a:r>
            <a:endParaRPr lang="pt-BR" b="1" dirty="0"/>
          </a:p>
        </p:txBody>
      </p:sp>
      <p:pic>
        <p:nvPicPr>
          <p:cNvPr id="12" name="Imagem 11" descr="WhatsApp Image 2024-08-19 at 16.23.3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2" y="2643182"/>
            <a:ext cx="4087496" cy="3357586"/>
          </a:xfrm>
          <a:prstGeom prst="rect">
            <a:avLst/>
          </a:prstGeom>
        </p:spPr>
      </p:pic>
      <p:pic>
        <p:nvPicPr>
          <p:cNvPr id="16" name="Imagem 15" descr="WhatsApp Image 2024-08-19 at 16.23.3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2643182"/>
            <a:ext cx="447675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1928794" y="1428736"/>
            <a:ext cx="459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Ações da Saúde Bucal: Unidade de Saúde CEO </a:t>
            </a:r>
            <a:endParaRPr lang="pt-BR" b="1" dirty="0"/>
          </a:p>
        </p:txBody>
      </p:sp>
      <p:pic>
        <p:nvPicPr>
          <p:cNvPr id="14" name="Imagem 13" descr="Fre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857364"/>
            <a:ext cx="3286148" cy="4572009"/>
          </a:xfrm>
          <a:prstGeom prst="rect">
            <a:avLst/>
          </a:prstGeom>
        </p:spPr>
      </p:pic>
      <p:pic>
        <p:nvPicPr>
          <p:cNvPr id="15" name="Imagem 14" descr="cirur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785926"/>
            <a:ext cx="3286148" cy="463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00100" y="135729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da Saúde Bucal: </a:t>
            </a:r>
          </a:p>
          <a:p>
            <a:r>
              <a:rPr lang="pt-BR" b="1" dirty="0" smtClean="0"/>
              <a:t>1º Reunião Cirurgiões Dentistas / Organização de fluxo atendimento APS  </a:t>
            </a:r>
            <a:endParaRPr lang="pt-BR" b="1" dirty="0"/>
          </a:p>
        </p:txBody>
      </p:sp>
      <p:pic>
        <p:nvPicPr>
          <p:cNvPr id="13" name="Imagem 12" descr="reunia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214554"/>
            <a:ext cx="4071965" cy="3929090"/>
          </a:xfrm>
          <a:prstGeom prst="rect">
            <a:avLst/>
          </a:prstGeom>
        </p:spPr>
      </p:pic>
      <p:pic>
        <p:nvPicPr>
          <p:cNvPr id="14" name="Imagem 13" descr="WhatsApp Image 2024-08-19 at 09.41.46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14554"/>
            <a:ext cx="4385735" cy="391061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714612" y="1428736"/>
            <a:ext cx="333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Ação da Saúde Bucal nas Escolas:</a:t>
            </a:r>
          </a:p>
        </p:txBody>
      </p:sp>
      <p:pic>
        <p:nvPicPr>
          <p:cNvPr id="16" name="Imagem 15" descr="WhatsApp Image 2024-08-19 at 08.20.4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214554"/>
            <a:ext cx="2428879" cy="4143404"/>
          </a:xfrm>
          <a:prstGeom prst="rect">
            <a:avLst/>
          </a:prstGeom>
        </p:spPr>
      </p:pic>
      <p:pic>
        <p:nvPicPr>
          <p:cNvPr id="19" name="Imagem 18" descr="WhatsApp Image 2024-08-19 at 08.20.4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204044"/>
            <a:ext cx="2428892" cy="4225352"/>
          </a:xfrm>
          <a:prstGeom prst="rect">
            <a:avLst/>
          </a:prstGeom>
        </p:spPr>
      </p:pic>
      <p:pic>
        <p:nvPicPr>
          <p:cNvPr id="20" name="Imagem 19" descr="WhatsApp Image 2024-08-19 at 08.20.44(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2214554"/>
            <a:ext cx="2571768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714612" y="1428736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Seminário da Vigilância em Saúde:</a:t>
            </a:r>
          </a:p>
        </p:txBody>
      </p:sp>
      <p:pic>
        <p:nvPicPr>
          <p:cNvPr id="12" name="Imagem 11" descr="WhatsApp Image 2024-08-19 at 14.02.2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643182"/>
            <a:ext cx="3571134" cy="2928957"/>
          </a:xfrm>
          <a:prstGeom prst="rect">
            <a:avLst/>
          </a:prstGeom>
        </p:spPr>
      </p:pic>
      <p:pic>
        <p:nvPicPr>
          <p:cNvPr id="13" name="Imagem 12" descr="WhatsApp Image 2024-08-19 at 14.01.3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2000240"/>
            <a:ext cx="4929222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m 11" descr="WhatsApp Image 2024-08-14 at 07.50.09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857364"/>
            <a:ext cx="3143272" cy="2094205"/>
          </a:xfrm>
          <a:prstGeom prst="rect">
            <a:avLst/>
          </a:prstGeom>
        </p:spPr>
      </p:pic>
      <p:pic>
        <p:nvPicPr>
          <p:cNvPr id="13" name="Imagem 12" descr="WhatsApp Image 2024-08-14 at 07.50.09(2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285992"/>
            <a:ext cx="5039529" cy="3357586"/>
          </a:xfrm>
          <a:prstGeom prst="rect">
            <a:avLst/>
          </a:prstGeom>
        </p:spPr>
      </p:pic>
      <p:pic>
        <p:nvPicPr>
          <p:cNvPr id="15" name="Imagem 14" descr="WhatsApp Image 2024-08-14 at 07.50.0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071942"/>
            <a:ext cx="3143272" cy="233171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357422" y="135729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Dia D: Caminhada  de Conscientização e Combate ao Mosquito </a:t>
            </a:r>
            <a:r>
              <a:rPr lang="pt-BR" b="1" dirty="0" err="1" smtClean="0"/>
              <a:t>Aedes</a:t>
            </a:r>
            <a:r>
              <a:rPr lang="pt-BR" b="1" dirty="0" smtClean="0"/>
              <a:t> </a:t>
            </a:r>
            <a:r>
              <a:rPr lang="pt-BR" b="1" dirty="0" err="1" smtClean="0"/>
              <a:t>Aegyspti</a:t>
            </a:r>
            <a:endParaRPr lang="pt-BR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643042" y="1428736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Dia D: Caminhada  de Conscientização e Combate ao Mosquito </a:t>
            </a:r>
            <a:r>
              <a:rPr lang="pt-BR" b="1" dirty="0" err="1" smtClean="0"/>
              <a:t>Aedes</a:t>
            </a:r>
            <a:r>
              <a:rPr lang="pt-BR" b="1" dirty="0" smtClean="0"/>
              <a:t> </a:t>
            </a:r>
            <a:r>
              <a:rPr lang="pt-BR" b="1" dirty="0" err="1" smtClean="0"/>
              <a:t>Aegyspti</a:t>
            </a:r>
            <a:endParaRPr lang="pt-BR" b="1" dirty="0" smtClean="0"/>
          </a:p>
        </p:txBody>
      </p:sp>
      <p:pic>
        <p:nvPicPr>
          <p:cNvPr id="14" name="Imagem 13" descr="WhatsApp Image 2024-08-19 at 14.00.3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2071678"/>
            <a:ext cx="4000528" cy="3786214"/>
          </a:xfrm>
          <a:prstGeom prst="rect">
            <a:avLst/>
          </a:prstGeom>
        </p:spPr>
      </p:pic>
      <p:pic>
        <p:nvPicPr>
          <p:cNvPr id="16" name="Imagem 15" descr="WhatsApp Image 2024-08-19 at 14.00.0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2071678"/>
            <a:ext cx="4643438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71472" y="1428736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Dengue: </a:t>
            </a:r>
          </a:p>
          <a:p>
            <a:pPr algn="ctr"/>
            <a:r>
              <a:rPr lang="pt-BR" b="1" dirty="0" smtClean="0"/>
              <a:t>Prefeitura mantém salas de hidratação nas 35 unidades de saúde de Linhares</a:t>
            </a:r>
          </a:p>
          <a:p>
            <a:pPr algn="ctr"/>
            <a:endParaRPr lang="pt-BR" b="1" dirty="0" smtClean="0"/>
          </a:p>
        </p:txBody>
      </p:sp>
      <p:pic>
        <p:nvPicPr>
          <p:cNvPr id="14" name="Imagem 13" descr="dengue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285992"/>
            <a:ext cx="5786478" cy="397760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71472" y="142873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Evento Arena futebol:</a:t>
            </a:r>
          </a:p>
        </p:txBody>
      </p:sp>
      <p:pic>
        <p:nvPicPr>
          <p:cNvPr id="12" name="Imagem 11" descr="WhatsApp Image 2024-08-19 at 14.02.3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4000527" cy="3000396"/>
          </a:xfrm>
          <a:prstGeom prst="rect">
            <a:avLst/>
          </a:prstGeom>
        </p:spPr>
      </p:pic>
      <p:pic>
        <p:nvPicPr>
          <p:cNvPr id="13" name="Imagem 12" descr="WhatsApp Image 2024-08-19 at 14.05.5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285992"/>
            <a:ext cx="431799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714612" y="14287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Palestras sobre a dengue: Unidade do Canivete</a:t>
            </a:r>
          </a:p>
        </p:txBody>
      </p:sp>
      <p:pic>
        <p:nvPicPr>
          <p:cNvPr id="14" name="Imagem 13" descr="WhatsApp Image 2024-08-19 at 13.21.4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071678"/>
            <a:ext cx="5810291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523220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POPULAÇÃO 2022: </a:t>
              </a:r>
            </a:p>
            <a:p>
              <a:pPr algn="ctr"/>
              <a:r>
                <a:rPr lang="pt-BR" sz="1400" b="1" dirty="0" smtClean="0"/>
                <a:t>ESTIMATIVA </a:t>
              </a:r>
              <a:r>
                <a:rPr lang="pt-BR" sz="1400" b="1" dirty="0"/>
                <a:t>IBGE</a:t>
              </a:r>
              <a:endParaRPr lang="pt-BR" sz="1200" dirty="0"/>
            </a:p>
          </p:txBody>
        </p:sp>
      </p:grp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71472" y="2214554"/>
          <a:ext cx="7929613" cy="1718840"/>
        </p:xfrm>
        <a:graphic>
          <a:graphicData uri="http://schemas.openxmlformats.org/drawingml/2006/table">
            <a:tbl>
              <a:tblPr/>
              <a:tblGrid>
                <a:gridCol w="724993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</a:tblGrid>
              <a:tr h="34376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Estimada (Pessoas)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Linhares 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147.782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154.260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157.757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160.922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164.138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167.118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170.364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173.555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176.688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179.755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166.786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76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2000 a 2020 - Estimativas preliminares elaboradas pelo Ministério da Saúde/SVS/DASNT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m 15" descr="WhatsApp Image 2024-08-19 at 13.19.5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857496"/>
            <a:ext cx="4353888" cy="292895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00034" y="2357430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Oficina Regional de Saúde Mental</a:t>
            </a:r>
            <a:endParaRPr lang="pt-BR" sz="1600" b="1" dirty="0"/>
          </a:p>
        </p:txBody>
      </p:sp>
      <p:pic>
        <p:nvPicPr>
          <p:cNvPr id="18" name="Imagem 17" descr="WhatsApp Image 2024-08-19 at 13.23.0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7" y="2857496"/>
            <a:ext cx="4276095" cy="300039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714876" y="228599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Reunião SESA / Rio doce: Atendimento de gestante em saúde mental.</a:t>
            </a:r>
            <a:endParaRPr lang="pt-BR" sz="16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Apresentação:</a:t>
            </a:r>
          </a:p>
          <a:p>
            <a:pPr algn="ctr"/>
            <a:r>
              <a:rPr lang="pt-BR" b="1" dirty="0" smtClean="0"/>
              <a:t>Fluxo Saúde Mental aos Enfermeiros e Reguladores das UBS</a:t>
            </a:r>
          </a:p>
        </p:txBody>
      </p:sp>
      <p:pic>
        <p:nvPicPr>
          <p:cNvPr id="14" name="Imagem 13" descr="WhatsApp Image 2024-08-19 at 13.26.3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214554"/>
            <a:ext cx="6985049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Corrida da Mulher:</a:t>
            </a:r>
          </a:p>
        </p:txBody>
      </p:sp>
      <p:pic>
        <p:nvPicPr>
          <p:cNvPr id="12" name="Imagem 11" descr="WhatsApp Image 2024-08-19 at 14.07.39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500306"/>
            <a:ext cx="4143404" cy="3357586"/>
          </a:xfrm>
          <a:prstGeom prst="rect">
            <a:avLst/>
          </a:prstGeom>
        </p:spPr>
      </p:pic>
      <p:pic>
        <p:nvPicPr>
          <p:cNvPr id="15" name="Imagem 14" descr="WhatsApp Image 2024-08-19 at 14.07.3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500306"/>
            <a:ext cx="3929058" cy="328613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Apresentação:</a:t>
            </a:r>
          </a:p>
          <a:p>
            <a:pPr algn="ctr"/>
            <a:r>
              <a:rPr lang="pt-BR" b="1" dirty="0" smtClean="0"/>
              <a:t>Fluxo Saúde Mental aos Enfermeiros e Reguladores das UBS</a:t>
            </a:r>
          </a:p>
        </p:txBody>
      </p:sp>
      <p:pic>
        <p:nvPicPr>
          <p:cNvPr id="14" name="Imagem 13" descr="WhatsApp Image 2024-08-19 at 13.26.3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214554"/>
            <a:ext cx="6985049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Dia da Mulheres:</a:t>
            </a:r>
          </a:p>
        </p:txBody>
      </p:sp>
      <p:pic>
        <p:nvPicPr>
          <p:cNvPr id="12" name="Imagem 11" descr="WhatsApp Image 2024-08-19 at 13.21.4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285992"/>
            <a:ext cx="3714776" cy="2143140"/>
          </a:xfrm>
          <a:prstGeom prst="rect">
            <a:avLst/>
          </a:prstGeom>
        </p:spPr>
      </p:pic>
      <p:pic>
        <p:nvPicPr>
          <p:cNvPr id="13" name="Imagem 12" descr="WhatsApp Image 2024-08-19 at 13.21.4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571744"/>
            <a:ext cx="3388725" cy="3571900"/>
          </a:xfrm>
          <a:prstGeom prst="rect">
            <a:avLst/>
          </a:prstGeom>
        </p:spPr>
      </p:pic>
      <p:pic>
        <p:nvPicPr>
          <p:cNvPr id="15" name="Imagem 14" descr="WhatsApp Image 2024-08-19 at 13.21.4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4500570"/>
            <a:ext cx="3714776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Março Lilás:</a:t>
            </a:r>
          </a:p>
        </p:txBody>
      </p:sp>
      <p:pic>
        <p:nvPicPr>
          <p:cNvPr id="17" name="Imagem 16" descr="WhatsApp Image 2024-08-19 at 14.03.4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00306"/>
            <a:ext cx="4155608" cy="3571900"/>
          </a:xfrm>
          <a:prstGeom prst="rect">
            <a:avLst/>
          </a:prstGeom>
        </p:spPr>
      </p:pic>
      <p:pic>
        <p:nvPicPr>
          <p:cNvPr id="18" name="Imagem 17" descr="WhatsApp Image 2024-08-19 at 14.03.1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500306"/>
            <a:ext cx="3786214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78592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Ação em saúde: </a:t>
            </a:r>
          </a:p>
          <a:p>
            <a:pPr algn="ctr"/>
            <a:r>
              <a:rPr lang="pt-BR" b="1" dirty="0" smtClean="0"/>
              <a:t> Associação do Idoso</a:t>
            </a:r>
          </a:p>
        </p:txBody>
      </p:sp>
      <p:pic>
        <p:nvPicPr>
          <p:cNvPr id="12" name="Imagem 11" descr="WhatsApp Image 2024-08-19 at 16.28.2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7" y="2714620"/>
            <a:ext cx="4000527" cy="3286148"/>
          </a:xfrm>
          <a:prstGeom prst="rect">
            <a:avLst/>
          </a:prstGeom>
        </p:spPr>
      </p:pic>
      <p:pic>
        <p:nvPicPr>
          <p:cNvPr id="13" name="Imagem 12" descr="WhatsApp Image 2024-08-19 at 16.28.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14620"/>
            <a:ext cx="4355039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42873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Evento Dia da Mulher:</a:t>
            </a:r>
          </a:p>
          <a:p>
            <a:pPr algn="ctr"/>
            <a:r>
              <a:rPr lang="pt-BR" b="1" dirty="0" smtClean="0"/>
              <a:t>Violência contra a Mulher</a:t>
            </a:r>
          </a:p>
        </p:txBody>
      </p:sp>
      <p:pic>
        <p:nvPicPr>
          <p:cNvPr id="12" name="Imagem 11" descr="WhatsApp Image 2024-08-19 at 13.20.3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214554"/>
            <a:ext cx="2571750" cy="4143404"/>
          </a:xfrm>
          <a:prstGeom prst="rect">
            <a:avLst/>
          </a:prstGeom>
        </p:spPr>
      </p:pic>
      <p:pic>
        <p:nvPicPr>
          <p:cNvPr id="13" name="Imagem 12" descr="WhatsApp Image 2024-08-19 at 13.20.4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214554"/>
            <a:ext cx="5429256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42873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Ação em saúde:</a:t>
            </a:r>
          </a:p>
          <a:p>
            <a:pPr algn="ctr"/>
            <a:r>
              <a:rPr lang="pt-BR" b="1" dirty="0" smtClean="0"/>
              <a:t>Igreja Metodista no Bairro Shell</a:t>
            </a:r>
          </a:p>
        </p:txBody>
      </p:sp>
      <p:pic>
        <p:nvPicPr>
          <p:cNvPr id="14" name="Imagem 13" descr="WhatsApp Image 2024-08-19 at 16.31.5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571744"/>
            <a:ext cx="4000528" cy="3429024"/>
          </a:xfrm>
          <a:prstGeom prst="rect">
            <a:avLst/>
          </a:prstGeom>
        </p:spPr>
      </p:pic>
      <p:pic>
        <p:nvPicPr>
          <p:cNvPr id="15" name="Imagem 14" descr="WhatsApp Image 2024-08-19 at 16.31.5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571744"/>
            <a:ext cx="428624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42873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Ação em saúde:</a:t>
            </a:r>
          </a:p>
          <a:p>
            <a:pPr algn="ctr"/>
            <a:r>
              <a:rPr lang="pt-BR" b="1" dirty="0" smtClean="0"/>
              <a:t>Ação Social no CRAS Interlagos</a:t>
            </a:r>
          </a:p>
        </p:txBody>
      </p:sp>
      <p:pic>
        <p:nvPicPr>
          <p:cNvPr id="12" name="Imagem 11" descr="WhatsApp Image 2024-08-19 at 16.35.1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500305"/>
            <a:ext cx="4143404" cy="3214711"/>
          </a:xfrm>
          <a:prstGeom prst="rect">
            <a:avLst/>
          </a:prstGeom>
        </p:spPr>
      </p:pic>
      <p:pic>
        <p:nvPicPr>
          <p:cNvPr id="13" name="Imagem 12" descr="WhatsApp Image 2024-08-19 at 16.35.1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2500305"/>
            <a:ext cx="4405344" cy="32147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2021:  POPULAÇÃO POR FAIXA</a:t>
              </a:r>
            </a:p>
            <a:p>
              <a:r>
                <a:rPr lang="pt-BR" sz="1400" b="1" dirty="0"/>
                <a:t>ETÁRIA - PROJEÇÃO IBGE</a:t>
              </a:r>
              <a:endParaRPr lang="pt-BR" sz="1200" dirty="0"/>
            </a:p>
          </p:txBody>
        </p:sp>
      </p:grp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571472" y="4214815"/>
          <a:ext cx="8143929" cy="1742421"/>
        </p:xfrm>
        <a:graphic>
          <a:graphicData uri="http://schemas.openxmlformats.org/drawingml/2006/table">
            <a:tbl>
              <a:tblPr/>
              <a:tblGrid>
                <a:gridCol w="1260246"/>
                <a:gridCol w="868405"/>
                <a:gridCol w="451852"/>
                <a:gridCol w="451852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22455"/>
                <a:gridCol w="522455"/>
              </a:tblGrid>
              <a:tr h="174645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por Município e Faixa Etária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+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FEMININO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12208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89360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MASCULINO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7175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14785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15804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12794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90395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00034" y="2071678"/>
          <a:ext cx="8120098" cy="1833518"/>
        </p:xfrm>
        <a:graphic>
          <a:graphicData uri="http://schemas.openxmlformats.org/drawingml/2006/table">
            <a:tbl>
              <a:tblPr/>
              <a:tblGrid>
                <a:gridCol w="1395876"/>
                <a:gridCol w="480302"/>
                <a:gridCol w="480302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720453"/>
                <a:gridCol w="720453"/>
              </a:tblGrid>
              <a:tr h="18608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Município: 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e mais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70">
                <a:tc gridSpan="9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42873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Ação em saúde:</a:t>
            </a:r>
          </a:p>
          <a:p>
            <a:pPr algn="ctr"/>
            <a:r>
              <a:rPr lang="pt-BR" b="1" dirty="0" smtClean="0"/>
              <a:t>Ação Social no CRAS Interlagos</a:t>
            </a:r>
          </a:p>
        </p:txBody>
      </p:sp>
      <p:pic>
        <p:nvPicPr>
          <p:cNvPr id="14" name="Imagem 13" descr="WhatsApp Image 2024-08-19 at 16.37.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2500306"/>
            <a:ext cx="4214842" cy="3714776"/>
          </a:xfrm>
          <a:prstGeom prst="rect">
            <a:avLst/>
          </a:prstGeom>
        </p:spPr>
      </p:pic>
      <p:pic>
        <p:nvPicPr>
          <p:cNvPr id="15" name="Imagem 14" descr="WhatsApp Image 2024-08-19 at 16.37.2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500306"/>
            <a:ext cx="385765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6072206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SCNES.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28662" y="2071678"/>
          <a:ext cx="6786610" cy="3786190"/>
        </p:xfrm>
        <a:graphic>
          <a:graphicData uri="http://schemas.openxmlformats.org/drawingml/2006/table">
            <a:tbl>
              <a:tblPr/>
              <a:tblGrid>
                <a:gridCol w="5698191"/>
                <a:gridCol w="1088419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estabelecimento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8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POSTO DE SAUDE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SAÚDE / UNIDADE BÁSICA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POLICLÍNICA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CONSULTÓRIO 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CLINICA/CENTRO DE ESPECIALIDADE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APOIO DIAGNOSE E TERAPIA (SADT ISOLADO)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MÓVEL TERRESTRE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MOVEL NÍVEL PRE-HOSPITALAR NA AREA DE URGENCIA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FARMÁCIA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VIGILÂNCIA EM SAÚDE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HOSPITAL/DIA - 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GESTÃO EM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HEMOTERAPIA E OU HEMATOLOGICA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PSICOSSOCIAL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PRONTO ATENDIMENTO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LABORATÓRIO DE SAUDE PUBLICA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DO ACESSO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617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292331" y="443643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1928802"/>
          <a:ext cx="3571900" cy="2297774"/>
        </p:xfrm>
        <a:graphic>
          <a:graphicData uri="http://schemas.openxmlformats.org/drawingml/2006/table">
            <a:tbl>
              <a:tblPr/>
              <a:tblGrid>
                <a:gridCol w="2474285"/>
                <a:gridCol w="1097615"/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Esfera Administrativa (Gerência)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Federal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-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610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617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1953107"/>
          <a:ext cx="40004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000496" y="6572272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500694" y="404804"/>
              <a:ext cx="350046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</a:t>
              </a:r>
              <a:r>
                <a:rPr lang="pt-BR" sz="1200" b="1" dirty="0" smtClean="0"/>
                <a:t>ESPECIALIZADOS </a:t>
              </a:r>
              <a:r>
                <a:rPr lang="pt-BR" sz="1200" dirty="0" smtClean="0"/>
                <a:t>- LINHARES/ES</a:t>
              </a:r>
            </a:p>
            <a:p>
              <a:r>
                <a:rPr lang="pt-BR" sz="1200" b="1" dirty="0" smtClean="0"/>
                <a:t>1º QUADRIMESTRE 2024</a:t>
              </a:r>
              <a:endParaRPr lang="pt-BR" sz="1200" b="1" dirty="0"/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071538" y="1714488"/>
          <a:ext cx="6429420" cy="4543998"/>
        </p:xfrm>
        <a:graphic>
          <a:graphicData uri="http://schemas.openxmlformats.org/drawingml/2006/table">
            <a:tbl>
              <a:tblPr/>
              <a:tblGrid>
                <a:gridCol w="5313282"/>
                <a:gridCol w="1116138"/>
              </a:tblGrid>
              <a:tr h="3341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 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SubGrupo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de Procedimentos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1º</a:t>
                      </a:r>
                      <a:r>
                        <a:rPr lang="pt-BR" sz="11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Quadrimestre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18.130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69.397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163.700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3.075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8.627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0205 Diagnóstico por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ultrasonografia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1.737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4.962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3.704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11.823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132.870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1.607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2.590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8.300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0405 Cirurgia do aparelho da visão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orgãos anexos e parede abdominal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3918</Words>
  <Application>WPS Presentation</Application>
  <PresentationFormat>Apresentação na tela (4:3)</PresentationFormat>
  <Paragraphs>1827</Paragraphs>
  <Slides>50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713</cp:revision>
  <dcterms:created xsi:type="dcterms:W3CDTF">2020-02-13T13:47:00Z</dcterms:created>
  <dcterms:modified xsi:type="dcterms:W3CDTF">2024-11-05T12:28:22Z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