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40" r:id="rId2"/>
    <p:sldId id="325" r:id="rId3"/>
    <p:sldId id="339" r:id="rId4"/>
    <p:sldId id="259" r:id="rId5"/>
    <p:sldId id="260" r:id="rId6"/>
    <p:sldId id="261" r:id="rId7"/>
    <p:sldId id="404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20" r:id="rId17"/>
    <p:sldId id="316" r:id="rId18"/>
    <p:sldId id="317" r:id="rId19"/>
    <p:sldId id="318" r:id="rId20"/>
    <p:sldId id="319" r:id="rId21"/>
    <p:sldId id="304" r:id="rId22"/>
    <p:sldId id="380" r:id="rId23"/>
    <p:sldId id="412" r:id="rId24"/>
    <p:sldId id="305" r:id="rId25"/>
    <p:sldId id="337" r:id="rId26"/>
    <p:sldId id="381" r:id="rId27"/>
    <p:sldId id="405" r:id="rId28"/>
    <p:sldId id="411" r:id="rId29"/>
    <p:sldId id="408" r:id="rId30"/>
    <p:sldId id="410" r:id="rId31"/>
    <p:sldId id="409" r:id="rId32"/>
    <p:sldId id="406" r:id="rId33"/>
    <p:sldId id="384" r:id="rId34"/>
    <p:sldId id="407" r:id="rId35"/>
    <p:sldId id="414" r:id="rId36"/>
    <p:sldId id="415" r:id="rId37"/>
    <p:sldId id="386" r:id="rId38"/>
    <p:sldId id="392" r:id="rId39"/>
    <p:sldId id="385" r:id="rId40"/>
    <p:sldId id="416" r:id="rId41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28" autoAdjust="0"/>
    <p:restoredTop sz="62609" autoAdjust="0"/>
  </p:normalViewPr>
  <p:slideViewPr>
    <p:cSldViewPr>
      <p:cViewPr varScale="1">
        <p:scale>
          <a:sx n="91" d="100"/>
          <a:sy n="91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4382" y="1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0613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4382" y="9720613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5" tIns="47397" rIns="94795" bIns="4739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6"/>
          </a:xfrm>
          <a:prstGeom prst="rect">
            <a:avLst/>
          </a:prstGeom>
        </p:spPr>
        <p:txBody>
          <a:bodyPr vert="horz" lIns="94795" tIns="47397" rIns="94795" bIns="4739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1</a:t>
            </a:r>
            <a:r>
              <a:rPr lang="pt-BR" b="1" dirty="0" smtClean="0"/>
              <a:t>º</a:t>
            </a:r>
            <a:r>
              <a:rPr lang="pt-BR" b="1" dirty="0"/>
              <a:t>. QUADRIMESTRE - </a:t>
            </a:r>
            <a:r>
              <a:rPr lang="pt-BR" b="1" dirty="0" smtClean="0"/>
              <a:t>2023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286124"/>
            <a:ext cx="22341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Bruno </a:t>
            </a:r>
            <a:r>
              <a:rPr lang="pt-BR" dirty="0" err="1" smtClean="0"/>
              <a:t>Marianelli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SECRETÁRIA </a:t>
            </a:r>
            <a:r>
              <a:rPr lang="pt-BR" sz="1600" b="1" dirty="0">
                <a:solidFill>
                  <a:schemeClr val="tx1"/>
                </a:solidFill>
              </a:rPr>
              <a:t>DE SAÚDE</a:t>
            </a:r>
          </a:p>
          <a:p>
            <a:pPr algn="ctr"/>
            <a:r>
              <a:rPr lang="pt-BR" dirty="0" smtClean="0"/>
              <a:t>Sônia M. </a:t>
            </a:r>
            <a:r>
              <a:rPr lang="pt-BR" dirty="0" err="1" smtClean="0"/>
              <a:t>Dalmolim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1600" b="1" dirty="0" smtClean="0"/>
              <a:t>SUBSECRETÁRIA </a:t>
            </a:r>
            <a:r>
              <a:rPr lang="pt-BR" sz="1600" dirty="0" err="1" smtClean="0"/>
              <a:t>Francimar</a:t>
            </a:r>
            <a:r>
              <a:rPr lang="pt-BR" sz="1600" dirty="0" smtClean="0"/>
              <a:t> Baptist</a:t>
            </a:r>
            <a:r>
              <a:rPr lang="pt-BR" dirty="0" smtClean="0"/>
              <a:t>a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" name="Imagem 13" descr="Captur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71612"/>
            <a:ext cx="3714776" cy="332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57224" y="514351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428604"/>
            <a:ext cx="3500462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PRODUÇÃO AMBULATORIAL, SUBGRUPOS,  </a:t>
            </a:r>
          </a:p>
          <a:p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r>
              <a:rPr lang="pt-BR" sz="1200" b="1" dirty="0" smtClean="0"/>
              <a:t>1º QUADRIMESTRE 2023</a:t>
            </a:r>
            <a:endParaRPr lang="pt-BR" sz="1200" b="1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785786" y="2071674"/>
          <a:ext cx="6357982" cy="2928960"/>
        </p:xfrm>
        <a:graphic>
          <a:graphicData uri="http://schemas.openxmlformats.org/drawingml/2006/table">
            <a:tbl>
              <a:tblPr/>
              <a:tblGrid>
                <a:gridCol w="5235985"/>
                <a:gridCol w="1121997"/>
              </a:tblGrid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Assitencia Farmaceutica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708.281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1.168.625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1º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2023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644008" y="6524773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71472" y="1357298"/>
          <a:ext cx="5214974" cy="5021059"/>
        </p:xfrm>
        <a:graphic>
          <a:graphicData uri="http://schemas.openxmlformats.org/drawingml/2006/table">
            <a:tbl>
              <a:tblPr/>
              <a:tblGrid>
                <a:gridCol w="3433894"/>
                <a:gridCol w="1781080"/>
              </a:tblGrid>
              <a:tr h="305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7007" marR="7007" marT="7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007" marR="7007" marT="7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residente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Cirurgião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dentista - clinico geral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2.187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Farmaceutico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711.896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Farmacêutico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analista clinico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232.161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Enfermeiro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45.573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geral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1.645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neurofuncional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Nutricionista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1.070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Fonoaudiologo geral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706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infectologista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nefrologista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8.776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angiologista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cardiologista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3.433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oncologista clinico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5.443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pediatra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13.334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clinico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35.611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pneumologista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psiquiatra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dermatologista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anatomopatologista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anestesiologista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endocrinologista e metabologista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gastroenterologista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geriatra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hematologista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cirurgia vascular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642910" y="6000768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0" y="1714488"/>
          <a:ext cx="5214974" cy="4071383"/>
        </p:xfrm>
        <a:graphic>
          <a:graphicData uri="http://schemas.openxmlformats.org/drawingml/2006/table">
            <a:tbl>
              <a:tblPr/>
              <a:tblGrid>
                <a:gridCol w="3874449"/>
                <a:gridCol w="1340525"/>
              </a:tblGrid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cirurgião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cardiovascular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cirurgiao do aparelho digestivo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cirurgiao geral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3.544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cirurgião pediátrico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cirurgião plástico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cirurgião torácico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ginecologista e obstetra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6.453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mastologista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511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neurocirurgiao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oftalmologista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ortopedista e traumatologista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7.836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coloproctologista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urologista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788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cancerologista cirurgico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2.379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medicina nuclear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radiologia e diagnostico por imagem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14.428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patologista clinico / medicina laboratorial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7.683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Psicopedagogo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Psicologo clinico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4.367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Assistente social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13.139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Técnico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enfermagem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38.962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1.168.625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1º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2023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14710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</a:t>
            </a:r>
            <a:r>
              <a:rPr lang="pt-BR" sz="1200" dirty="0" smtClean="0"/>
              <a:t>PROFISSIONAIS: </a:t>
            </a:r>
          </a:p>
          <a:p>
            <a:r>
              <a:rPr lang="pt-BR" sz="1200" b="1" dirty="0" smtClean="0"/>
              <a:t>1º QUADRIMESTRE 2023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500034" y="2190750"/>
          <a:ext cx="8072494" cy="1883325"/>
        </p:xfrm>
        <a:graphic>
          <a:graphicData uri="http://schemas.openxmlformats.org/drawingml/2006/table">
            <a:tbl>
              <a:tblPr/>
              <a:tblGrid>
                <a:gridCol w="4612853"/>
                <a:gridCol w="1841634"/>
                <a:gridCol w="1618007"/>
              </a:tblGrid>
              <a:tr h="288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DOMICILIAR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AGENTE DE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235.308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51.515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 TECNICO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ENFERMAGEM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174.852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174.852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525.338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525.338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9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r>
              <a:rPr lang="pt-BR" sz="1200" b="1" dirty="0" smtClean="0"/>
              <a:t>1º QUADRIMESTRE 2023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8597" y="1428745"/>
          <a:ext cx="8358244" cy="4249114"/>
        </p:xfrm>
        <a:graphic>
          <a:graphicData uri="http://schemas.openxmlformats.org/drawingml/2006/table">
            <a:tbl>
              <a:tblPr/>
              <a:tblGrid>
                <a:gridCol w="2393565"/>
                <a:gridCol w="278769"/>
                <a:gridCol w="281171"/>
                <a:gridCol w="252333"/>
                <a:gridCol w="297994"/>
                <a:gridCol w="346057"/>
                <a:gridCol w="310010"/>
                <a:gridCol w="326831"/>
                <a:gridCol w="336444"/>
                <a:gridCol w="288381"/>
                <a:gridCol w="310010"/>
                <a:gridCol w="288381"/>
                <a:gridCol w="338847"/>
                <a:gridCol w="297994"/>
                <a:gridCol w="346057"/>
                <a:gridCol w="326831"/>
                <a:gridCol w="355670"/>
                <a:gridCol w="310010"/>
                <a:gridCol w="288381"/>
                <a:gridCol w="384508"/>
              </a:tblGrid>
              <a:tr h="5177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   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   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Igno.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30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1508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</a:t>
            </a:r>
            <a:r>
              <a:rPr lang="pt-BR" sz="1200" b="1" dirty="0" smtClean="0"/>
              <a:t>1º QUADRIMESTRE 2023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428596" y="49291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596" y="2000240"/>
          <a:ext cx="8286812" cy="2689502"/>
        </p:xfrm>
        <a:graphic>
          <a:graphicData uri="http://schemas.openxmlformats.org/drawingml/2006/table">
            <a:tbl>
              <a:tblPr/>
              <a:tblGrid>
                <a:gridCol w="2734129"/>
                <a:gridCol w="318618"/>
                <a:gridCol w="326789"/>
                <a:gridCol w="326789"/>
                <a:gridCol w="337681"/>
                <a:gridCol w="348574"/>
                <a:gridCol w="351298"/>
                <a:gridCol w="351298"/>
                <a:gridCol w="370361"/>
                <a:gridCol w="351298"/>
                <a:gridCol w="348574"/>
                <a:gridCol w="359468"/>
                <a:gridCol w="351298"/>
                <a:gridCol w="351298"/>
                <a:gridCol w="326789"/>
                <a:gridCol w="315895"/>
                <a:gridCol w="416655"/>
              </a:tblGrid>
              <a:tr h="35860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Ign.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6024" marR="6024" marT="6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4"/>
          <p:cNvSpPr txBox="1"/>
          <p:nvPr/>
        </p:nvSpPr>
        <p:spPr>
          <a:xfrm>
            <a:off x="6365360" y="500042"/>
            <a:ext cx="2492920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INDICADORES DA SAÚDE </a:t>
            </a:r>
          </a:p>
          <a:p>
            <a:pPr algn="ctr"/>
            <a:r>
              <a:rPr lang="pt-BR" sz="1200" b="1" dirty="0"/>
              <a:t>ANO </a:t>
            </a:r>
            <a:r>
              <a:rPr lang="pt-BR" sz="1200" b="1" dirty="0" smtClean="0"/>
              <a:t>2023 </a:t>
            </a:r>
            <a:r>
              <a:rPr lang="pt-BR" sz="1200" b="1" dirty="0"/>
              <a:t>– </a:t>
            </a:r>
            <a:r>
              <a:rPr lang="pt-BR" sz="1200" b="1" dirty="0" smtClean="0"/>
              <a:t>1º </a:t>
            </a:r>
            <a:r>
              <a:rPr lang="pt-BR" sz="1200" b="1" dirty="0"/>
              <a:t>QUADRIMESTRE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5720" y="357166"/>
            <a:ext cx="5286412" cy="838200"/>
            <a:chOff x="285720" y="357166"/>
            <a:chExt cx="5286412" cy="8382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aixaDeTexto 34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28860" y="57148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14285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Reto 27"/>
          <p:cNvCxnSpPr/>
          <p:nvPr/>
        </p:nvCxnSpPr>
        <p:spPr>
          <a:xfrm rot="5400000">
            <a:off x="2070876" y="78579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36" y="1397001"/>
          <a:ext cx="8001054" cy="5251231"/>
        </p:xfrm>
        <a:graphic>
          <a:graphicData uri="http://schemas.openxmlformats.org/drawingml/2006/table">
            <a:tbl>
              <a:tblPr/>
              <a:tblGrid>
                <a:gridCol w="733886"/>
                <a:gridCol w="4770264"/>
                <a:gridCol w="639516"/>
                <a:gridCol w="782390"/>
                <a:gridCol w="1074998"/>
              </a:tblGrid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Indicador 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2022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1º Quadri. 2023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334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 de mortalidade prematura (de 30 a 69 anos) pelo conjunto das quatro principais doenças crônicas não transmissíveis (doenças do aparelho circulatório, câncer, diabetes e doenças respiratórias crônicas). 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 p/100 mil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309,9 p/ 100 mil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78,06p/100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de mamografia de rastreamento realizados em mulheres de 50 a 69 anos na população residente de determinado local e a população da mesma faixa etária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Percentual de usuários diagnosticados com câncer iniciando tratamento em até 60 dias a partir do diagnóstico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cura dos casos novos de hanseníase diagnosticados nos anos das coortes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≥90%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76,4%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 de incidência de tuberculose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p/ 100 mil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27,8 p/ 100 mil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12,8 p/ 100 mil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5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absoluto de óbitos de dengue grave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9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incidência de siflís congênita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59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Infantil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13,16%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9,27%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óbitos maternos em determinado período e local de residência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01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de saúde bucal na atenção básica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89,00%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Proporção de idosos cadastrados que realizaram avaliação multidimensional no ano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0 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0 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internações clínicas por condições sensíveis à Atenção Básica - ICSAB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34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Proporção de vacinas selecionadas do Calendário Nacional de Vacinação para crianças menores de dois anos de idade –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Pentavalente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(3ª dose), Pneumocócica 10-valente (2ª dose), Poliomielite (3ª dose) e Tríplice 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análises realizadas em amostras de água para consumo humano quanto aos parâmetros coliformes totais, cloro residual livre e turbidez 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75,25%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94,41%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96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parto normal no SUS e na Saúde Suplementar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43,14%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37,71%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39,08%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gravidez na adolescência entre as faixas etárias 10 a 19 anos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14,01%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12,67%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11,90%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96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pelas equipes de Atenção Básica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77,27%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92,22%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93,04%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4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de acompanhamento das condicionalidades de Saúde do Programa Bolsa Família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85,33%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77,06%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Ações de matriciamento sistemático realizadas por CAPS com equipes de Atenção Básica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844" marR="4844" marT="4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ciclos que atingiram mínimo de 80% de cobertura de imóveis visitados para controle vetorial da dengue.</a:t>
                      </a:r>
                    </a:p>
                  </a:txBody>
                  <a:tcPr marL="4844" marR="4844" marT="4844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595622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0032" y="1397006"/>
          <a:ext cx="8072495" cy="5081472"/>
        </p:xfrm>
        <a:graphic>
          <a:graphicData uri="http://schemas.openxmlformats.org/drawingml/2006/table">
            <a:tbl>
              <a:tblPr/>
              <a:tblGrid>
                <a:gridCol w="3536280"/>
                <a:gridCol w="908703"/>
                <a:gridCol w="908703"/>
                <a:gridCol w="908703"/>
                <a:gridCol w="905053"/>
                <a:gridCol w="905053"/>
              </a:tblGrid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RELATÓRIO POR BLOCO DE FINANCIAMENTO</a:t>
                      </a:r>
                    </a:p>
                  </a:txBody>
                  <a:tcPr marL="6396" marR="6396" marT="63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1º QUADRIMESTRE 2023 </a:t>
                      </a:r>
                    </a:p>
                  </a:txBody>
                  <a:tcPr marL="6396" marR="6396" marT="63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8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23.265.832,00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25.526.258,52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19.839.961,74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9.863.259,94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8.750.244,50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201.988,00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54.613,40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54.521,40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54.521,40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36.800,00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41.800,00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31.900,00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5.006.300,00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5.639.633,30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4.749.466,12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2.406.747,15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2.032.776,71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224.600,00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667.545,00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482.732,58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165.301,98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159.377,90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28.698.532,00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32.077.224,82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25.158.673,84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12.489.830,47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10.996.920,51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22.859.221,00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23.895.140,68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11.528.569,82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7.148.820,61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6.887.244,83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16.700.659,00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16.704.659,00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5.912.704,25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5.857.183,72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5.700.657,02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10.845.734,00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10.845.734,00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2.594.015,90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2.594.015,90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2.418.170,37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350.400,00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271.400,00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73.215,55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59.757,55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59.757,55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50.756.014,00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51.716.933,68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20.108.505,52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15.659.777,78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15.065.829,77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559.736,66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507.436,66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440.649,06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440.649,06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2.675.734,33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2.675.734,31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3.235.470,99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3.183.170,97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440.649,06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440.649,06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53.079.254,00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53.583.518,30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21.045.632,79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15.720.814,84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15.314.078,69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521.100,00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522.500,00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45.686,82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45.686,82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43.709,02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21.600.000,00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17.549.000,00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160.225,47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8.005.000,00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8.043.000,00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7.988.367,14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4.575.595,75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4.575.595,75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2.775.655,00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2.775.655,00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2.680.653,52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419.992,77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419.992,77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12.816.468,00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12.904.022,00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3.127.582,39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2.727.056,60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2.640.078,17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1.030.244,00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1.299.815,10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636.416,67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416.640,92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408.243,94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6.637.275,00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7.155.846,10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2.519.736,21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2.211.313,00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2.142.752,22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946.469,00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982.481,00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351.069,04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277.427,26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267.561,03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POLINORTE 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21.897.406,00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24.972.515,58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21.256.649,47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10.651.560,82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9.324.871,39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129.321.271,00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129.800.753,08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59.813.019,52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37.046.088,78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35.136.882,98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0032" y="2683566"/>
          <a:ext cx="8001057" cy="1490868"/>
        </p:xfrm>
        <a:graphic>
          <a:graphicData uri="http://schemas.openxmlformats.org/drawingml/2006/table">
            <a:tbl>
              <a:tblPr/>
              <a:tblGrid>
                <a:gridCol w="3504986"/>
                <a:gridCol w="900661"/>
                <a:gridCol w="900661"/>
                <a:gridCol w="900661"/>
                <a:gridCol w="897044"/>
                <a:gridCol w="897044"/>
              </a:tblGrid>
              <a:tr h="1656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3.521.400,00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3.525.780,00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2.222.098,83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834.732,37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834.732,37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3.521.400,00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3.525.780,00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2.222.098,83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834.732,37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834.732,37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376.400,00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681.020,86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504.230,28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187.451,66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180.366,78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161.900,00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195.684,40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23.206,26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3.135,16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3.135,16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3.862.626,00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3.794.589,54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1.335.366,99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1.243.192,80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1.190.286,81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4.400.926,00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4.671.294,80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1.862.803,53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1.433.779,62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1.373.788,75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217.150.143,00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225.027.457,37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112.348.272,21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67.904.858,08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63.848.803,44</a:t>
                      </a:r>
                    </a:p>
                  </a:txBody>
                  <a:tcPr marL="8283" marR="8283" marT="8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71472" y="1785926"/>
          <a:ext cx="7929617" cy="3669388"/>
        </p:xfrm>
        <a:graphic>
          <a:graphicData uri="http://schemas.openxmlformats.org/drawingml/2006/table">
            <a:tbl>
              <a:tblPr/>
              <a:tblGrid>
                <a:gridCol w="3596095"/>
                <a:gridCol w="861849"/>
                <a:gridCol w="886126"/>
                <a:gridCol w="861849"/>
                <a:gridCol w="861849"/>
                <a:gridCol w="861849"/>
              </a:tblGrid>
              <a:tr h="193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3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9.909.732,00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9.896.532,00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5.148.892,78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5.148.892,78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4.911.853,67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29.372.380,00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29.313.809,78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9.768.195,83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9.712.675,30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9.379.420,66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10.844.734,00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10.844.734,00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2.594.015,90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2.594.015,90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2.418.170,37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33.718.654,00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33.772.154,00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10.171.758,72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10.171.758,72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9.817.909,31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360.400,00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360.400,00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45.124,27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45.124,27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43.146,47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USL./CAPS/CEFIL/NAPS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19.157.456,00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19.161.706,00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4.756.908,76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4.746.982,21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4.584.968,59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3.431.626,00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3.431.626,00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1.181.805,31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1.181.805,31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1.128.899,32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106.794.982,00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106.780.961,78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33.666.701,57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33.601.254,49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32.284.368,39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93692">
                <a:tc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2" marR="7002" marT="70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r>
              <a:rPr lang="pt-BR" sz="1200" b="1" dirty="0" smtClean="0"/>
              <a:t>1º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0034" y="1261355"/>
          <a:ext cx="8072492" cy="4827810"/>
        </p:xfrm>
        <a:graphic>
          <a:graphicData uri="http://schemas.openxmlformats.org/drawingml/2006/table">
            <a:tbl>
              <a:tblPr/>
              <a:tblGrid>
                <a:gridCol w="3571900"/>
                <a:gridCol w="1000132"/>
                <a:gridCol w="928694"/>
                <a:gridCol w="928694"/>
                <a:gridCol w="830098"/>
                <a:gridCol w="812974"/>
              </a:tblGrid>
              <a:tr h="1673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51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5106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68.946.592,00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13.500,00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66.941.250,00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128.470.024,89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69.405.633,29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43.355.617,29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40.026.910,96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150000250000 - RECEITA DE IMPOSTOS E DE TRANFERENCIA DE IMPOSTOS - MDE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160000000000 - TRANFERENCIAS FUNDO A FUNDO DE RECURSOS DO SUS PROV. DO GOVERNO FEDERAL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63.695.000,00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72.270.812,30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21.464.882,49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16.196.344,74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15.572.159,86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161000000000 - TRANFERENCIAS FUNDO A FUNDO DE RECURSOS DO SUS PROV. DO GOVERNO FEDERAL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AOS VENCIMENTOS ACS E ACE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2.262.774,00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976.723,68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976.723,68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976.723,68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RECUR. DO SUS PROV. DO GOVERNO ESTADUAL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5.117.508,00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5.165.377,70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4.623.375,20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1.157.133,19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1.157.133,19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RECUR. DO SUS PROV. DOS GOVERNOS MUNICIPAIS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529.019,00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885.115,82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396.596,82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INST. CONGÊNERES DA UNIÃO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170400000001 - TRANFERENCIAS DA UNIÃO REF. A COMPENSAÇÃO FIN. PELA EXPLORAÇÃO DE REC. NATURAIS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11.520.774,00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8.082.538,29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7.109.647,87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3.937.865,68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3.937.865,68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250000150000 - RECEITA DE IMPOSTOS E DE TRANFERENCIA DE IMPOSTOS  - SAÚDE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4.029.145,80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3.604.626,41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1.464.319,00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1.361.155,57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260000000000 - TRANFERENCIAS FUNDO A FUNDO DE RECUR. DO SUS PROV. DO GOVERNO FEDERAL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997.552,76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943.280,24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270000000001 - OUTRAS TRANFERENCIAS DE CONVENIOS OU INST. CONGÊNERES DA UNIÃO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270400000001 - TRANFERENCIAS DA UNIÃO REF. A COMPENSAÇÃO FIN. PELA EXPLORAÇÃO DE REC. NATURAIS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3.823.506,23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3.823.506,21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816.854,50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816.854,50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217.150.143,00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226.000.347,79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112.348.272,21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67.904.858,08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63.848.803,44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85818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</a:t>
            </a:r>
            <a:r>
              <a:rPr lang="pt-BR" sz="1200" b="1" dirty="0" smtClean="0">
                <a:solidFill>
                  <a:schemeClr val="tx1"/>
                </a:solidFill>
              </a:rPr>
              <a:t>2023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</a:t>
            </a:r>
            <a:r>
              <a:rPr lang="pt-BR" sz="1200" b="1" dirty="0" smtClean="0">
                <a:solidFill>
                  <a:schemeClr val="tx1"/>
                </a:solidFill>
              </a:rPr>
              <a:t>2023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pt-BR" sz="12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32682" y="219802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371422" y="4375364"/>
              <a:ext cx="18002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% </a:t>
              </a:r>
              <a:endParaRPr lang="pt-BR" dirty="0"/>
            </a:p>
            <a:p>
              <a:pPr algn="ctr"/>
              <a:r>
                <a:rPr lang="pt-BR" dirty="0" smtClean="0"/>
                <a:t>49,48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0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</a:t>
            </a:r>
            <a:r>
              <a:rPr lang="pt-BR" sz="1600" dirty="0" smtClean="0"/>
              <a:t>Abril </a:t>
            </a:r>
            <a:r>
              <a:rPr lang="pt-BR" sz="1600" dirty="0"/>
              <a:t>/ </a:t>
            </a:r>
            <a:r>
              <a:rPr lang="pt-BR" sz="1600" dirty="0" smtClean="0"/>
              <a:t>2023     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 33,6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milhões</a:t>
            </a:r>
          </a:p>
          <a:p>
            <a:endParaRPr lang="pt-BR" sz="1600" dirty="0"/>
          </a:p>
          <a:p>
            <a:r>
              <a:rPr lang="pt-BR" sz="1600" dirty="0"/>
              <a:t>2    TOTAL 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67,9 Milhões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715008" y="3000373"/>
            <a:ext cx="293121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2021 - Linhares </a:t>
            </a:r>
            <a:r>
              <a:rPr lang="pt-BR" dirty="0"/>
              <a:t>– R$ 1.339,12</a:t>
            </a:r>
          </a:p>
          <a:p>
            <a:r>
              <a:rPr lang="pt-BR" b="1" dirty="0"/>
              <a:t>7º Lugar</a:t>
            </a:r>
          </a:p>
        </p:txBody>
      </p:sp>
      <p:pic>
        <p:nvPicPr>
          <p:cNvPr id="15" name="Imagem 14" descr="pres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643182"/>
            <a:ext cx="4143404" cy="288607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715008" y="3643315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2022 </a:t>
            </a:r>
            <a:r>
              <a:rPr lang="pt-BR" dirty="0" smtClean="0"/>
              <a:t>- Linhares </a:t>
            </a:r>
            <a:r>
              <a:rPr lang="pt-BR" dirty="0"/>
              <a:t>– R$ </a:t>
            </a:r>
            <a:r>
              <a:rPr lang="pt-BR" dirty="0" smtClean="0"/>
              <a:t>1.407,65</a:t>
            </a:r>
            <a:endParaRPr lang="pt-BR" dirty="0"/>
          </a:p>
          <a:p>
            <a:r>
              <a:rPr lang="pt-BR" b="1" dirty="0"/>
              <a:t>4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</p:spTree>
  </p:cSld>
  <p:clrMapOvr>
    <a:masterClrMapping/>
  </p:clrMapOvr>
  <p:transition spd="slow" advClick="0" advTm="3000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Espaço Reservado para Conteúdo 12" descr="prest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71604" y="2357430"/>
            <a:ext cx="5857916" cy="3317165"/>
          </a:xfrm>
        </p:spPr>
      </p:pic>
    </p:spTree>
  </p:cSld>
  <p:clrMapOvr>
    <a:masterClrMapping/>
  </p:clrMapOvr>
  <p:transition spd="slow" advClick="0" advTm="3000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00430" y="5072074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2022 </a:t>
            </a:r>
            <a:r>
              <a:rPr lang="pt-BR" dirty="0"/>
              <a:t>foi de </a:t>
            </a:r>
            <a:r>
              <a:rPr lang="pt-BR" dirty="0" smtClean="0"/>
              <a:t>21,2%.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29124" y="235743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712524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26,81 </a:t>
            </a:r>
            <a:r>
              <a:rPr lang="pt-BR" sz="24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1º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2023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2022</a:t>
            </a:r>
          </a:p>
        </p:txBody>
      </p:sp>
      <p:pic>
        <p:nvPicPr>
          <p:cNvPr id="13" name="Imagem 12" descr="pres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000372"/>
            <a:ext cx="5500726" cy="186026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2023</a:t>
            </a:r>
            <a:endParaRPr lang="pt-B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1571604" y="1857364"/>
            <a:ext cx="53578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/>
              <a:t>Verão 2023: praias de Linhares têm plantão médico 24 horas </a:t>
            </a:r>
          </a:p>
          <a:p>
            <a:pPr algn="ctr"/>
            <a:r>
              <a:rPr lang="pt-BR" sz="1200" b="1" dirty="0" smtClean="0"/>
              <a:t>20/01/2023</a:t>
            </a:r>
            <a:endParaRPr lang="pt-BR" sz="1200" b="1" dirty="0"/>
          </a:p>
        </p:txBody>
      </p:sp>
      <p:pic>
        <p:nvPicPr>
          <p:cNvPr id="11" name="Imagem 10" descr="janei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571744"/>
            <a:ext cx="5286412" cy="35242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1857356" y="1643050"/>
            <a:ext cx="55721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/>
              <a:t>Janeiro Branco: </a:t>
            </a:r>
            <a:r>
              <a:rPr lang="pt-BR" sz="1600" b="1" dirty="0" err="1" smtClean="0"/>
              <a:t>Caps</a:t>
            </a:r>
            <a:r>
              <a:rPr lang="pt-BR" sz="1600" b="1" dirty="0" smtClean="0"/>
              <a:t> realiza Dia de vivência sobre saúde mental </a:t>
            </a:r>
          </a:p>
          <a:p>
            <a:pPr algn="ctr"/>
            <a:r>
              <a:rPr lang="pt-BR" sz="1200" b="1" dirty="0" smtClean="0"/>
              <a:t>17/01/2023</a:t>
            </a:r>
            <a:endParaRPr lang="pt-BR" sz="1200" b="1" dirty="0"/>
          </a:p>
        </p:txBody>
      </p:sp>
      <p:pic>
        <p:nvPicPr>
          <p:cNvPr id="11" name="Imagem 10" descr="Caps-Linhar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643182"/>
            <a:ext cx="5738622" cy="34575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500034" y="1714488"/>
            <a:ext cx="800105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/>
              <a:t>Saúde mental: Centro de Atenção Psicossocial de Linhares realiza atividades em comemoração à Campanha Janeiro Branco</a:t>
            </a:r>
          </a:p>
          <a:p>
            <a:pPr algn="ctr"/>
            <a:r>
              <a:rPr lang="pt-BR" sz="1200" b="1" smtClean="0"/>
              <a:t>18/01/2023</a:t>
            </a:r>
            <a:endParaRPr lang="pt-BR" sz="1200" b="1" dirty="0" smtClean="0"/>
          </a:p>
        </p:txBody>
      </p:sp>
      <p:pic>
        <p:nvPicPr>
          <p:cNvPr id="12" name="Imagem 11" descr="saud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714884"/>
            <a:ext cx="2913153" cy="1928826"/>
          </a:xfrm>
          <a:prstGeom prst="rect">
            <a:avLst/>
          </a:prstGeom>
        </p:spPr>
      </p:pic>
      <p:pic>
        <p:nvPicPr>
          <p:cNvPr id="14" name="Imagem 13" descr="saude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643182"/>
            <a:ext cx="2913153" cy="1928826"/>
          </a:xfrm>
          <a:prstGeom prst="rect">
            <a:avLst/>
          </a:prstGeom>
        </p:spPr>
      </p:pic>
      <p:pic>
        <p:nvPicPr>
          <p:cNvPr id="15" name="Imagem 14" descr="saude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2714620"/>
            <a:ext cx="5357850" cy="39633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571604" y="1714488"/>
            <a:ext cx="5715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err="1" smtClean="0"/>
              <a:t>Covid</a:t>
            </a:r>
            <a:r>
              <a:rPr lang="pt-BR" sz="1600" b="1" dirty="0" smtClean="0"/>
              <a:t>-19: Saúde realiza mutirão de vacinação neste sábado em Linhares</a:t>
            </a:r>
          </a:p>
          <a:p>
            <a:pPr algn="ctr"/>
            <a:r>
              <a:rPr lang="pt-BR" sz="1200" b="1" dirty="0" smtClean="0"/>
              <a:t>03/02/2023</a:t>
            </a:r>
            <a:endParaRPr lang="pt-BR" sz="1200" b="1" dirty="0"/>
          </a:p>
        </p:txBody>
      </p:sp>
      <p:pic>
        <p:nvPicPr>
          <p:cNvPr id="12" name="Imagem 11" descr="vacinacao-mutirao-30mais-03-800x445-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643182"/>
            <a:ext cx="5595950" cy="3112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142976" y="1928803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Carnaval: </a:t>
            </a:r>
            <a:r>
              <a:rPr lang="pt-BR" sz="1600" b="1" dirty="0" err="1" smtClean="0"/>
              <a:t>Naps</a:t>
            </a:r>
            <a:r>
              <a:rPr lang="pt-BR" sz="1600" b="1" dirty="0" smtClean="0"/>
              <a:t> fará ação para reforçar a prevenção de Infecções Sexualmente Transmissíveis em Pontal</a:t>
            </a:r>
          </a:p>
          <a:p>
            <a:pPr algn="ctr"/>
            <a:r>
              <a:rPr lang="pt-BR" sz="1200" b="1" dirty="0" smtClean="0"/>
              <a:t>17/02/2023</a:t>
            </a:r>
          </a:p>
          <a:p>
            <a:endParaRPr lang="pt-BR" sz="1200" b="1" dirty="0" smtClean="0"/>
          </a:p>
        </p:txBody>
      </p:sp>
      <p:pic>
        <p:nvPicPr>
          <p:cNvPr id="14" name="Imagem 13" descr="WhatsApp-Image-2023-02-17-at-14.21.53-1-1024x57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786058"/>
            <a:ext cx="5842009" cy="32861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714488"/>
            <a:ext cx="6429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Prefeitura anuncia investimentos de R$ 2,7 milhões na construção de nova Unidade de Saúde do bairro Santa Cruz</a:t>
            </a:r>
          </a:p>
          <a:p>
            <a:pPr algn="ctr"/>
            <a:r>
              <a:rPr lang="pt-BR" sz="1200" b="1" dirty="0" smtClean="0"/>
              <a:t> 24/02/2023</a:t>
            </a:r>
            <a:endParaRPr lang="pt-BR" sz="1200" b="1" dirty="0"/>
          </a:p>
        </p:txBody>
      </p:sp>
      <p:pic>
        <p:nvPicPr>
          <p:cNvPr id="12" name="Imagem 11" descr="fave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71876"/>
            <a:ext cx="3714776" cy="2771341"/>
          </a:xfrm>
          <a:prstGeom prst="rect">
            <a:avLst/>
          </a:prstGeom>
        </p:spPr>
      </p:pic>
      <p:pic>
        <p:nvPicPr>
          <p:cNvPr id="15" name="Imagem 14" descr="FEvere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643182"/>
            <a:ext cx="4357717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857224" y="1714488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Vigilância Ambiental realiza visitas domiciliares para combater a dengue</a:t>
            </a:r>
          </a:p>
          <a:p>
            <a:pPr algn="ctr"/>
            <a:r>
              <a:rPr lang="pt-BR" sz="1200" b="1" dirty="0" smtClean="0"/>
              <a:t>24/02/2023</a:t>
            </a:r>
            <a:endParaRPr lang="pt-BR" sz="1200" b="1" dirty="0"/>
          </a:p>
        </p:txBody>
      </p:sp>
      <p:pic>
        <p:nvPicPr>
          <p:cNvPr id="14" name="Imagem 13" descr="dengu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43446"/>
            <a:ext cx="3286148" cy="2000264"/>
          </a:xfrm>
          <a:prstGeom prst="rect">
            <a:avLst/>
          </a:prstGeom>
        </p:spPr>
      </p:pic>
      <p:pic>
        <p:nvPicPr>
          <p:cNvPr id="16" name="Imagem 15" descr="dengue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285992"/>
            <a:ext cx="3323944" cy="2214578"/>
          </a:xfrm>
          <a:prstGeom prst="rect">
            <a:avLst/>
          </a:prstGeom>
        </p:spPr>
      </p:pic>
      <p:pic>
        <p:nvPicPr>
          <p:cNvPr id="17" name="Imagem 16" descr="dengue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2786058"/>
            <a:ext cx="471487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571604" y="1643050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Dengue: Prefeitura cria salas de hidratação nas 35 unidades de saúde de Linhares</a:t>
            </a:r>
          </a:p>
          <a:p>
            <a:pPr algn="ctr"/>
            <a:r>
              <a:rPr lang="pt-BR" sz="1200" b="1" dirty="0" smtClean="0"/>
              <a:t>21/03/2023</a:t>
            </a:r>
            <a:endParaRPr lang="pt-BR" sz="1200" b="1" dirty="0"/>
          </a:p>
        </p:txBody>
      </p:sp>
      <p:pic>
        <p:nvPicPr>
          <p:cNvPr id="12" name="Imagem 11" descr="dengue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857628"/>
            <a:ext cx="4286875" cy="2807547"/>
          </a:xfrm>
          <a:prstGeom prst="rect">
            <a:avLst/>
          </a:prstGeom>
        </p:spPr>
      </p:pic>
      <p:pic>
        <p:nvPicPr>
          <p:cNvPr id="14" name="Imagem 13" descr="dengue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500306"/>
            <a:ext cx="4500594" cy="30936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428728" y="1857364"/>
            <a:ext cx="6143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Março Lilás: vacina contra o HPV disponível para meninos e meninas em todas as unidades de saúde</a:t>
            </a:r>
          </a:p>
          <a:p>
            <a:pPr algn="ctr"/>
            <a:r>
              <a:rPr lang="pt-BR" sz="1200" b="1" dirty="0" smtClean="0"/>
              <a:t>21/03/2023</a:t>
            </a:r>
            <a:endParaRPr lang="pt-BR" sz="1200" b="1" dirty="0"/>
          </a:p>
        </p:txBody>
      </p:sp>
      <p:pic>
        <p:nvPicPr>
          <p:cNvPr id="12" name="Imagem 11" descr="WhatsApp-Image-2023-03-21-at-08.23.27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928934"/>
            <a:ext cx="5001046" cy="333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214546" y="1643050"/>
            <a:ext cx="4714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10ª Conferência Estadual de Saúde e</a:t>
            </a:r>
          </a:p>
          <a:p>
            <a:pPr algn="ctr"/>
            <a:r>
              <a:rPr lang="pt-BR" sz="1600" b="1" dirty="0" smtClean="0"/>
              <a:t> 17ª Conferência Nacional de Saúde</a:t>
            </a:r>
          </a:p>
          <a:p>
            <a:pPr algn="ctr"/>
            <a:r>
              <a:rPr lang="pt-BR" sz="1200" b="1" dirty="0" smtClean="0"/>
              <a:t>22 e 23/03/2023</a:t>
            </a:r>
            <a:endParaRPr lang="pt-BR" sz="1200" b="1" dirty="0"/>
          </a:p>
        </p:txBody>
      </p:sp>
      <p:pic>
        <p:nvPicPr>
          <p:cNvPr id="14" name="Imagem 13" descr="IMG-Plenária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643182"/>
            <a:ext cx="4071965" cy="3571900"/>
          </a:xfrm>
          <a:prstGeom prst="rect">
            <a:avLst/>
          </a:prstGeom>
        </p:spPr>
      </p:pic>
      <p:pic>
        <p:nvPicPr>
          <p:cNvPr id="16" name="Imagem 15" descr="IMG-20230323- Mesa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5" y="2643182"/>
            <a:ext cx="400052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000232" y="1571612"/>
            <a:ext cx="4714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10ª Conferência Estadual de Saúde e</a:t>
            </a:r>
          </a:p>
          <a:p>
            <a:pPr algn="ctr"/>
            <a:r>
              <a:rPr lang="pt-BR" sz="1600" b="1" dirty="0" smtClean="0"/>
              <a:t> 17ª Conferência Nacional de Saúde</a:t>
            </a:r>
          </a:p>
          <a:p>
            <a:pPr algn="ctr"/>
            <a:r>
              <a:rPr lang="pt-BR" sz="1200" b="1" dirty="0" smtClean="0"/>
              <a:t>22 e 23/03/2023</a:t>
            </a:r>
            <a:endParaRPr lang="pt-BR" sz="1200" b="1" dirty="0"/>
          </a:p>
        </p:txBody>
      </p:sp>
      <p:pic>
        <p:nvPicPr>
          <p:cNvPr id="11" name="Imagem 10" descr="IMG-Eixo Temático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357430"/>
            <a:ext cx="4643470" cy="3857628"/>
          </a:xfrm>
          <a:prstGeom prst="rect">
            <a:avLst/>
          </a:prstGeom>
        </p:spPr>
      </p:pic>
      <p:pic>
        <p:nvPicPr>
          <p:cNvPr id="17" name="Imagem 16" descr="IMG-Luciano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357430"/>
            <a:ext cx="2928940" cy="390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071538" y="1643050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Ônibus da Saúde do </a:t>
            </a:r>
            <a:r>
              <a:rPr lang="pt-BR" sz="1600" b="1" dirty="0" err="1" smtClean="0"/>
              <a:t>Naps</a:t>
            </a:r>
            <a:r>
              <a:rPr lang="pt-BR" sz="1600" b="1" dirty="0" smtClean="0"/>
              <a:t> realiza mais de 400 atendimentos na feira livre</a:t>
            </a:r>
          </a:p>
          <a:p>
            <a:pPr algn="ctr"/>
            <a:r>
              <a:rPr lang="pt-BR" sz="1600" b="1" dirty="0" smtClean="0"/>
              <a:t> do bairro Aviso</a:t>
            </a:r>
          </a:p>
          <a:p>
            <a:pPr algn="ctr"/>
            <a:r>
              <a:rPr lang="pt-BR" sz="1200" b="1" dirty="0" smtClean="0"/>
              <a:t>03/04/2023</a:t>
            </a:r>
            <a:endParaRPr lang="pt-BR" sz="1200" b="1" dirty="0"/>
          </a:p>
        </p:txBody>
      </p:sp>
      <p:pic>
        <p:nvPicPr>
          <p:cNvPr id="12" name="Imagem 11" descr="WhatsApp-Image-2023-03-30-at-11.43.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500306"/>
            <a:ext cx="5643572" cy="376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714488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Secretaria Municipal de Saúde participa do projeto Saúde na Estrada </a:t>
            </a:r>
          </a:p>
          <a:p>
            <a:pPr algn="ctr"/>
            <a:r>
              <a:rPr lang="pt-BR" sz="1200" b="1" dirty="0" smtClean="0"/>
              <a:t>19/04/2023</a:t>
            </a:r>
            <a:endParaRPr lang="pt-BR" sz="1200" b="1" dirty="0"/>
          </a:p>
        </p:txBody>
      </p:sp>
      <p:pic>
        <p:nvPicPr>
          <p:cNvPr id="12" name="Imagem 11" descr="WhatsApp-Image-2023-04-19-at-15.16.38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500306"/>
            <a:ext cx="5429288" cy="361652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357290" y="1714488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Alunos do bairro Aviso recebem visita do Programa Saúde na Escola</a:t>
            </a:r>
          </a:p>
          <a:p>
            <a:pPr algn="ctr"/>
            <a:r>
              <a:rPr lang="pt-BR" sz="1200" b="1" dirty="0" smtClean="0"/>
              <a:t>26/04/2023</a:t>
            </a:r>
            <a:endParaRPr lang="pt-BR" sz="1200" b="1" dirty="0"/>
          </a:p>
        </p:txBody>
      </p:sp>
      <p:pic>
        <p:nvPicPr>
          <p:cNvPr id="14" name="Imagem 13" descr="WhatsApp-Image-2023-04-25-at-15.05.33-1-1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285992"/>
            <a:ext cx="3214709" cy="2141046"/>
          </a:xfrm>
          <a:prstGeom prst="rect">
            <a:avLst/>
          </a:prstGeom>
        </p:spPr>
      </p:pic>
      <p:pic>
        <p:nvPicPr>
          <p:cNvPr id="15" name="Imagem 14" descr="WhatsApp-Image-2023-04-25-at-15.05.20-1024x68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572008"/>
            <a:ext cx="3214710" cy="2071702"/>
          </a:xfrm>
          <a:prstGeom prst="rect">
            <a:avLst/>
          </a:prstGeom>
        </p:spPr>
      </p:pic>
      <p:pic>
        <p:nvPicPr>
          <p:cNvPr id="16" name="Imagem 15" descr="WhatsApp-Image-2023-04-25-at-15.06.24-1-1024x68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2643182"/>
            <a:ext cx="4857784" cy="3235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523220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POPULAÇÃO 2022: </a:t>
              </a:r>
            </a:p>
            <a:p>
              <a:pPr algn="ctr"/>
              <a:r>
                <a:rPr lang="pt-BR" sz="1400" b="1" dirty="0" smtClean="0"/>
                <a:t>ESTIMATIVA </a:t>
              </a:r>
              <a:r>
                <a:rPr lang="pt-BR" sz="1400" b="1" dirty="0"/>
                <a:t>IBGE</a:t>
              </a:r>
              <a:endParaRPr lang="pt-BR" sz="1200" dirty="0"/>
            </a:p>
          </p:txBody>
        </p:sp>
      </p:grp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71472" y="2214554"/>
          <a:ext cx="7929613" cy="1718840"/>
        </p:xfrm>
        <a:graphic>
          <a:graphicData uri="http://schemas.openxmlformats.org/drawingml/2006/table">
            <a:tbl>
              <a:tblPr/>
              <a:tblGrid>
                <a:gridCol w="724993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</a:tblGrid>
              <a:tr h="34376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Estimada (Pessoas)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Linhares 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147.782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154.260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157.757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160.922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164.138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167.118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170.364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173.555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176.688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179.755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166.786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76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2000 a 2020 - Estimativas preliminares elaboradas pelo Ministério da Saúde/SVS/DASNT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285984" y="2428868"/>
            <a:ext cx="4714908" cy="2497880"/>
            <a:chOff x="2607467" y="1868119"/>
            <a:chExt cx="3425666" cy="14185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01260" y="2152101"/>
              <a:ext cx="875321" cy="89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2741807" y="3112220"/>
              <a:ext cx="3164620" cy="17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t-BR" dirty="0"/>
                <a:t>Prefeitura </a:t>
              </a:r>
              <a:r>
                <a:rPr lang="pt-BR" dirty="0" smtClean="0"/>
                <a:t>Municipal de </a:t>
              </a:r>
              <a:r>
                <a:rPr lang="pt-BR" dirty="0"/>
                <a:t>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607467" y="1868119"/>
              <a:ext cx="3425666" cy="20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571736" y="135729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</a:rPr>
              <a:t>OBRIGADA!!</a:t>
            </a:r>
            <a:endParaRPr lang="pt-BR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71472" y="4214815"/>
          <a:ext cx="8143929" cy="1742421"/>
        </p:xfrm>
        <a:graphic>
          <a:graphicData uri="http://schemas.openxmlformats.org/drawingml/2006/table">
            <a:tbl>
              <a:tblPr/>
              <a:tblGrid>
                <a:gridCol w="1260246"/>
                <a:gridCol w="868405"/>
                <a:gridCol w="451852"/>
                <a:gridCol w="451852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22455"/>
                <a:gridCol w="522455"/>
              </a:tblGrid>
              <a:tr h="17464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Município e Faixa Etária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+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12208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89360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14785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15804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12794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90395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00034" y="2071678"/>
          <a:ext cx="8120098" cy="1833518"/>
        </p:xfrm>
        <a:graphic>
          <a:graphicData uri="http://schemas.openxmlformats.org/drawingml/2006/table">
            <a:tbl>
              <a:tblPr/>
              <a:tblGrid>
                <a:gridCol w="1395876"/>
                <a:gridCol w="480302"/>
                <a:gridCol w="480302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720453"/>
                <a:gridCol w="720453"/>
              </a:tblGrid>
              <a:tr h="18608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e mais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28662" y="2071678"/>
          <a:ext cx="6786610" cy="3796665"/>
        </p:xfrm>
        <a:graphic>
          <a:graphicData uri="http://schemas.openxmlformats.org/drawingml/2006/table">
            <a:tbl>
              <a:tblPr/>
              <a:tblGrid>
                <a:gridCol w="5698191"/>
                <a:gridCol w="1088419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estabelecimento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POSTO DE SAUDE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SAÚDE / UNIDADE BÁSICA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POLICLÍNICA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CONSULTÓRIO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CLINICA/CENTRO DE ESPECIALIDADE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DIAGNOSE E TERAPIA (SADT ISOLADO)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MÓVEL TERRESTRE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MOVEL NÍVEL PRE-HOSPITALAR NA AREA DE URGENCIA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FARMÁCIA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VIGILÂNCIA EM SAÚDE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HOSPITAL/DIA -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GESTÃO EM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HEMOTERAPIA E OU HEMATOLOGICA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PSICOSSOCIAL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PRONTO ATENDIMENTO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LABORATÓRIO DE SAUDE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DO ACESSO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2281799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496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Federal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80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583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644008" y="6548574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500694" y="404804"/>
              <a:ext cx="350046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</a:t>
              </a:r>
              <a:r>
                <a:rPr lang="pt-BR" sz="1200" b="1" dirty="0" smtClean="0"/>
                <a:t>ESPECIALIZADOS </a:t>
              </a:r>
              <a:r>
                <a:rPr lang="pt-BR" sz="1200" dirty="0" smtClean="0"/>
                <a:t>- LINHARES/ES</a:t>
              </a:r>
            </a:p>
            <a:p>
              <a:r>
                <a:rPr lang="pt-BR" sz="1200" b="1" dirty="0" smtClean="0"/>
                <a:t>1º QUADRIMESTRE 2023</a:t>
              </a:r>
              <a:endParaRPr lang="pt-BR" sz="1200" b="1" dirty="0"/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14348" y="1643050"/>
          <a:ext cx="6357982" cy="4356954"/>
        </p:xfrm>
        <a:graphic>
          <a:graphicData uri="http://schemas.openxmlformats.org/drawingml/2006/table">
            <a:tbl>
              <a:tblPr/>
              <a:tblGrid>
                <a:gridCol w="5048987"/>
                <a:gridCol w="1308995"/>
              </a:tblGrid>
              <a:tr h="338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Subgrupo de Procedimentos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21.285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772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238.101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3.556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8.680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2.630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3.259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2.903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13.498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147.577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1.643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1.416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3.298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8.307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1.176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3791</Words>
  <Application>WPS Presentation</Application>
  <PresentationFormat>Apresentação na tela (4:3)</PresentationFormat>
  <Paragraphs>1762</Paragraphs>
  <Slides>40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639</cp:revision>
  <dcterms:created xsi:type="dcterms:W3CDTF">2020-02-13T13:47:00Z</dcterms:created>
  <dcterms:modified xsi:type="dcterms:W3CDTF">2024-05-16T16:46:07Z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