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0" r:id="rId2"/>
    <p:sldId id="325" r:id="rId3"/>
    <p:sldId id="339" r:id="rId4"/>
    <p:sldId id="258" r:id="rId5"/>
    <p:sldId id="259" r:id="rId6"/>
    <p:sldId id="260" r:id="rId7"/>
    <p:sldId id="261" r:id="rId8"/>
    <p:sldId id="262" r:id="rId9"/>
    <p:sldId id="338" r:id="rId10"/>
    <p:sldId id="264" r:id="rId11"/>
    <p:sldId id="334" r:id="rId12"/>
    <p:sldId id="266" r:id="rId13"/>
    <p:sldId id="267" r:id="rId14"/>
    <p:sldId id="276" r:id="rId15"/>
    <p:sldId id="269" r:id="rId16"/>
    <p:sldId id="271" r:id="rId17"/>
    <p:sldId id="272" r:id="rId18"/>
    <p:sldId id="273" r:id="rId19"/>
    <p:sldId id="320" r:id="rId20"/>
    <p:sldId id="316" r:id="rId21"/>
    <p:sldId id="317" r:id="rId22"/>
    <p:sldId id="318" r:id="rId23"/>
    <p:sldId id="319" r:id="rId24"/>
    <p:sldId id="304" r:id="rId25"/>
    <p:sldId id="305" r:id="rId26"/>
    <p:sldId id="307" r:id="rId27"/>
    <p:sldId id="337" r:id="rId28"/>
    <p:sldId id="277" r:id="rId29"/>
    <p:sldId id="331" r:id="rId30"/>
    <p:sldId id="335" r:id="rId31"/>
    <p:sldId id="322" r:id="rId32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28" autoAdjust="0"/>
    <p:restoredTop sz="62609" autoAdjust="0"/>
  </p:normalViewPr>
  <p:slideViewPr>
    <p:cSldViewPr>
      <p:cViewPr varScale="1">
        <p:scale>
          <a:sx n="91" d="100"/>
          <a:sy n="91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.filho\Desktop\A104545189_28_143_208.csv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isco.filho\Desktop\3&#186;%20Trimestre%202020\A143354189_28_143_208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lang="pt-PT" sz="2000">
                <a:solidFill>
                  <a:schemeClr val="tx1"/>
                </a:solidFill>
              </a:defRPr>
            </a:pPr>
            <a:r>
              <a:rPr lang="pt-BR" sz="2000" dirty="0">
                <a:solidFill>
                  <a:schemeClr val="tx1"/>
                </a:solidFill>
              </a:rPr>
              <a:t>População por raça / cor.</a:t>
            </a:r>
          </a:p>
        </c:rich>
      </c:tx>
      <c:layout>
        <c:manualLayout>
          <c:xMode val="edge"/>
          <c:yMode val="edge"/>
          <c:x val="0.21258578106706638"/>
          <c:y val="0.11640373291856677"/>
        </c:manualLayout>
      </c:layout>
      <c:spPr>
        <a:noFill/>
        <a:ln>
          <a:solidFill>
            <a:schemeClr val="bg1">
              <a:lumMod val="75000"/>
            </a:schemeClr>
          </a:solidFill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31"/>
          <c:dLbls>
            <c:dLbl>
              <c:idx val="0"/>
              <c:spPr/>
              <c:txPr>
                <a:bodyPr/>
                <a:lstStyle/>
                <a:p>
                  <a:pPr>
                    <a:defRPr lang="pt-PT"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</c:dLbl>
            <c:dLbl>
              <c:idx val="1"/>
              <c:layout>
                <c:manualLayout>
                  <c:x val="-7.8519053438506833E-2"/>
                  <c:y val="-7.6418731252085398E-2"/>
                </c:manualLayout>
              </c:layout>
              <c:spPr/>
              <c:txPr>
                <a:bodyPr/>
                <a:lstStyle/>
                <a:p>
                  <a:pPr>
                    <a:defRPr lang="pt-PT"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40-4A86-AC51-13B7C9C61D65}"/>
                </c:ext>
              </c:extLst>
            </c:dLbl>
            <c:dLbl>
              <c:idx val="3"/>
              <c:layout>
                <c:manualLayout>
                  <c:x val="-0.1941972259492534"/>
                  <c:y val="-3.7237529163427263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40-4A86-AC51-13B7C9C61D65}"/>
                </c:ext>
              </c:extLst>
            </c:dLbl>
            <c:dLbl>
              <c:idx val="4"/>
              <c:layout>
                <c:manualLayout>
                  <c:x val="0.20034205601087071"/>
                  <c:y val="-0.10367931340962115"/>
                </c:manualLayout>
              </c:layout>
              <c:spPr/>
              <c:txPr>
                <a:bodyPr/>
                <a:lstStyle/>
                <a:p>
                  <a:pPr>
                    <a:defRPr lang="pt-PT" sz="16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40-4A86-AC51-13B7C9C61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PT" sz="1600" b="1"/>
                </a:pPr>
                <a:endParaRPr lang="pt-BR"/>
              </a:p>
            </c:txPr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Plan1!$A$21:$A$25</c:f>
              <c:strCache>
                <c:ptCount val="5"/>
                <c:pt idx="0">
                  <c:v>Branca</c:v>
                </c:pt>
                <c:pt idx="1">
                  <c:v>Preta</c:v>
                </c:pt>
                <c:pt idx="2">
                  <c:v>Amarela</c:v>
                </c:pt>
                <c:pt idx="3">
                  <c:v>Indígena</c:v>
                </c:pt>
                <c:pt idx="4">
                  <c:v>Parda</c:v>
                </c:pt>
              </c:strCache>
            </c:strRef>
          </c:cat>
          <c:val>
            <c:numRef>
              <c:f>Plan1!$C$21:$C$25</c:f>
              <c:numCache>
                <c:formatCode>#.#00</c:formatCode>
                <c:ptCount val="5"/>
                <c:pt idx="0">
                  <c:v>35.800000000000004</c:v>
                </c:pt>
                <c:pt idx="1">
                  <c:v>8.6</c:v>
                </c:pt>
                <c:pt idx="2">
                  <c:v>0.70000000000000062</c:v>
                </c:pt>
                <c:pt idx="3">
                  <c:v>0.2</c:v>
                </c:pt>
                <c:pt idx="4">
                  <c:v>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0-4A86-AC51-13B7C9C61D65}"/>
            </c:ext>
          </c:extLst>
        </c:ser>
        <c:dLbls>
          <c:showCatName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v>Masculino</c:v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PT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A104545189_28_143_208!$A$6:$A$16</c:f>
              <c:strCache>
                <c:ptCount val="11"/>
                <c:pt idx="0">
                  <c:v>0 a 4 anos</c:v>
                </c:pt>
                <c:pt idx="1">
                  <c:v>5 a 9 anos</c:v>
                </c:pt>
                <c:pt idx="2">
                  <c:v>10 a 14 anos</c:v>
                </c:pt>
                <c:pt idx="3">
                  <c:v>15 a 19 anos</c:v>
                </c:pt>
                <c:pt idx="4">
                  <c:v>20 a 29 anos</c:v>
                </c:pt>
                <c:pt idx="5">
                  <c:v>30 a 39 anos</c:v>
                </c:pt>
                <c:pt idx="6">
                  <c:v>40 a 49 anos</c:v>
                </c:pt>
                <c:pt idx="7">
                  <c:v>50 a 59 anos</c:v>
                </c:pt>
                <c:pt idx="8">
                  <c:v>60 a 69 anos</c:v>
                </c:pt>
                <c:pt idx="9">
                  <c:v>70 a 79 anos</c:v>
                </c:pt>
                <c:pt idx="10">
                  <c:v>80 anos e mais</c:v>
                </c:pt>
              </c:strCache>
            </c:strRef>
          </c:cat>
          <c:val>
            <c:numRef>
              <c:f>A104545189_28_143_208!$B$6:$B$16</c:f>
              <c:numCache>
                <c:formatCode>General</c:formatCode>
                <c:ptCount val="11"/>
                <c:pt idx="0">
                  <c:v>7355</c:v>
                </c:pt>
                <c:pt idx="1">
                  <c:v>7062</c:v>
                </c:pt>
                <c:pt idx="2">
                  <c:v>6597</c:v>
                </c:pt>
                <c:pt idx="3">
                  <c:v>7226</c:v>
                </c:pt>
                <c:pt idx="4">
                  <c:v>14610</c:v>
                </c:pt>
                <c:pt idx="5">
                  <c:v>15700</c:v>
                </c:pt>
                <c:pt idx="6">
                  <c:v>12330</c:v>
                </c:pt>
                <c:pt idx="7">
                  <c:v>8544</c:v>
                </c:pt>
                <c:pt idx="8">
                  <c:v>5638</c:v>
                </c:pt>
                <c:pt idx="9">
                  <c:v>2531</c:v>
                </c:pt>
                <c:pt idx="10">
                  <c:v>1186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40-455F-A45E-312B9E7C337D}"/>
            </c:ext>
          </c:extLst>
        </c:ser>
        <c:ser>
          <c:idx val="1"/>
          <c:order val="1"/>
          <c:tx>
            <c:v>Feminino</c:v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PT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A104545189_28_143_208!$A$6:$A$16</c:f>
              <c:strCache>
                <c:ptCount val="11"/>
                <c:pt idx="0">
                  <c:v>0 a 4 anos</c:v>
                </c:pt>
                <c:pt idx="1">
                  <c:v>5 a 9 anos</c:v>
                </c:pt>
                <c:pt idx="2">
                  <c:v>10 a 14 anos</c:v>
                </c:pt>
                <c:pt idx="3">
                  <c:v>15 a 19 anos</c:v>
                </c:pt>
                <c:pt idx="4">
                  <c:v>20 a 29 anos</c:v>
                </c:pt>
                <c:pt idx="5">
                  <c:v>30 a 39 anos</c:v>
                </c:pt>
                <c:pt idx="6">
                  <c:v>40 a 49 anos</c:v>
                </c:pt>
                <c:pt idx="7">
                  <c:v>50 a 59 anos</c:v>
                </c:pt>
                <c:pt idx="8">
                  <c:v>60 a 69 anos</c:v>
                </c:pt>
                <c:pt idx="9">
                  <c:v>70 a 79 anos</c:v>
                </c:pt>
                <c:pt idx="10">
                  <c:v>80 anos e mais</c:v>
                </c:pt>
              </c:strCache>
            </c:strRef>
          </c:cat>
          <c:val>
            <c:numRef>
              <c:f>A104545189_28_143_208!$C$6:$C$16</c:f>
              <c:numCache>
                <c:formatCode>General</c:formatCode>
                <c:ptCount val="11"/>
                <c:pt idx="0">
                  <c:v>7037</c:v>
                </c:pt>
                <c:pt idx="1">
                  <c:v>6782</c:v>
                </c:pt>
                <c:pt idx="2">
                  <c:v>6442</c:v>
                </c:pt>
                <c:pt idx="3">
                  <c:v>6783</c:v>
                </c:pt>
                <c:pt idx="4">
                  <c:v>14471</c:v>
                </c:pt>
                <c:pt idx="5">
                  <c:v>14634</c:v>
                </c:pt>
                <c:pt idx="6">
                  <c:v>11849</c:v>
                </c:pt>
                <c:pt idx="7">
                  <c:v>8850</c:v>
                </c:pt>
                <c:pt idx="8">
                  <c:v>6261</c:v>
                </c:pt>
                <c:pt idx="9">
                  <c:v>3098</c:v>
                </c:pt>
                <c:pt idx="10">
                  <c:v>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40-455F-A45E-312B9E7C337D}"/>
            </c:ext>
          </c:extLst>
        </c:ser>
        <c:shape val="box"/>
        <c:axId val="101241600"/>
        <c:axId val="101243136"/>
        <c:axId val="0"/>
      </c:bar3DChart>
      <c:catAx>
        <c:axId val="10124160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pt-PT"/>
            </a:pPr>
            <a:endParaRPr lang="pt-BR"/>
          </a:p>
        </c:txPr>
        <c:crossAx val="101243136"/>
        <c:crosses val="autoZero"/>
        <c:auto val="1"/>
        <c:lblAlgn val="ctr"/>
        <c:lblOffset val="100"/>
      </c:catAx>
      <c:valAx>
        <c:axId val="10124313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lang="pt-PT"/>
            </a:pPr>
            <a:endParaRPr lang="pt-BR"/>
          </a:p>
        </c:txPr>
        <c:crossAx val="1012416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pt-PT"/>
          </a:pPr>
          <a:endParaRPr lang="pt-BR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7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474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6B4-4A81-B99B-5E3921BC6A3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B4-4A81-B99B-5E3921BC6A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PT"/>
                </a:pPr>
                <a:endParaRPr lang="pt-BR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A143354189_28_143_208!$D$48:$D$51</c:f>
              <c:strCache>
                <c:ptCount val="4"/>
                <c:pt idx="0">
                  <c:v>Privada</c:v>
                </c:pt>
                <c:pt idx="1">
                  <c:v>Federal </c:v>
                </c:pt>
                <c:pt idx="2">
                  <c:v>Estadual</c:v>
                </c:pt>
                <c:pt idx="3">
                  <c:v>Municipal</c:v>
                </c:pt>
              </c:strCache>
            </c:strRef>
          </c:cat>
          <c:val>
            <c:numRef>
              <c:f>A143354189_28_143_208!$E$48:$E$51</c:f>
              <c:numCache>
                <c:formatCode>General</c:formatCode>
                <c:ptCount val="4"/>
                <c:pt idx="0">
                  <c:v>473</c:v>
                </c:pt>
                <c:pt idx="1">
                  <c:v>0</c:v>
                </c:pt>
                <c:pt idx="2">
                  <c:v>4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B4-4A81-B99B-5E3921BC6A33}"/>
            </c:ext>
          </c:extLst>
        </c:ser>
      </c:pie3DChart>
    </c:plotArea>
    <c:legend>
      <c:legendPos val="r"/>
      <c:layout/>
      <c:txPr>
        <a:bodyPr/>
        <a:lstStyle/>
        <a:p>
          <a:pPr>
            <a:defRPr lang="pt-PT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0.30362</cdr:x>
      <cdr:y>0.0713</cdr:y>
    </cdr:from>
    <cdr:to>
      <cdr:x>0.74384</cdr:x>
      <cdr:y>0.15589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88166" y="195470"/>
          <a:ext cx="2012673" cy="23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1100" b="1"/>
            <a:t>ESFERA ADMINISTRATIVA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815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31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14/10/2022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14/10/2022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14/10/2022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14/10/2022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46784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834BE1AF-86F8-4878-BEA8-9C1FF81FD84A}"/>
              </a:ext>
            </a:extLst>
          </p:cNvPr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EFE5EF4A-5C57-4A08-B267-2E36F16B6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21B9131C-ED3E-4D04-8FDB-4258684DD45D}"/>
                </a:ext>
              </a:extLst>
            </p:cNvPr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00746B33-27A2-4C92-A132-57CC53C0C4D9}"/>
                </a:ext>
              </a:extLst>
            </p:cNvPr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1B20AF72-6628-4FF7-A643-E5EAA173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1C7A56E-E0DD-4B5C-ABEA-C57042DC932C}"/>
              </a:ext>
            </a:extLst>
          </p:cNvPr>
          <p:cNvSpPr txBox="1"/>
          <p:nvPr/>
        </p:nvSpPr>
        <p:spPr>
          <a:xfrm>
            <a:off x="4071934" y="5000636"/>
            <a:ext cx="4466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/>
              <a:t>1º. QUADRIMESTRE - 2022</a:t>
            </a:r>
          </a:p>
          <a:p>
            <a:pPr algn="ctr"/>
            <a:endParaRPr lang="pt-BR" b="1" dirty="0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A7967E5A-C3C0-4C76-A380-02D932D7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551" t="33203" r="28623" b="16015"/>
          <a:stretch>
            <a:fillRect/>
          </a:stretch>
        </p:blipFill>
        <p:spPr bwMode="auto">
          <a:xfrm>
            <a:off x="4339181" y="1541801"/>
            <a:ext cx="3995936" cy="26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20B0EA3-6D67-4C7D-A209-54ADEC692D8E}"/>
              </a:ext>
            </a:extLst>
          </p:cNvPr>
          <p:cNvSpPr txBox="1"/>
          <p:nvPr/>
        </p:nvSpPr>
        <p:spPr>
          <a:xfrm>
            <a:off x="642910" y="3286124"/>
            <a:ext cx="223415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PREFEITO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Bruno </a:t>
            </a:r>
            <a:r>
              <a:rPr lang="pt-BR" dirty="0" err="1">
                <a:solidFill>
                  <a:schemeClr val="tx1"/>
                </a:solidFill>
              </a:rPr>
              <a:t>Margotto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Marianelli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SECRETÁRIO DE SAÚDE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Saulo Meirelles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SUBSECRETÁRIA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Sônia </a:t>
            </a:r>
            <a:r>
              <a:rPr lang="pt-BR" dirty="0" err="1">
                <a:solidFill>
                  <a:schemeClr val="tx1"/>
                </a:solidFill>
              </a:rPr>
              <a:t>Dalmolim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7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644008" y="6548574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715008" y="571480"/>
              <a:ext cx="314327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ESPECIALIZADO </a:t>
              </a:r>
              <a:r>
                <a:rPr lang="pt-BR" sz="1200" dirty="0"/>
                <a:t>- LINHARES/ES – JANEIRO A ABRIL / 2022</a:t>
              </a:r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714348" y="1571612"/>
          <a:ext cx="7929618" cy="4595834"/>
        </p:xfrm>
        <a:graphic>
          <a:graphicData uri="http://schemas.openxmlformats.org/drawingml/2006/table">
            <a:tbl>
              <a:tblPr/>
              <a:tblGrid>
                <a:gridCol w="5955869"/>
                <a:gridCol w="1973749"/>
              </a:tblGrid>
              <a:tr h="24188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Subgrupo de Procedimentos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0101 Ações coletivas/individuais em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0102 Vigilância em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304.682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0205 Diagnóstico por ultrasonografia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0214 Diagnóstico por teste rápido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197.796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0302 Fisioterapia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0305 Tratamento em nefrologia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715008" y="571480"/>
              <a:ext cx="314327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ESPECIALIZADO </a:t>
              </a:r>
              <a:r>
                <a:rPr lang="pt-BR" sz="1200" dirty="0"/>
                <a:t>- LINHARES/ES – JANEIRO A ABRIL / 2022</a:t>
              </a: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00034" y="607220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  <a:p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71472" y="1905000"/>
          <a:ext cx="8072494" cy="4024336"/>
        </p:xfrm>
        <a:graphic>
          <a:graphicData uri="http://schemas.openxmlformats.org/drawingml/2006/table">
            <a:tbl>
              <a:tblPr/>
              <a:tblGrid>
                <a:gridCol w="6063183"/>
                <a:gridCol w="2009311"/>
              </a:tblGrid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0306 Hemoterapia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0307 Tratamentos odontológicos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103.883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0309 Terapias especializadas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0404 Cirurgia das vias aéreas superiores, da face, da cabeça e do pescoço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orgãos anexos e parede abdominal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0408 Cirurgia do sistema osteomuscular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0409 Cirurgia do aparelho geniturinário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0412 Cirurgia torácica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0414 Bucomaxilofacial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0415 Outras cirurgias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0417 Anestesiologia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0418 Cirurgia em nefrologia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0604 Componente Especializado da Assitencia Farmaceutica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706.057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0702 Órteses, próteses e materiais especiais relacionados ao ato cirúrgico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1.390.959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700926" y="500042"/>
            <a:ext cx="3014478" cy="649284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>
                <a:latin typeface="+mn-lt"/>
              </a:rPr>
              <a:t>PRODUÇÃO AMBULATORIAL - ESPECIALIDADE,</a:t>
            </a:r>
            <a:r>
              <a:rPr lang="pt-BR" sz="1100" baseline="0" dirty="0">
                <a:latin typeface="+mn-lt"/>
              </a:rPr>
              <a:t> </a:t>
            </a:r>
            <a:r>
              <a:rPr lang="pt-BR" sz="1100" b="1" baseline="0" dirty="0">
                <a:latin typeface="+mn-lt"/>
              </a:rPr>
              <a:t>PROFISSIONAIS,</a:t>
            </a:r>
            <a:r>
              <a:rPr lang="pt-BR" sz="1100" baseline="0" dirty="0">
                <a:latin typeface="+mn-lt"/>
              </a:rPr>
              <a:t> LINHARES/ES </a:t>
            </a:r>
          </a:p>
          <a:p>
            <a:r>
              <a:rPr lang="pt-BR" sz="1100" baseline="0" dirty="0">
                <a:latin typeface="+mn-lt"/>
              </a:rPr>
              <a:t> 1º  QUADRIMESTRE DE 2022</a:t>
            </a:r>
            <a:endParaRPr lang="pt-BR" sz="1100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644008" y="6524773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714348" y="1643050"/>
          <a:ext cx="5344430" cy="4765525"/>
        </p:xfrm>
        <a:graphic>
          <a:graphicData uri="http://schemas.openxmlformats.org/drawingml/2006/table">
            <a:tbl>
              <a:tblPr/>
              <a:tblGrid>
                <a:gridCol w="3914621"/>
                <a:gridCol w="1429809"/>
              </a:tblGrid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Profissional - CBO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Enfermeiro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40.934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Fisioterapeuta geral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4.961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Fisioterapeuta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neurofuncional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Nutricionista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1.315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Fonoaudiologo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1.447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infectologista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nefrologista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8.747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neurologista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angiologista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cardiologista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5.292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oncologista clínico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5.721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pediatra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16.619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clínico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54.558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pneumologista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psiquiatra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1.351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dermatologista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anatomopatologista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1.314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anestesiologista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endocrinologista e metabologista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1.135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gastroenterologista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geriatra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hematologista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cirurgia vascular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Fonoaudiologo cardiovascular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1075628"/>
      </p:ext>
    </p:extLst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642910" y="62865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sp>
        <p:nvSpPr>
          <p:cNvPr id="14" name="CaixaDeTexto 1"/>
          <p:cNvSpPr txBox="1"/>
          <p:nvPr/>
        </p:nvSpPr>
        <p:spPr>
          <a:xfrm>
            <a:off x="5715008" y="500042"/>
            <a:ext cx="3000396" cy="649284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>
                <a:latin typeface="+mn-lt"/>
              </a:rPr>
              <a:t>PRODUÇÃO AMBULATORIAL - ESPECIALIDADE,</a:t>
            </a:r>
            <a:r>
              <a:rPr lang="pt-BR" sz="1100" baseline="0" dirty="0">
                <a:latin typeface="+mn-lt"/>
              </a:rPr>
              <a:t> PROFISSIONAIS, LINHARES/ES     </a:t>
            </a:r>
          </a:p>
          <a:p>
            <a:r>
              <a:rPr lang="pt-BR" sz="1100" baseline="0" dirty="0">
                <a:latin typeface="+mn-lt"/>
              </a:rPr>
              <a:t> 1º  QUADRIMESTRE DE 2022</a:t>
            </a:r>
            <a:endParaRPr lang="pt-BR" sz="1100" dirty="0">
              <a:latin typeface="+mn-lt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2910" y="1500174"/>
          <a:ext cx="5572163" cy="4765525"/>
        </p:xfrm>
        <a:graphic>
          <a:graphicData uri="http://schemas.openxmlformats.org/drawingml/2006/table">
            <a:tbl>
              <a:tblPr/>
              <a:tblGrid>
                <a:gridCol w="4081428"/>
                <a:gridCol w="1490735"/>
              </a:tblGrid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cirurgião geral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3.777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cirurgião pediátrico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plástico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cirurgião torácico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ginecologista e obstetra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6.378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mastologista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neurocirurgião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oftalmologista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1.477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ortopedista e traumatologista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8.344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coloproctologista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urologista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cancerologista cirurgíco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endoscopia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medicina nuclear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em radiologia e diagnóstico por imagem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15.124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 patologista clínico / medicina laboratorial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6.611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BioMédico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38.461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Médico residente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Cirurgião dentista - clínico geral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106.240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Farmaceutico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709.008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Farmaceutico analista clínico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261.797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Psicologo clinico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7.107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Assistente social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17.963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Técnico de enfermagem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55.039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12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1.390.446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1075628"/>
      </p:ext>
    </p:extLst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715008" y="571480"/>
            <a:ext cx="3143272" cy="4308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dirty="0"/>
              <a:t>PRODUÇÃO AMBULATORIAL - </a:t>
            </a:r>
            <a:r>
              <a:rPr lang="pt-BR" sz="1100" b="1" dirty="0"/>
              <a:t>ATENÇÃO BÁSICA </a:t>
            </a:r>
            <a:r>
              <a:rPr lang="pt-BR" sz="1100" dirty="0"/>
              <a:t>– PROFISSIONAIS -  2022 1º. QUADRIMESTRE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285852" y="2357430"/>
          <a:ext cx="6572296" cy="2802580"/>
        </p:xfrm>
        <a:graphic>
          <a:graphicData uri="http://schemas.openxmlformats.org/drawingml/2006/table">
            <a:tbl>
              <a:tblPr/>
              <a:tblGrid>
                <a:gridCol w="4816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6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43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PRODUÇÃO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8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 DOMINICILIAR AGENTE DE SAÚDE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248.323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8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MÉDICO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8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ENFERMEIRO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16.286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8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ENFERMEIRO 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36.517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8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TECNICO 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160.342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88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ODONTOLOGICO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10.398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88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511.234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882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763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PEC-PRONTUÁRIO-ESUS - MINISTERIO DA SAÚDE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5572132" y="571480"/>
            <a:ext cx="3288003" cy="54292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0" dirty="0">
                <a:latin typeface="+mn-lt"/>
              </a:rPr>
              <a:t>PRODUÇÃO AMBULATORIAL,</a:t>
            </a:r>
            <a:r>
              <a:rPr lang="pt-BR" sz="1100" b="0" baseline="0" dirty="0">
                <a:latin typeface="+mn-lt"/>
              </a:rPr>
              <a:t> SUBGRUPOS, </a:t>
            </a:r>
            <a:r>
              <a:rPr lang="pt-BR" sz="1100" b="1" baseline="0" dirty="0">
                <a:latin typeface="+mn-lt"/>
              </a:rPr>
              <a:t>HOSPITAL RIO DOCE </a:t>
            </a:r>
            <a:r>
              <a:rPr lang="pt-BR" sz="1100" b="0" baseline="0" dirty="0">
                <a:latin typeface="+mn-lt"/>
              </a:rPr>
              <a:t>- LINHARES/ES -  1º QUADRIMESTRE 2022</a:t>
            </a:r>
            <a:endParaRPr lang="pt-BR" sz="1100" b="0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4" name="Conector reto 1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714348" y="1714488"/>
          <a:ext cx="6300812" cy="3952893"/>
        </p:xfrm>
        <a:graphic>
          <a:graphicData uri="http://schemas.openxmlformats.org/drawingml/2006/table">
            <a:tbl>
              <a:tblPr/>
              <a:tblGrid>
                <a:gridCol w="4986357"/>
                <a:gridCol w="1314455"/>
              </a:tblGrid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SubGrupo de Procedimentos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0205 Diagnóstico por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ultrasonografia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0309 Terapias especializadas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orgãos anexos e parede abdominal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0412 Cirurgia torácica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080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25.051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5500695" y="571480"/>
            <a:ext cx="3357586" cy="42862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POR GRUPO DE CAUSA – RIO DOCE</a:t>
            </a:r>
          </a:p>
          <a:p>
            <a:r>
              <a:rPr lang="pt-BR" sz="1200" b="1" dirty="0"/>
              <a:t>2022: 1º QUADRIMESTRE.</a:t>
            </a:r>
          </a:p>
          <a:p>
            <a:r>
              <a:rPr lang="pt-BR" sz="1200" b="1" dirty="0"/>
              <a:t>  </a:t>
            </a:r>
            <a:endParaRPr lang="pt-BR" sz="1200" b="1" dirty="0">
              <a:latin typeface="+mn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4" name="Conector reto 1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428596" y="1357298"/>
          <a:ext cx="8358245" cy="4963081"/>
        </p:xfrm>
        <a:graphic>
          <a:graphicData uri="http://schemas.openxmlformats.org/drawingml/2006/table">
            <a:tbl>
              <a:tblPr/>
              <a:tblGrid>
                <a:gridCol w="2476414"/>
                <a:gridCol w="379659"/>
                <a:gridCol w="368153"/>
                <a:gridCol w="368153"/>
                <a:gridCol w="371030"/>
                <a:gridCol w="371030"/>
                <a:gridCol w="379659"/>
                <a:gridCol w="356649"/>
                <a:gridCol w="336515"/>
                <a:gridCol w="333640"/>
                <a:gridCol w="345144"/>
                <a:gridCol w="345144"/>
                <a:gridCol w="345144"/>
                <a:gridCol w="345144"/>
                <a:gridCol w="345144"/>
                <a:gridCol w="336515"/>
                <a:gridCol w="218593"/>
                <a:gridCol w="336515"/>
              </a:tblGrid>
              <a:tr h="4391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&lt; 1     ano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 + anos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N.I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Total de Jan</a:t>
                      </a:r>
                      <a:r>
                        <a:rPr lang="pt-BR" sz="10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à Abril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0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610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2265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XIII.Doenças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sist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osteomuscular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tec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onjuntivo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XV.  Gravidez parto e puerpério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0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XVI. Algumas afec originadas no período perinatal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610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XVII.Malf cong deformid e anomalias cromossômicas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77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610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4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2.116</a:t>
                      </a:r>
                    </a:p>
                  </a:txBody>
                  <a:tcPr marL="6306" marR="6306" marT="6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6500827" y="571480"/>
            <a:ext cx="2357454" cy="42862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LINHARES-ES</a:t>
            </a:r>
          </a:p>
          <a:p>
            <a:r>
              <a:rPr lang="pt-BR" sz="1200" b="1" dirty="0"/>
              <a:t>2022: 1º QUADRIMESTRE  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43" y="2000238"/>
          <a:ext cx="8429698" cy="4279504"/>
        </p:xfrm>
        <a:graphic>
          <a:graphicData uri="http://schemas.openxmlformats.org/drawingml/2006/table">
            <a:tbl>
              <a:tblPr/>
              <a:tblGrid>
                <a:gridCol w="2584010"/>
                <a:gridCol w="305863"/>
                <a:gridCol w="284769"/>
                <a:gridCol w="326958"/>
                <a:gridCol w="316411"/>
                <a:gridCol w="316411"/>
                <a:gridCol w="316411"/>
                <a:gridCol w="316411"/>
                <a:gridCol w="316411"/>
                <a:gridCol w="316411"/>
                <a:gridCol w="316411"/>
                <a:gridCol w="316411"/>
                <a:gridCol w="316411"/>
                <a:gridCol w="316411"/>
                <a:gridCol w="316411"/>
                <a:gridCol w="316411"/>
                <a:gridCol w="316411"/>
                <a:gridCol w="308500"/>
                <a:gridCol w="200392"/>
                <a:gridCol w="305863"/>
              </a:tblGrid>
              <a:tr h="3292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 1     ano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1-4    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5-9    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 + anos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N.I</a:t>
                      </a: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Total de Jan à Abril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722" marR="5722" marT="57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.  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Algumas doenças infecciosas e parasitárias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2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292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VIII.Doenças do ouvido e da apófise mastóide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292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XVII.Malf cong deformid e anomalias cromossômicas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292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1.825</a:t>
                      </a:r>
                    </a:p>
                  </a:txBody>
                  <a:tcPr marL="5722" marR="5722" marT="5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572132" y="569221"/>
            <a:ext cx="3286148" cy="4308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MORTALIDADE POR GRUPOS DE CAUSAS - RESIDENTES  LNHARES-ES  - 1º QUADRIMESTRE/2022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428596" y="55007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28596" y="1428737"/>
          <a:ext cx="8358252" cy="3938528"/>
        </p:xfrm>
        <a:graphic>
          <a:graphicData uri="http://schemas.openxmlformats.org/drawingml/2006/table">
            <a:tbl>
              <a:tblPr/>
              <a:tblGrid>
                <a:gridCol w="2917831"/>
                <a:gridCol w="348745"/>
                <a:gridCol w="348745"/>
                <a:gridCol w="348745"/>
                <a:gridCol w="348745"/>
                <a:gridCol w="348745"/>
                <a:gridCol w="348745"/>
                <a:gridCol w="348745"/>
                <a:gridCol w="348745"/>
                <a:gridCol w="348745"/>
                <a:gridCol w="348745"/>
                <a:gridCol w="348745"/>
                <a:gridCol w="348745"/>
                <a:gridCol w="348745"/>
                <a:gridCol w="344837"/>
                <a:gridCol w="224779"/>
                <a:gridCol w="337120"/>
              </a:tblGrid>
              <a:tr h="5398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 1     ano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N.I</a:t>
                      </a: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Total Jan à Abril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59" marR="6359" marT="63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72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9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6359" marR="6359" marT="63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0802834"/>
      </p:ext>
    </p:extLst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ta para baixo 10"/>
          <p:cNvSpPr/>
          <p:nvPr/>
        </p:nvSpPr>
        <p:spPr>
          <a:xfrm>
            <a:off x="8714842" y="1643051"/>
            <a:ext cx="108000" cy="180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>
            <a:off x="8715404" y="2143117"/>
            <a:ext cx="108000" cy="1800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8715404" y="2534621"/>
            <a:ext cx="108000" cy="1800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8715404" y="3071811"/>
            <a:ext cx="108000" cy="1800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8715404" y="3571877"/>
            <a:ext cx="108000" cy="1800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8715404" y="3857629"/>
            <a:ext cx="108000" cy="1800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8715404" y="4143381"/>
            <a:ext cx="108000" cy="180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8715404" y="4392009"/>
            <a:ext cx="108000" cy="180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cima 20"/>
          <p:cNvSpPr/>
          <p:nvPr/>
        </p:nvSpPr>
        <p:spPr>
          <a:xfrm>
            <a:off x="8715404" y="5072075"/>
            <a:ext cx="108000" cy="1800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>
            <a:off x="8715404" y="5572141"/>
            <a:ext cx="108000" cy="1800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>
            <a:off x="8715404" y="6057313"/>
            <a:ext cx="108000" cy="1800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>
            <a:off x="8715404" y="6392273"/>
            <a:ext cx="108000" cy="1800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8715404" y="4643447"/>
            <a:ext cx="108000" cy="180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4"/>
          <p:cNvSpPr txBox="1"/>
          <p:nvPr/>
        </p:nvSpPr>
        <p:spPr>
          <a:xfrm>
            <a:off x="6365360" y="571481"/>
            <a:ext cx="2492920" cy="42862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/>
              <a:t>INDICADORES DA SAÚDE </a:t>
            </a:r>
          </a:p>
          <a:p>
            <a:pPr algn="ctr"/>
            <a:r>
              <a:rPr lang="pt-BR" sz="1200" b="1" dirty="0"/>
              <a:t>ANO 2022 – 1º QUADRIMESTRE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285720" y="357167"/>
            <a:ext cx="5286412" cy="838200"/>
            <a:chOff x="285720" y="357166"/>
            <a:chExt cx="5286412" cy="8382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CaixaDeTexto 34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428860" y="571480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8915636" y="142853"/>
            <a:ext cx="22836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ector reto 27"/>
          <p:cNvCxnSpPr/>
          <p:nvPr/>
        </p:nvCxnSpPr>
        <p:spPr>
          <a:xfrm rot="5400000">
            <a:off x="2070876" y="785795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500033" y="1397001"/>
          <a:ext cx="8072495" cy="5294770"/>
        </p:xfrm>
        <a:graphic>
          <a:graphicData uri="http://schemas.openxmlformats.org/drawingml/2006/table">
            <a:tbl>
              <a:tblPr/>
              <a:tblGrid>
                <a:gridCol w="490385"/>
                <a:gridCol w="5230776"/>
                <a:gridCol w="729291"/>
                <a:gridCol w="729291"/>
                <a:gridCol w="892752"/>
              </a:tblGrid>
              <a:tr h="19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 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Meta 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2021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Res. 1º Quadri. 2022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  <a:tr h="294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Taxa de mortalidade prematura (de 30 a 69 anos) pelo conjunto das quatro principais doenças crônicas não transmissíveis (doenças do aparelho circulatório, câncer, diabetes e doenças respiratórias crônicas). 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 p/100 mil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280,41  p/100 mil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104,85  p/100 mil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cura dos casos novos de hanseníase diagnosticados nos anos das coortes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≥90%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01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casos novos de sífilis congênita em menores de 1 ano de idade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94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de mamografia de rastreamento realizados em mulheres de 50 a 69 anos na população residente de determinado local e a população da mesma faixa etária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01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Mortalidade Infantil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10,34%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13,10%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01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óbitos maternos em determinado período e local de residência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01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de saúde bucal na atenção básica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89,00%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84,89%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84,28%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Consultas na Atenção Básica para pessoas com idade igual ou superior a 60 anos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incidência de tuberculose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p/ 100 mil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11,13 p/ 100mil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internações clínicas por condições sensíveis à Atenção Básica - ICSAB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15,20%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01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letalidade de dengue grave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Percentual de usuários diagnosticados com câncer iniciando tratamento em até 60 dias a partir do diagnóstico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94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vacinas selecionadas do Calendário Nacional de Vacinação para crianças menores de dois anos de idade – Pentavalente (3ª dose), Pneumocócica 10-valente (2ª dose), Poliomielite (3ª dose) e Tríplice 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8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casos de doenças de notificação compulsória imediata (DNCI) encerrados em até 60 dias após notificação.</a:t>
                      </a:r>
                    </a:p>
                  </a:txBody>
                  <a:tcPr marL="4608" marR="4608" marT="4608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92,30%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92,30%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análises realizadas em amostras de água para consumo humano quanto aos parâmetros coliformes totais, cloro residual livre e turbidez</a:t>
                      </a:r>
                    </a:p>
                  </a:txBody>
                  <a:tcPr marL="4608" marR="4608" marT="4608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76,28%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45,31%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8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citopatológicos do colo do útero em mulheres de 25 a 64 anos na população residente de determinado local e a população da mesma faixa etária.</a:t>
                      </a:r>
                    </a:p>
                  </a:txBody>
                  <a:tcPr marL="4608" marR="4608" marT="4608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0,62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Razão de exames citopatológicos do colo do útero em mulheres de 25 a 64 anos na população residente de determinado local e a população da mesma faixa etária.</a:t>
                      </a:r>
                    </a:p>
                  </a:txBody>
                  <a:tcPr marL="4608" marR="4608" marT="4608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43,14%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38,34%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40,20%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Proporção de gravidez na adolescência entre as faixas etárias 10 a 19 anos</a:t>
                      </a:r>
                    </a:p>
                  </a:txBody>
                  <a:tcPr marL="4608" marR="4608" marT="4608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14,01%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15,01%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14,81%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populacional estimada pelas equipes de Atenção Básica</a:t>
                      </a:r>
                    </a:p>
                  </a:txBody>
                  <a:tcPr marL="4608" marR="4608" marT="4608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77,27%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76,15%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92,54%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8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Cobertura de acompanhamento das condicionalidades de Saúde do Programa Bolsa Família</a:t>
                      </a:r>
                    </a:p>
                  </a:txBody>
                  <a:tcPr marL="4608" marR="4608" marT="4608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83,21%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51,75%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Ações de matriciamento sistemático realizadas por CAPS com equipes de Atenção Básica</a:t>
                      </a:r>
                    </a:p>
                  </a:txBody>
                  <a:tcPr marL="4608" marR="4608" marT="4608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8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608" marR="4608" marT="4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ciclos que atingiram mínimo de 80% de cobertura de imóveis visitados para controle vetorial da dengue.</a:t>
                      </a:r>
                    </a:p>
                  </a:txBody>
                  <a:tcPr marL="4608" marR="4608" marT="4608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608" marR="4608" marT="4608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1014D6BE-A967-4A49-8A7F-803C46197699}"/>
              </a:ext>
            </a:extLst>
          </p:cNvPr>
          <p:cNvSpPr txBox="1"/>
          <p:nvPr/>
        </p:nvSpPr>
        <p:spPr>
          <a:xfrm>
            <a:off x="2051720" y="1530072"/>
            <a:ext cx="46740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dirty="0"/>
              <a:t> Produção / Indicadores </a:t>
            </a:r>
          </a:p>
          <a:p>
            <a:r>
              <a:rPr lang="pt-BR" dirty="0"/>
              <a:t>   de  Saúde</a:t>
            </a:r>
          </a:p>
          <a:p>
            <a:r>
              <a:rPr lang="pt-BR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pt-BR" dirty="0"/>
              <a:t> Orçamento / </a:t>
            </a:r>
          </a:p>
          <a:p>
            <a:r>
              <a:rPr lang="pt-BR" dirty="0"/>
              <a:t>   Financeiros</a:t>
            </a:r>
          </a:p>
          <a:p>
            <a:pPr>
              <a:buFont typeface="Wingdings" pitchFamily="2" charset="2"/>
              <a:buChar char="§"/>
            </a:pPr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dirty="0"/>
              <a:t> Ações COVID-19</a:t>
            </a:r>
          </a:p>
          <a:p>
            <a:pPr>
              <a:buFont typeface="Wingdings" pitchFamily="2" charset="2"/>
              <a:buChar char="§"/>
            </a:pPr>
            <a:endParaRPr lang="pt-BR" dirty="0"/>
          </a:p>
          <a:p>
            <a:pPr>
              <a:buFont typeface="Wingdings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1" name="Grupo 11">
            <a:extLst>
              <a:ext uri="{FF2B5EF4-FFF2-40B4-BE49-F238E27FC236}">
                <a16:creationId xmlns="" xmlns:a16="http://schemas.microsoft.com/office/drawing/2014/main" id="{6F313C16-3682-45FE-B5DA-C5723D754C1A}"/>
              </a:ext>
            </a:extLst>
          </p:cNvPr>
          <p:cNvGrpSpPr/>
          <p:nvPr/>
        </p:nvGrpSpPr>
        <p:grpSpPr>
          <a:xfrm>
            <a:off x="0" y="0"/>
            <a:ext cx="9144000" cy="1798031"/>
            <a:chOff x="0" y="214290"/>
            <a:chExt cx="9144000" cy="1798031"/>
          </a:xfrm>
        </p:grpSpPr>
        <p:grpSp>
          <p:nvGrpSpPr>
            <p:cNvPr id="22" name="Grupo 25">
              <a:extLst>
                <a:ext uri="{FF2B5EF4-FFF2-40B4-BE49-F238E27FC236}">
                  <a16:creationId xmlns="" xmlns:a16="http://schemas.microsoft.com/office/drawing/2014/main" id="{6443C213-FB4A-4AEB-AFF3-C8889CBFF7F7}"/>
                </a:ext>
              </a:extLst>
            </p:cNvPr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="" xmlns:a16="http://schemas.microsoft.com/office/drawing/2014/main" id="{1651E763-DE71-4D8D-BF08-5BDE5E36E851}"/>
                  </a:ext>
                </a:extLst>
              </p:cNvPr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">
                <a:extLst>
                  <a:ext uri="{FF2B5EF4-FFF2-40B4-BE49-F238E27FC236}">
                    <a16:creationId xmlns="" xmlns:a16="http://schemas.microsoft.com/office/drawing/2014/main" id="{94E8CE69-7FD8-4D5E-8A6C-13EC5DCD5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CaixaDeTexto 26">
                <a:extLst>
                  <a:ext uri="{FF2B5EF4-FFF2-40B4-BE49-F238E27FC236}">
                    <a16:creationId xmlns="" xmlns:a16="http://schemas.microsoft.com/office/drawing/2014/main" id="{66BD1E3C-F6DD-41DE-A9C2-1DA83D8AEBB4}"/>
                  </a:ext>
                </a:extLst>
              </p:cNvPr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8" name="CaixaDeTexto 27">
                <a:extLst>
                  <a:ext uri="{FF2B5EF4-FFF2-40B4-BE49-F238E27FC236}">
                    <a16:creationId xmlns="" xmlns:a16="http://schemas.microsoft.com/office/drawing/2014/main" id="{E8C21971-0900-4205-9079-2C6D14D7CC70}"/>
                  </a:ext>
                </a:extLst>
              </p:cNvPr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="" xmlns:a16="http://schemas.microsoft.com/office/drawing/2014/main" id="{CA922AFC-ACD3-4C40-93C9-EF5184682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CaixaDeTexto 23">
              <a:extLst>
                <a:ext uri="{FF2B5EF4-FFF2-40B4-BE49-F238E27FC236}">
                  <a16:creationId xmlns="" xmlns:a16="http://schemas.microsoft.com/office/drawing/2014/main" id="{7DD3C77C-50BD-4B6E-897C-DF44F133A704}"/>
                </a:ext>
              </a:extLst>
            </p:cNvPr>
            <p:cNvSpPr txBox="1"/>
            <p:nvPr/>
          </p:nvSpPr>
          <p:spPr>
            <a:xfrm>
              <a:off x="0" y="1704544"/>
              <a:ext cx="1785950" cy="3077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APRESENTAÇÃO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6143636" y="595622"/>
            <a:ext cx="2714644" cy="4308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BALANCETE – DESPESAS / INVESTIMENTOS</a:t>
            </a:r>
          </a:p>
          <a:p>
            <a:pPr algn="ctr"/>
            <a:r>
              <a:rPr lang="pt-BR" sz="1100" b="1" dirty="0"/>
              <a:t>1º  QUADRIMESTRE - 2022</a:t>
            </a:r>
          </a:p>
        </p:txBody>
      </p:sp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572272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7158" y="1285863"/>
          <a:ext cx="8501122" cy="5206043"/>
        </p:xfrm>
        <a:graphic>
          <a:graphicData uri="http://schemas.openxmlformats.org/drawingml/2006/table">
            <a:tbl>
              <a:tblPr/>
              <a:tblGrid>
                <a:gridCol w="2663486"/>
                <a:gridCol w="1461912"/>
                <a:gridCol w="1011323"/>
                <a:gridCol w="1141494"/>
                <a:gridCol w="1051375"/>
                <a:gridCol w="1171532"/>
              </a:tblGrid>
              <a:tr h="26857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RELATÓRIO POR BLOCO DE FINANCIAMENTO - . QUADRIMESTRE DE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1º QUADRIMESTRE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</a:tr>
              <a:tr h="1321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BLOCO DE GESTÃO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ORÇADO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ATUALIZADO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ATIVIDADES ADMINISTRATIVAS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26.194.448,00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22.844.726,55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14.258.172,88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7.829.921,03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7.533.569,13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CONSELHO MUNICIPAL DE SAUDE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60.864,00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60.864,00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5.240,00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5.240,00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5.240,00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CENTRAL DE REGULAÇÃO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12.585,00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40.431,60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28.196,60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CENTRAL DE TRANSPORTE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6.351.400,00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8.319.498,82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6.098.179,86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2.598.465,37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2.428.923,62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MANUTENÇÃO DAS ATIVIDADES DO SETOR DE JUDICIALIZAÇÃO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572.100,00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588.320,00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324.920,14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55.186,20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55.186,20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TOTAL DO BLOCO DE GESTÃO 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33.191.397,00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31.853.840,97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20.714.709,48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10.488.812,60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10.022.918,95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21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BLOCO DE ATENÇÃO PRIMÁRIA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ORÇADO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ATUALIZADO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UNIDADES BÁSICAS DE SAÚDE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21.282.600,00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22.404.171,38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10.480.949,62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6.801.431,01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6.390.338,93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ESTRATÉGIA SAÚDE DA FAMILIA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16.099.195,00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16.388.695,00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5.248.782,33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5.248.763,52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5.013.039,21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AGENTE COMUNITÁRIOS DE SAÚDE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8.524.300,00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8.524.300,00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2.637.482,09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2.637.482,09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2.518.857,67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SAUDE BUCAL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353.200,00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353.200,00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20.800,00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TOTAL DO BLOCO ATENÇÃO PRIMÁRIA 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46.259.295,00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47.670.366,38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18.388.014,04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14.687.676,62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13.922.235,81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21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BLOCO DE INVESTIMENTO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ORÇADO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ATUALIZADO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RESTAURAÇÃO E AMPIAÇÃO HGL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CONSTRUÇÃO DE UNIDADE DE PRONTO SOCORRO ADULTO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2.650,00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CONSTRUÇÃO DE UNIDADE DE SAUDE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6.000.000,00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184.135,60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CONSTRUÇÃO DA CENTRAL DE VIGILÂNCIA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8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TOTAL DO BLOCO DE INVESTIMENTO 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6.006.000,00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189.785,60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22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BLOCO DE MÉDIA E ALTA COMPEXIDADE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ORÇADO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ATUALIZADO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HOSPITAL GERAL DE LINHARES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13.878.200,00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25.562.578,85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24.984.628,81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20.604.276,17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20.159.013,85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MANUTENÇÃO DO CAPS AD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837.200,00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860.090,00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261.467,87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117.968,39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114.233,81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REDE CREDENCIADA DO SUS ENT.PRIV. E FILANT.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32.195.000,00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27.560.728,91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14.769.870,46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8.259.133,34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7.105.732,94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MANUTENÇÃO DO P. ATENDIMENTO INFANTIL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11.962.100,00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10.000.707,00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9.605.607,00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3.655.898,60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3.655.898,60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MANUTENÇÃO DAS AT. DA REDE CUIDAR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2.681.655,00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2.776.655,00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2.774.519,00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562.797,56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562.797,56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MANUTENÇÃO USL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7.334.800,00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7.535.842,59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5.263.211,75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4.927.402,68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4.798.161,73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MANUTENÇÃO CAPS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1.007.000,00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1.091.432,58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292.128,47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205.024,18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197.992,91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MANUTENÇÃO DO NAPS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5.274.000,00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5.372.248,00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1.881.452,37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1.651.563,35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1.581.059,08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MANUTENÇÃO DO  CEO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565.350,00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458.220,29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4.523,18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1.567,58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1.567,58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MANUTENÇÃO CEFIL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1.085.850,00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1.104.050,00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301.788,42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257.874,67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245.435,54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CONSÓRCIO POLINORTE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15.652.453,00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16.378.653,00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16.234.241,70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5.280.201,03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5.280.201,03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TOTAL DO BLOCO MEDIA E ALTA COMPL. 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92.473.608,00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98.701.206,22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76.373.439,03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45.523.707,55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43.702.094,63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0802834"/>
      </p:ext>
    </p:extLst>
  </p:cSld>
  <p:clrMapOvr>
    <a:masterClrMapping/>
  </p:clrMapOvr>
  <p:transition spd="slow" advClick="0" advTm="3000"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6143636" y="595622"/>
            <a:ext cx="2714644" cy="4308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BALANCETE – DESPESAS / INVESTIMENTOS</a:t>
            </a:r>
          </a:p>
          <a:p>
            <a:pPr algn="ctr"/>
            <a:r>
              <a:rPr lang="pt-BR" sz="1100" b="1" dirty="0"/>
              <a:t>1º QUADRIMESTRE - 2022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71472" y="1714489"/>
          <a:ext cx="8250303" cy="3571898"/>
        </p:xfrm>
        <a:graphic>
          <a:graphicData uri="http://schemas.openxmlformats.org/drawingml/2006/table">
            <a:tbl>
              <a:tblPr/>
              <a:tblGrid>
                <a:gridCol w="2805113"/>
                <a:gridCol w="1363633"/>
                <a:gridCol w="943334"/>
                <a:gridCol w="1064754"/>
                <a:gridCol w="980695"/>
                <a:gridCol w="1092774"/>
              </a:tblGrid>
              <a:tr h="3013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BLOCO DA ATENÇÃO FARMACÊUTICA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ORÇADO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ATUALIZADO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30134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MANUTENÇÃO DA FARMÁCIA BÁSICA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3.644.700,00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3.041.316,00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1.670.968,17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604.122,55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539.688,82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10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DO BLOCO DA ATENÇÃO FARMACEUTICA  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3.644.700,00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3.041.316,00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1.670.968,17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604.122,55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539.688,82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013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BLOCO DA VIGILÂNCIA EM SAÚDE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ORÇADO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ATUALIZADO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LIQUIDADO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393064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MANUTENÇÃO DA VIGILÂNCIA SANITÁRIA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458.100,00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881.087,31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800.089,68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182.231,56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159.639,06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34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MANUTENÇÃO DO PROGRAMA  DST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298.000,00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277.017,58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23.513,75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6.270,32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4.702,74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349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MANUTENÇÃO DA VIGIL. A EPIDEMIOLÓGICA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2.642.200,00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3.065.664,00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1.313.430,37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1.141.973,21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838.076,05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4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DO BLOCO DE VIGILÂNCIA EM SAÚDE 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3.398.300,00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4.223.768,89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2.137.033,80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1.330.475,09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1.002.417,85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882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TOTAL GERAL  &gt;&gt;&gt;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            184.973.300,00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185.680.284,06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    119.284.164,52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   72.634.794,41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      69.189.356,06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275144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ENFRENTAMENTO DO CORONAVÍRUS COVID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1.059.700,00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352.715,94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4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TOTAL GERAL  &gt;&gt;&gt;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186.033.000,00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186.033.000,00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119.284.252,92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72.634.882,81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69.189.444,46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0802834"/>
      </p:ext>
    </p:extLst>
  </p:cSld>
  <p:clrMapOvr>
    <a:masterClrMapping/>
  </p:clrMapOvr>
  <p:transition spd="slow" advClick="0" advTm="3000">
    <p:cover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715140" y="738498"/>
            <a:ext cx="2143140" cy="4308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BALANCETE  /  DESPESA PESSOAL</a:t>
            </a:r>
          </a:p>
          <a:p>
            <a:pPr algn="ctr"/>
            <a:r>
              <a:rPr lang="pt-BR" sz="1100" b="1" dirty="0"/>
              <a:t>1º QUADRIMESTRE - 2022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7158" y="1643044"/>
          <a:ext cx="8429684" cy="3866697"/>
        </p:xfrm>
        <a:graphic>
          <a:graphicData uri="http://schemas.openxmlformats.org/drawingml/2006/table">
            <a:tbl>
              <a:tblPr/>
              <a:tblGrid>
                <a:gridCol w="3571900"/>
                <a:gridCol w="1128237"/>
                <a:gridCol w="958201"/>
                <a:gridCol w="910703"/>
                <a:gridCol w="925159"/>
                <a:gridCol w="935484"/>
              </a:tblGrid>
              <a:tr h="269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DESCRIÇÃO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PREVISÃO </a:t>
                      </a:r>
                    </a:p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71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DESPESAS COM FOLHA DE PAGAMENTO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ORÇADO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ATUALIZADO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EMPENHO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LIQUIDAÇÃO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PAGAMENTO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2037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MANUTENÇÃO DAS ATIVIDADES ADMINISTRATIVAS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13.393.948,00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9.885.048,00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1.718.273,21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1.718.243,44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1.576.839,17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989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7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MANUTENÇÃO DAS ATIVIDADES  ESF / UBS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28.009.495,00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27.972.495,00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8.898.768,52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8.898.479,63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8.465.160,48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989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7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MANUTENÇÃO DAS ATIVIDADES ACS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8.479.300,00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8.479.300,00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2.637.482,09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2.637.482,09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2.518.857,67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989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7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MANUTENÇÃO DAS ATIVIDADES DO HGL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8.100.400,00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10.453.550,00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10.349.571,59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10.269.007,58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9.863.924,01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989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7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MANUTENÇÃO DO PRONTO ATENDIMENTO/CAPS 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        483.000,00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       483.000,00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        18.320,24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         18.320,24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         14.585,66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16403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MANUTENÇÃO DAS ATIVIDADES DA USL./CAPS/CEFIL/NAPS/CEO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13.600.150,00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13.600.150,00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6.763.181,29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6.762.844,37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6.566.025,35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989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7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MANUTENÇÃO DA VIG. EPIDEMIOLÓGICA / SANITÁRIA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2.307.000,00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2.331.000,00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807.456,51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807.456,51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770.485,31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989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7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TOTAL &gt;&gt;&gt;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74.373.293,00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73.204.543,00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31.193.053,45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31.111.833,86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29.775.877,65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220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Fonte: 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Balancete Orçamentário da Despesa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0802834"/>
      </p:ext>
    </p:extLst>
  </p:cSld>
  <p:clrMapOvr>
    <a:masterClrMapping/>
  </p:clrMapOvr>
  <p:transition spd="slow" advClick="0" advTm="3000">
    <p:cover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429388" y="642918"/>
            <a:ext cx="2428892" cy="4308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DESPESAS POR FONTE DE RECURSOS</a:t>
            </a:r>
          </a:p>
          <a:p>
            <a:r>
              <a:rPr lang="pt-BR" sz="1100" b="1" dirty="0"/>
              <a:t>1º QUADRIMESTRE - 2022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71472" y="1928802"/>
          <a:ext cx="8072491" cy="3616000"/>
        </p:xfrm>
        <a:graphic>
          <a:graphicData uri="http://schemas.openxmlformats.org/drawingml/2006/table">
            <a:tbl>
              <a:tblPr/>
              <a:tblGrid>
                <a:gridCol w="3143272"/>
                <a:gridCol w="1071570"/>
                <a:gridCol w="1000132"/>
                <a:gridCol w="1000132"/>
                <a:gridCol w="948408"/>
                <a:gridCol w="908977"/>
              </a:tblGrid>
              <a:tr h="5142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</a:t>
                      </a:r>
                      <a:endParaRPr lang="pt-BR" sz="11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AUTORIZAÇÃO</a:t>
                      </a:r>
                    </a:p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EMPENHADO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LIQUIDADO  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PAGO 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DESCRIÇÃO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Orçado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Atualizado 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Até o período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Até o período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Até o período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10010000 - RECURSO ORDINÁRIOS COMP.: 2111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26.921.748,75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50.000,00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12110000 - RECURSOS PRÓPRIOS - SAÚDE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85.474.300,00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109.608.427,18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79.440.688,46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49.683.900,92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47.318.152,19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12120000 - TRANSFERÊNCIA DE RECURSOS DO SUS PROVINIENTES DE GOVERNOS MUNICIPAIS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433.519,00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528.519,00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528.519,00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4.328,06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4.328,06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12130000 - TRANSFERÊNCIA DE RECURSOS DO SUS PROVINIENTES DE GOVERNOS ESTADUAL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2.501.500,00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7.159.493,83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6.625.430,32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4.171.254,32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4.168.354,32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12140000 - TRANSFERÊNCIA DE RECURSOS DO SUS PROVINIENTES  GOVERNO FEDERAL CUSTEIO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60.095.000,00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61.671.350,37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25.987.063,05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16.182.052,17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15.414.016,20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15300000 - RECURSOS DA UNIÃO - ROYALTIES DO PÉTROLEO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5.471.932,25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3.987.941,20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   3.844.871,64 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1.342.850,74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1.168.710,48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15400000 - TRANSFERÊNCIA DOS ESTADOS REFERENTE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5.135.000,00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3.027.268,42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2.857.680,45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1.250.496,60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1.115.883,21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 &gt;&gt;&gt;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186.033.000,00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186.033.000,00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119.284.252,92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72.634.882,81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69.189.444,46</a:t>
                      </a:r>
                    </a:p>
                  </a:txBody>
                  <a:tcPr marL="4813" marR="4813" marT="4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0802834"/>
      </p:ext>
    </p:extLst>
  </p:cSld>
  <p:clrMapOvr>
    <a:masterClrMapping/>
  </p:clrMapOvr>
  <p:transition spd="slow" advClick="0" advTm="3000">
    <p:cover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to 38"/>
          <p:cNvCxnSpPr/>
          <p:nvPr/>
        </p:nvCxnSpPr>
        <p:spPr>
          <a:xfrm rot="16200000" flipH="1">
            <a:off x="535754" y="3036090"/>
            <a:ext cx="214314" cy="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500034" y="3143248"/>
            <a:ext cx="285752" cy="28575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00034" y="2643182"/>
            <a:ext cx="285752" cy="28575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215074" y="642918"/>
            <a:ext cx="2428892" cy="714380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FOLHA DE PAGAMENTO - 2022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TOTAL LIQUIDADO – 2022</a:t>
            </a:r>
          </a:p>
          <a:p>
            <a:pPr algn="ctr"/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1º QUADRIMESTRE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6332682" y="2198024"/>
            <a:ext cx="2160240" cy="2088232"/>
            <a:chOff x="3131840" y="3573016"/>
            <a:chExt cx="2160240" cy="2088232"/>
          </a:xfrm>
          <a:solidFill>
            <a:schemeClr val="bg2">
              <a:lumMod val="7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3131840" y="3573016"/>
              <a:ext cx="2160240" cy="2088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347864" y="4149080"/>
              <a:ext cx="18002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% </a:t>
              </a:r>
            </a:p>
            <a:p>
              <a:pPr algn="ctr"/>
              <a:r>
                <a:rPr lang="pt-BR" dirty="0"/>
                <a:t>38,61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500034" y="2342040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600" dirty="0"/>
              <a:t>1    GASTO COM FOLHA – Jan à Abril / 2022          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  60,0 milhões</a:t>
            </a:r>
          </a:p>
          <a:p>
            <a:endParaRPr lang="pt-BR" sz="1600" dirty="0"/>
          </a:p>
          <a:p>
            <a:r>
              <a:rPr lang="pt-BR" sz="1600" dirty="0"/>
              <a:t>2    TOTAL DESPESAS / INVEST. SAÚDE &gt;&gt;&gt;          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155,4 Milhões</a:t>
            </a: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u="sng" dirty="0">
              <a:solidFill>
                <a:srgbClr val="00B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014" y="528638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Nota Explicativa </a:t>
            </a:r>
          </a:p>
          <a:p>
            <a:pPr algn="just"/>
            <a:r>
              <a:rPr lang="pt-BR" sz="1400" dirty="0"/>
              <a:t>Total da folha de pagamento da saúde com encargos.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28652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BALANCETE  ANALÍTICO DA DESPESA - CONTABILIDADE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857224" y="357166"/>
            <a:ext cx="8286808" cy="1189351"/>
            <a:chOff x="285720" y="214290"/>
            <a:chExt cx="8286808" cy="1189351"/>
          </a:xfrm>
        </p:grpSpPr>
        <p:grpSp>
          <p:nvGrpSpPr>
            <p:cNvPr id="3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33" name="Conector reto 3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CaixaDeTexto 3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344164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Retângulo de cantos arredondados 36"/>
          <p:cNvSpPr/>
          <p:nvPr/>
        </p:nvSpPr>
        <p:spPr>
          <a:xfrm>
            <a:off x="571472" y="2143116"/>
            <a:ext cx="5357850" cy="28575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DESCRIÇÃO                                                       Valores – R$</a:t>
            </a:r>
          </a:p>
        </p:txBody>
      </p:sp>
    </p:spTree>
  </p:cSld>
  <p:clrMapOvr>
    <a:masterClrMapping/>
  </p:clrMapOvr>
  <p:transition spd="slow" advClick="0" advTm="3000">
    <p:cover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51256" y="5354437"/>
            <a:ext cx="49252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2020 foi de 21,1%.   </a:t>
            </a:r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3" name="CaixaDeTexto 1"/>
          <p:cNvSpPr txBox="1"/>
          <p:nvPr/>
        </p:nvSpPr>
        <p:spPr>
          <a:xfrm>
            <a:off x="395536" y="6309320"/>
            <a:ext cx="4536504" cy="332656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             </a:t>
            </a:r>
            <a:r>
              <a:rPr lang="pt-BR" sz="1200" b="1" i="1" dirty="0"/>
              <a:t>Fonte: Relatório Resumido da Execução Orçamentária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1682029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1004122" y="2056889"/>
            <a:ext cx="2571752" cy="2428892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32,55%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2º 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2021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4725144"/>
            <a:ext cx="3168352" cy="14773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Valor acima do Limite Constitucional -15% </a:t>
            </a:r>
          </a:p>
          <a:p>
            <a:pPr algn="just"/>
            <a:r>
              <a:rPr lang="pt-BR" b="1" dirty="0"/>
              <a:t>R$ 49,4 Milhões.</a:t>
            </a:r>
          </a:p>
          <a:p>
            <a:pPr algn="just"/>
            <a:endParaRPr lang="pt-BR" b="1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256" t="32226" r="29722" b="25781"/>
          <a:stretch>
            <a:fillRect/>
          </a:stretch>
        </p:blipFill>
        <p:spPr bwMode="auto">
          <a:xfrm>
            <a:off x="3643307" y="2285992"/>
            <a:ext cx="5143536" cy="26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2022</a:t>
            </a:r>
          </a:p>
        </p:txBody>
      </p:sp>
    </p:spTree>
  </p:cSld>
  <p:clrMapOvr>
    <a:masterClrMapping/>
  </p:clrMapOvr>
  <p:transition spd="slow" advClick="0" advTm="300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ipse 44"/>
          <p:cNvSpPr/>
          <p:nvPr/>
        </p:nvSpPr>
        <p:spPr>
          <a:xfrm>
            <a:off x="1857356" y="1268760"/>
            <a:ext cx="5143536" cy="508919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28596" y="2571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" name="Grupo 30"/>
          <p:cNvGrpSpPr/>
          <p:nvPr/>
        </p:nvGrpSpPr>
        <p:grpSpPr>
          <a:xfrm>
            <a:off x="2231076" y="2779996"/>
            <a:ext cx="2087091" cy="936104"/>
            <a:chOff x="3071802" y="1928802"/>
            <a:chExt cx="2087091" cy="936104"/>
          </a:xfrm>
        </p:grpSpPr>
        <p:sp>
          <p:nvSpPr>
            <p:cNvPr id="30" name="Retângulo de cantos arredondados 29"/>
            <p:cNvSpPr/>
            <p:nvPr/>
          </p:nvSpPr>
          <p:spPr>
            <a:xfrm>
              <a:off x="3214678" y="1928802"/>
              <a:ext cx="1944215" cy="936104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CAPACITAÇAO DOS ATENDENTES E OUTROS PROFISSIONAIS</a:t>
              </a:r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3071802" y="228599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33"/>
          <p:cNvGrpSpPr/>
          <p:nvPr/>
        </p:nvGrpSpPr>
        <p:grpSpPr>
          <a:xfrm>
            <a:off x="2211126" y="3994442"/>
            <a:ext cx="2143140" cy="936000"/>
            <a:chOff x="3357554" y="3000372"/>
            <a:chExt cx="2143140" cy="936000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3500430" y="3000372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VACINAÇÃO  </a:t>
              </a:r>
              <a:r>
                <a:rPr lang="pt-BR" sz="1200" b="1" dirty="0">
                  <a:solidFill>
                    <a:schemeClr val="tx1"/>
                  </a:solidFill>
                </a:rPr>
                <a:t>CONTROLE, LOGÍSTICA E MUTIRÕES</a:t>
              </a:r>
            </a:p>
          </p:txBody>
        </p:sp>
        <p:sp>
          <p:nvSpPr>
            <p:cNvPr id="26" name="Retângulo de cantos arredondados 25"/>
            <p:cNvSpPr/>
            <p:nvPr/>
          </p:nvSpPr>
          <p:spPr>
            <a:xfrm>
              <a:off x="3357554" y="335756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Grupo 41"/>
          <p:cNvGrpSpPr/>
          <p:nvPr/>
        </p:nvGrpSpPr>
        <p:grpSpPr>
          <a:xfrm>
            <a:off x="4517092" y="2779996"/>
            <a:ext cx="2143140" cy="936000"/>
            <a:chOff x="3357554" y="3000372"/>
            <a:chExt cx="2143140" cy="936000"/>
          </a:xfrm>
        </p:grpSpPr>
        <p:sp>
          <p:nvSpPr>
            <p:cNvPr id="43" name="Retângulo de cantos arredondados 42"/>
            <p:cNvSpPr/>
            <p:nvPr/>
          </p:nvSpPr>
          <p:spPr>
            <a:xfrm>
              <a:off x="3500430" y="3000372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REFORMA DO HGL  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tângulo de cantos arredondados 43"/>
            <p:cNvSpPr/>
            <p:nvPr/>
          </p:nvSpPr>
          <p:spPr>
            <a:xfrm>
              <a:off x="3357554" y="335756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Grupo 21"/>
          <p:cNvGrpSpPr/>
          <p:nvPr/>
        </p:nvGrpSpPr>
        <p:grpSpPr>
          <a:xfrm>
            <a:off x="4515382" y="4005168"/>
            <a:ext cx="2143140" cy="936000"/>
            <a:chOff x="3357554" y="3000372"/>
            <a:chExt cx="2143140" cy="936000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3500430" y="3000372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MANUTENÇÃO NAS UNIDADES</a:t>
              </a:r>
            </a:p>
          </p:txBody>
        </p:sp>
        <p:sp>
          <p:nvSpPr>
            <p:cNvPr id="24" name="Retângulo de cantos arredondados 23"/>
            <p:cNvSpPr/>
            <p:nvPr/>
          </p:nvSpPr>
          <p:spPr>
            <a:xfrm>
              <a:off x="3357554" y="335756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4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46" name="Conector reto 4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" name="CaixaDeTexto 4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49" name="CaixaDeTexto 4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>
            <a:off x="6215074" y="620893"/>
            <a:ext cx="2643206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AÇÕES ESTRUTURANTES 2022</a:t>
            </a: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834BE1AF-86F8-4878-BEA8-9C1FF81FD84A}"/>
              </a:ext>
            </a:extLst>
          </p:cNvPr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EFE5EF4A-5C57-4A08-B267-2E36F16B6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21B9131C-ED3E-4D04-8FDB-4258684DD45D}"/>
                </a:ext>
              </a:extLst>
            </p:cNvPr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00746B33-27A2-4C92-A132-57CC53C0C4D9}"/>
                </a:ext>
              </a:extLst>
            </p:cNvPr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1B20AF72-6628-4FF7-A643-E5EAA173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1C7A56E-E0DD-4B5C-ABEA-C57042DC932C}"/>
              </a:ext>
            </a:extLst>
          </p:cNvPr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IMAGENS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EF5AD11-0DB1-4146-8FB9-E40037D29B45}"/>
              </a:ext>
            </a:extLst>
          </p:cNvPr>
          <p:cNvSpPr txBox="1"/>
          <p:nvPr/>
        </p:nvSpPr>
        <p:spPr>
          <a:xfrm>
            <a:off x="7199784" y="604274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OUTUBRO / 2021</a:t>
            </a:r>
          </a:p>
        </p:txBody>
      </p:sp>
    </p:spTree>
    <p:extLst>
      <p:ext uri="{BB962C8B-B14F-4D97-AF65-F5344CB8AC3E}">
        <p14:creationId xmlns="" xmlns:p14="http://schemas.microsoft.com/office/powerpoint/2010/main" val="633713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/>
          <p:nvPr/>
        </p:nvGrpSpPr>
        <p:grpSpPr>
          <a:xfrm>
            <a:off x="285720" y="428604"/>
            <a:ext cx="5286412" cy="838200"/>
            <a:chOff x="285720" y="428604"/>
            <a:chExt cx="5286412" cy="838200"/>
          </a:xfrm>
        </p:grpSpPr>
        <p:cxnSp>
          <p:nvCxnSpPr>
            <p:cNvPr id="20" name="Conector reto 19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6286512" y="3354173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INDICADORES - COVID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8915636" y="3000372"/>
            <a:ext cx="22836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0" y="3000372"/>
            <a:ext cx="622912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6143636" y="571480"/>
            <a:ext cx="257176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/>
              <a:t>2021:  COVID-19</a:t>
            </a:r>
          </a:p>
          <a:p>
            <a:r>
              <a:rPr lang="pt-BR" sz="1200" dirty="0"/>
              <a:t>AÇÕES E INDICADORES DO MUNICÍPIO </a:t>
            </a:r>
          </a:p>
        </p:txBody>
      </p:sp>
    </p:spTree>
  </p:cSld>
  <p:clrMapOvr>
    <a:masterClrMapping/>
  </p:clrMapOvr>
  <p:transition spd="slow"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25"/>
          <p:cNvGrpSpPr/>
          <p:nvPr/>
        </p:nvGrpSpPr>
        <p:grpSpPr>
          <a:xfrm>
            <a:off x="285720" y="428604"/>
            <a:ext cx="8858312" cy="838200"/>
            <a:chOff x="285720" y="428604"/>
            <a:chExt cx="8858312" cy="838200"/>
          </a:xfrm>
        </p:grpSpPr>
        <p:cxnSp>
          <p:nvCxnSpPr>
            <p:cNvPr id="8" name="Conector reto 7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5715008" y="571480"/>
              <a:ext cx="3429024" cy="49244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2021: 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PRIMEIRO QUADRIMESTRE – ATIVOS E ÓBITOS 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aixaDeTexto 10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8F23D5E-6D9B-4B1E-979C-FF8700A2D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49" t="30452" r="1999" b="33254"/>
          <a:stretch/>
        </p:blipFill>
        <p:spPr>
          <a:xfrm>
            <a:off x="827584" y="2076238"/>
            <a:ext cx="8133728" cy="4305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915968"/>
      </p:ext>
    </p:extLst>
  </p:cSld>
  <p:clrMapOvr>
    <a:masterClrMapping/>
  </p:clrMapOvr>
  <p:transition spd="slow" advClick="0" advTm="3000"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834BE1AF-86F8-4878-BEA8-9C1FF81FD84A}"/>
              </a:ext>
            </a:extLst>
          </p:cNvPr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EFE5EF4A-5C57-4A08-B267-2E36F16B6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21B9131C-ED3E-4D04-8FDB-4258684DD45D}"/>
                </a:ext>
              </a:extLst>
            </p:cNvPr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00746B33-27A2-4C92-A132-57CC53C0C4D9}"/>
                </a:ext>
              </a:extLst>
            </p:cNvPr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1B20AF72-6628-4FF7-A643-E5EAA173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1C7A56E-E0DD-4B5C-ABEA-C57042DC932C}"/>
              </a:ext>
            </a:extLst>
          </p:cNvPr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  <p:extLst>
      <p:ext uri="{BB962C8B-B14F-4D97-AF65-F5344CB8AC3E}">
        <p14:creationId xmlns="" xmlns:p14="http://schemas.microsoft.com/office/powerpoint/2010/main" val="37366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25"/>
          <p:cNvGrpSpPr/>
          <p:nvPr/>
        </p:nvGrpSpPr>
        <p:grpSpPr>
          <a:xfrm>
            <a:off x="285720" y="428604"/>
            <a:ext cx="8858312" cy="838200"/>
            <a:chOff x="285720" y="428604"/>
            <a:chExt cx="8858312" cy="838200"/>
          </a:xfrm>
        </p:grpSpPr>
        <p:cxnSp>
          <p:nvCxnSpPr>
            <p:cNvPr id="8" name="Conector reto 7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5715008" y="571480"/>
              <a:ext cx="3429024" cy="49244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2021:  COVID-19</a:t>
              </a:r>
            </a:p>
            <a:p>
              <a:r>
                <a:rPr lang="pt-BR" sz="1200" dirty="0">
                  <a:solidFill>
                    <a:schemeClr val="bg1"/>
                  </a:solidFill>
                </a:rPr>
                <a:t>PRIMEIRO QUADRIMESTRE –  ÓBITOS 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aixaDeTexto 10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2427913" y="621508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maior registro de óbitos aconteceu no mês de abril de 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FDCE9AE-BB41-43B1-BDB2-F57B6A693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63" t="44428" r="1963" b="19185"/>
          <a:stretch/>
        </p:blipFill>
        <p:spPr>
          <a:xfrm>
            <a:off x="72008" y="1556792"/>
            <a:ext cx="8964488" cy="4657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915968"/>
      </p:ext>
    </p:extLst>
  </p:cSld>
  <p:clrMapOvr>
    <a:masterClrMapping/>
  </p:clrMapOvr>
  <p:transition spd="slow" advClick="0" advTm="3000">
    <p:cover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214290"/>
            <a:ext cx="1800200" cy="576064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r>
              <a:rPr lang="pt-BR" sz="2400" b="1" dirty="0"/>
              <a:t>Conclusão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7704" y="1578900"/>
            <a:ext cx="5859056" cy="4874436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</p:spPr>
        <p:txBody>
          <a:bodyPr wrap="square">
            <a:noAutofit/>
          </a:bodyPr>
          <a:lstStyle/>
          <a:p>
            <a:pPr algn="just">
              <a:defRPr lang="pt-BR"/>
            </a:pPr>
            <a:r>
              <a:rPr lang="pt-B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 segundo quadrimestre do ano de 2021, foi um período que aumento a expectativa em torno do controle da pandemia com o aumento da vacinação em todo o município. Houve redução a ocupação dos leitos e o mesmo aconteceu com Hospital Rio Doce e UNIMED. Nesse período os hospitais do município reduziram a quantidade de leitos disponíveis para COVID. </a:t>
            </a:r>
          </a:p>
          <a:p>
            <a:pPr algn="just">
              <a:defRPr lang="pt-BR"/>
            </a:pPr>
            <a:endParaRPr lang="pt-BR" sz="105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just">
              <a:defRPr lang="pt-BR"/>
            </a:pPr>
            <a:r>
              <a:rPr lang="pt-B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Quanto a vacinação, houve discussão permanente com a vigilância e todo o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procedimento</a:t>
            </a:r>
            <a:r>
              <a:rPr lang="pt-B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de distribuição e aplicação de vacinas foram efetivados de forma satisfatória. A comunicação do município foi importante e permitiu atualizações permanentes para a população,  tanto sobre a vacinação e também sobre o cenário da pandemia no Município.  </a:t>
            </a:r>
          </a:p>
          <a:p>
            <a:pPr algn="just">
              <a:defRPr lang="pt-BR"/>
            </a:pPr>
            <a:endParaRPr lang="pt-BR" sz="105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just">
              <a:defRPr lang="pt-BR"/>
            </a:pPr>
            <a:r>
              <a:rPr lang="pt-B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Já em relação ao equilíbrio financeiro, o orçamento de 2021 precisou ser ajustado, considerando que havia expectativa de efetivar a Estadualização já no início de 2021, o que  não ocorreu.  Considera-se ainda que novos serviços foram implantados, como a transferência da  pediatria para a UPA infantil.</a:t>
            </a:r>
          </a:p>
          <a:p>
            <a:pPr algn="just">
              <a:defRPr lang="pt-BR"/>
            </a:pPr>
            <a:endParaRPr lang="pt-BR" sz="105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just">
              <a:defRPr lang="pt-BR"/>
            </a:pPr>
            <a:r>
              <a:rPr lang="pt-B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Em relação a Estadualização, continuam as discussões com Estado onde há o comprometimento de repasse de recursos no valor de R$ 1,5 milhão para cobrir o custeio do Hospital Geral de Linhares,  No entanto, a SESA sinalizou o repasse de apenas R$ 8,5 milhões, ficando de avaliar a possibilidade de complementar o recurso.</a:t>
            </a:r>
          </a:p>
          <a:p>
            <a:pPr algn="just">
              <a:defRPr lang="pt-BR"/>
            </a:pPr>
            <a:endParaRPr lang="pt-BR" sz="105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just">
              <a:defRPr lang="pt-BR"/>
            </a:pPr>
            <a:r>
              <a:rPr lang="pt-B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Os  despesas com a COVID-19  continuam  e comprometem os investimentos em saúde,  causando desequilíbrio no orçamento anual, sendo ajustados com recursos próprios do município. </a:t>
            </a:r>
          </a:p>
          <a:p>
            <a:pPr algn="just">
              <a:defRPr lang="pt-BR"/>
            </a:pPr>
            <a:endParaRPr lang="pt-BR" sz="105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0" y="714356"/>
            <a:ext cx="3708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93795100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396651"/>
              </p:ext>
            </p:extLst>
          </p:nvPr>
        </p:nvGraphicFramePr>
        <p:xfrm>
          <a:off x="827584" y="1700808"/>
          <a:ext cx="7560837" cy="4464936"/>
        </p:xfrm>
        <a:graphic>
          <a:graphicData uri="http://schemas.openxmlformats.org/drawingml/2006/table">
            <a:tbl>
              <a:tblPr/>
              <a:tblGrid>
                <a:gridCol w="87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8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1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16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16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16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16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16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16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1160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73018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por zona de habitação: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018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0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Zona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Qte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Rural: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19.739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01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Urbana: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121.567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018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018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01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por raça / cor: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018">
                <a:tc gridSpan="2"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30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Raça / Cor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Qte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3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Branca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50.656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3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Preta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12.189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3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Amarela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3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Indígena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3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Parda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77.145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4143372" y="2000240"/>
          <a:ext cx="46805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285720" y="0"/>
            <a:ext cx="8858280" cy="1214422"/>
            <a:chOff x="285720" y="214290"/>
            <a:chExt cx="8858280" cy="1189351"/>
          </a:xfrm>
        </p:grpSpPr>
        <p:grpSp>
          <p:nvGrpSpPr>
            <p:cNvPr id="1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CaixaDeTexto 20"/>
            <p:cNvSpPr txBox="1"/>
            <p:nvPr/>
          </p:nvSpPr>
          <p:spPr>
            <a:xfrm>
              <a:off x="7000892" y="571480"/>
              <a:ext cx="1785950" cy="523220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IBGE – CENSO 2010  POPULAÇÃO 141.306</a:t>
              </a:r>
              <a:endParaRPr lang="pt-BR" sz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85720" y="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7000892" y="571480"/>
              <a:ext cx="1785950" cy="523220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IBGE – CENSO 2010  POPULAÇÃO 141.306</a:t>
              </a:r>
              <a:endParaRPr lang="pt-BR" sz="1200" dirty="0"/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06" t="22500" r="31562" b="59167"/>
          <a:stretch>
            <a:fillRect/>
          </a:stretch>
        </p:blipFill>
        <p:spPr bwMode="auto">
          <a:xfrm>
            <a:off x="214282" y="2143116"/>
            <a:ext cx="88225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307777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POPULAÇÃO: ESTIMATIVA IBGE</a:t>
              </a:r>
              <a:endParaRPr lang="pt-BR" sz="1200" dirty="0"/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1700808"/>
          <a:ext cx="3816423" cy="4705502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6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58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Faixa etária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Homem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Mulher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20-29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14.610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30.334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40-49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11.849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24.179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50-59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8.850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17.394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60-69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11.899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70-79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4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80e+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88.779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87.909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176.688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4429124" y="1714488"/>
          <a:ext cx="42862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2021:  POPULAÇÃO POR FAIXA</a:t>
              </a:r>
            </a:p>
            <a:p>
              <a:r>
                <a:rPr lang="pt-BR" sz="1400" b="1" dirty="0"/>
                <a:t>ETÁRIA - PROJEÇÃO IBGE</a:t>
              </a:r>
              <a:endParaRPr lang="pt-BR" sz="1200" dirty="0"/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6453336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SCNES.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9288707"/>
              </p:ext>
            </p:extLst>
          </p:nvPr>
        </p:nvGraphicFramePr>
        <p:xfrm>
          <a:off x="214282" y="1428736"/>
          <a:ext cx="8572593" cy="494944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4714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73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53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96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67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9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</a:rPr>
                        <a:t>Tipo de estabelecimento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</a:rPr>
                        <a:t>Total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</a:rPr>
                        <a:t>Tipo de Gestão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</a:rPr>
                        <a:t>Municipal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</a:rPr>
                        <a:t>Estadual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</a:rPr>
                        <a:t>Privada Contratada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Sem fins </a:t>
                      </a:r>
                      <a:r>
                        <a:rPr lang="pt-BR" sz="14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Lucrat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Central de regulação de serviços de saúde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Centro de atenção hemoterapia e/ou hematológica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Centro de atenção psicossocial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Centro de saúde / unidade de saúde/ posto de saúde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Unidade</a:t>
                      </a:r>
                      <a:r>
                        <a:rPr lang="pt-BR" sz="140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Apoio Diagnose e terapia – SADT isolado</a:t>
                      </a:r>
                      <a:endParaRPr lang="pt-BR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Centro de Detenção/ </a:t>
                      </a:r>
                      <a:r>
                        <a:rPr lang="pt-BR" sz="14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Penitênciaria</a:t>
                      </a:r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Regional (CNES – Grupo UBS)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Clínica</a:t>
                      </a:r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espec. CEO / CEFIL / Rede Cuidar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Farmácia ( Básica</a:t>
                      </a:r>
                      <a:r>
                        <a:rPr lang="pt-BR" sz="14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e Cidadã)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Pronto Atendimento</a:t>
                      </a:r>
                      <a:r>
                        <a:rPr lang="pt-BR" sz="14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- UPAI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285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Hospital geral / RD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Laboratório central de saúde pública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Policlínica ( USL</a:t>
                      </a:r>
                      <a:r>
                        <a:rPr lang="pt-BR" sz="14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/ NAPS)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49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Secretaria de saúde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Unidade de vigilância em saúde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Unidade</a:t>
                      </a:r>
                      <a:r>
                        <a:rPr lang="pt-BR" sz="14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Móvel de Nível Pré Hospitalar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Unidade móvel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</a:rPr>
                        <a:t>Total 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2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952221" y="4929198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/>
              </a:rPr>
              <a:t>Fonte:   SCNES / MS.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6160828"/>
              </p:ext>
            </p:extLst>
          </p:nvPr>
        </p:nvGraphicFramePr>
        <p:xfrm>
          <a:off x="683568" y="1928802"/>
          <a:ext cx="3571900" cy="2281799"/>
        </p:xfrm>
        <a:graphic>
          <a:graphicData uri="http://schemas.openxmlformats.org/drawingml/2006/table">
            <a:tbl>
              <a:tblPr/>
              <a:tblGrid>
                <a:gridCol w="2474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7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Esfera Administrativa (Gerência)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Federal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43438" y="1953107"/>
          <a:ext cx="400049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CaixaDeTexto 17"/>
            <p:cNvSpPr txBox="1"/>
            <p:nvPr/>
          </p:nvSpPr>
          <p:spPr>
            <a:xfrm>
              <a:off x="6000760" y="571480"/>
              <a:ext cx="2857520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dirty="0"/>
                <a:t>ESTABELECIMENTO ESPECIALIZADO - LINHARES/ES .</a:t>
              </a:r>
              <a:endParaRPr lang="pt-BR" sz="12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2622619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834BE1AF-86F8-4878-BEA8-9C1FF81FD84A}"/>
              </a:ext>
            </a:extLst>
          </p:cNvPr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EFE5EF4A-5C57-4A08-B267-2E36F16B6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21B9131C-ED3E-4D04-8FDB-4258684DD45D}"/>
                </a:ext>
              </a:extLst>
            </p:cNvPr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00746B33-27A2-4C92-A132-57CC53C0C4D9}"/>
                </a:ext>
              </a:extLst>
            </p:cNvPr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1B20AF72-6628-4FF7-A643-E5EAA173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1C7A56E-E0DD-4B5C-ABEA-C57042DC932C}"/>
              </a:ext>
            </a:extLst>
          </p:cNvPr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  <p:extLst>
      <p:ext uri="{BB962C8B-B14F-4D97-AF65-F5344CB8AC3E}">
        <p14:creationId xmlns="" xmlns:p14="http://schemas.microsoft.com/office/powerpoint/2010/main" val="40760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50322</TotalTime>
  <Words>4324</Words>
  <Application>Microsoft Office PowerPoint</Application>
  <PresentationFormat>Apresentação na tela (4:3)</PresentationFormat>
  <Paragraphs>2116</Paragraphs>
  <Slides>31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Slide 2</vt:lpstr>
      <vt:lpstr>Slide 3</vt:lpstr>
      <vt:lpstr>Slide 4</vt:lpstr>
      <vt:lpstr>Slide 5</vt:lpstr>
      <vt:lpstr>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paula.tres</cp:lastModifiedBy>
  <cp:revision>303</cp:revision>
  <dcterms:created xsi:type="dcterms:W3CDTF">2020-02-13T13:47:09Z</dcterms:created>
  <dcterms:modified xsi:type="dcterms:W3CDTF">2022-10-14T20:01:49Z</dcterms:modified>
</cp:coreProperties>
</file>