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78" r:id="rId3"/>
    <p:sldId id="257" r:id="rId4"/>
    <p:sldId id="258" r:id="rId5"/>
    <p:sldId id="265" r:id="rId6"/>
    <p:sldId id="259" r:id="rId7"/>
    <p:sldId id="260" r:id="rId8"/>
    <p:sldId id="269" r:id="rId9"/>
    <p:sldId id="266" r:id="rId10"/>
    <p:sldId id="268" r:id="rId11"/>
    <p:sldId id="267" r:id="rId12"/>
    <p:sldId id="261" r:id="rId13"/>
    <p:sldId id="270" r:id="rId14"/>
    <p:sldId id="262" r:id="rId15"/>
    <p:sldId id="271" r:id="rId16"/>
    <p:sldId id="273" r:id="rId17"/>
    <p:sldId id="272" r:id="rId18"/>
    <p:sldId id="263" r:id="rId19"/>
    <p:sldId id="264" r:id="rId20"/>
    <p:sldId id="277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FFF00"/>
    <a:srgbClr val="F2F2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504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8D01E-4CDA-43D1-AECE-CBAEB7AE43F3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9C13-1381-47A6-9E34-45522A9083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0204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A9C13-1381-47A6-9E34-45522A908333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292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A9C13-1381-47A6-9E34-45522A908333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Acesso ao empreendimento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A9C13-1381-47A6-9E34-45522A908333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28774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A9C13-1381-47A6-9E34-45522A908333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815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22AC8-6889-4F4D-B4EA-C0C53114D21D}" type="datetimeFigureOut">
              <a:rPr lang="pt-BR" smtClean="0"/>
              <a:pPr/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088E6-9BE0-4679-A2BC-25E9A0E8E5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85720" y="1419940"/>
            <a:ext cx="8640960" cy="4795142"/>
          </a:xfrm>
          <a:prstGeom prst="rect">
            <a:avLst/>
          </a:prstGeom>
          <a:blipFill dpi="0" rotWithShape="1">
            <a:blip r:embed="rId2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Imagem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1362075" cy="952500"/>
          </a:xfrm>
          <a:prstGeom prst="rect">
            <a:avLst/>
          </a:prstGeom>
        </p:spPr>
      </p:pic>
      <p:pic>
        <p:nvPicPr>
          <p:cNvPr id="5" name="Imagem 4" descr="Logo fundo transparente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5206" y="357166"/>
            <a:ext cx="1152525" cy="93345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1071538" y="1643050"/>
            <a:ext cx="7416824" cy="460851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EIV - </a:t>
            </a:r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ESTUDO DE IMPACTO DE </a:t>
            </a:r>
            <a:r>
              <a:rPr lang="pt-BR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VIZINHANÇA</a:t>
            </a:r>
            <a:br>
              <a:rPr lang="pt-BR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COMPANHIA CACIQUE DE CAFÉ SOLUVEL </a:t>
            </a:r>
            <a:b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UNIDADE 02 EM LINHARES –ES</a:t>
            </a:r>
            <a: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005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44" b="5515"/>
          <a:stretch/>
        </p:blipFill>
        <p:spPr bwMode="auto">
          <a:xfrm>
            <a:off x="3033474" y="3429001"/>
            <a:ext cx="611052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94" b="13318"/>
          <a:stretch/>
        </p:blipFill>
        <p:spPr bwMode="auto">
          <a:xfrm>
            <a:off x="-1" y="0"/>
            <a:ext cx="653666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1406" y="3143248"/>
            <a:ext cx="162256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SETOR DE PRODUÇÃO</a:t>
            </a:r>
            <a:endParaRPr lang="pt-BR" sz="1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286116" y="6429396"/>
            <a:ext cx="23574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ESTAÇÃO DE TRATAMENTO DE EFLUENTES</a:t>
            </a:r>
            <a:endParaRPr lang="pt-BR" sz="1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4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yara PC\Desktop\A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0" y="773757"/>
            <a:ext cx="8748000" cy="532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51520" y="232312"/>
            <a:ext cx="8172400" cy="532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 smtClean="0">
                <a:latin typeface="Times New Roman" pitchFamily="18" charset="0"/>
                <a:cs typeface="Times New Roman" panose="02020603050405020304" pitchFamily="18" charset="0"/>
              </a:rPr>
              <a:t>Área de Influência do empreendimento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80661" y="1605384"/>
            <a:ext cx="1915075" cy="1152128"/>
          </a:xfrm>
          <a:prstGeom prst="rect">
            <a:avLst/>
          </a:prstGeom>
          <a:solidFill>
            <a:srgbClr val="F2F2F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4529" y="1762363"/>
            <a:ext cx="288032" cy="180000"/>
          </a:xfrm>
          <a:prstGeom prst="rect">
            <a:avLst/>
          </a:prstGeom>
          <a:solidFill>
            <a:srgbClr val="FFFF00">
              <a:alpha val="45882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03920" y="2132856"/>
            <a:ext cx="288032" cy="180000"/>
          </a:xfrm>
          <a:prstGeom prst="rect">
            <a:avLst/>
          </a:prstGeom>
          <a:solidFill>
            <a:srgbClr val="92D050">
              <a:alpha val="61176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95536" y="2456912"/>
            <a:ext cx="288032" cy="180000"/>
          </a:xfrm>
          <a:prstGeom prst="rect">
            <a:avLst/>
          </a:prstGeom>
          <a:solidFill>
            <a:srgbClr val="FFFF00">
              <a:alpha val="45882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83568" y="1652308"/>
            <a:ext cx="1480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Área de Influência</a:t>
            </a:r>
            <a:r>
              <a:rPr lang="pt-BR" sz="1000" baseline="0" dirty="0" smtClean="0"/>
              <a:t> – Meios socioeconômicos</a:t>
            </a:r>
            <a:endParaRPr lang="pt-BR" sz="1000" dirty="0"/>
          </a:p>
        </p:txBody>
      </p:sp>
      <p:sp>
        <p:nvSpPr>
          <p:cNvPr id="11" name="Retângulo 10"/>
          <p:cNvSpPr/>
          <p:nvPr/>
        </p:nvSpPr>
        <p:spPr>
          <a:xfrm>
            <a:off x="700757" y="2056802"/>
            <a:ext cx="1480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Área de Influência</a:t>
            </a:r>
            <a:r>
              <a:rPr lang="pt-BR" sz="1000" baseline="0" dirty="0" smtClean="0"/>
              <a:t> – Meio Biótico</a:t>
            </a:r>
            <a:endParaRPr lang="pt-BR" sz="1000" dirty="0"/>
          </a:p>
        </p:txBody>
      </p:sp>
      <p:sp>
        <p:nvSpPr>
          <p:cNvPr id="12" name="Retângulo 11"/>
          <p:cNvSpPr/>
          <p:nvPr/>
        </p:nvSpPr>
        <p:spPr>
          <a:xfrm>
            <a:off x="716806" y="2420888"/>
            <a:ext cx="14801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Companhia Cacique</a:t>
            </a:r>
            <a:endParaRPr lang="pt-BR" sz="1000" dirty="0"/>
          </a:p>
        </p:txBody>
      </p:sp>
      <p:sp>
        <p:nvSpPr>
          <p:cNvPr id="13" name="Texto explicativo retangular com cantos arredondados 12"/>
          <p:cNvSpPr/>
          <p:nvPr/>
        </p:nvSpPr>
        <p:spPr>
          <a:xfrm>
            <a:off x="7464507" y="3552387"/>
            <a:ext cx="1412248" cy="491990"/>
          </a:xfrm>
          <a:prstGeom prst="wedgeRoundRectCallout">
            <a:avLst>
              <a:gd name="adj1" fmla="val -43419"/>
              <a:gd name="adj2" fmla="val -227177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73016"/>
            <a:ext cx="1301153" cy="4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0" y="6286520"/>
            <a:ext cx="3714776" cy="2857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100" b="1" dirty="0" smtClean="0"/>
              <a:t>Fonte: </a:t>
            </a:r>
            <a:r>
              <a:rPr lang="pt-BR" sz="1100" dirty="0" smtClean="0"/>
              <a:t>adaptado de Google </a:t>
            </a:r>
            <a:r>
              <a:rPr lang="pt-BR" sz="1100" dirty="0" err="1" smtClean="0"/>
              <a:t>Earth</a:t>
            </a:r>
            <a:r>
              <a:rPr lang="pt-BR" sz="1100" dirty="0" smtClean="0"/>
              <a:t>. Acesso em 04/02/2020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26557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5429288" cy="500066"/>
          </a:xfrm>
        </p:spPr>
        <p:txBody>
          <a:bodyPr>
            <a:norm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Previsão para implantação do empreendimento</a:t>
            </a:r>
            <a:endParaRPr lang="pt-B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1142984"/>
            <a:ext cx="8208912" cy="3806164"/>
          </a:xfrm>
        </p:spPr>
        <p:txBody>
          <a:bodyPr>
            <a:normAutofit/>
          </a:bodyPr>
          <a:lstStyle/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para término: 1º trimestre de 2021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 Básica:</a:t>
            </a:r>
          </a:p>
          <a:p>
            <a:pPr algn="just">
              <a:buFont typeface="Wingdings" pitchFamily="2" charset="2"/>
              <a:buChar char="ü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Contratação de 320 funcionários </a:t>
            </a:r>
            <a:endParaRPr lang="pt-BR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Implantação do canteiro de obras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Etapas da implantação:</a:t>
            </a:r>
          </a:p>
          <a:p>
            <a:pPr lvl="1"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Limpeza; </a:t>
            </a:r>
          </a:p>
          <a:p>
            <a:pPr lvl="1"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Terraplanagem;</a:t>
            </a:r>
          </a:p>
          <a:p>
            <a:pPr lvl="1"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Implantação das redes de esgotamento sanitário;</a:t>
            </a:r>
          </a:p>
          <a:p>
            <a:pPr lvl="1"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Perfuração de poços;</a:t>
            </a:r>
          </a:p>
          <a:p>
            <a:pPr lvl="1"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Construção da unidade fabril (fundação, superestrutura, acabamento)</a:t>
            </a:r>
          </a:p>
          <a:p>
            <a:pPr lvl="1" algn="just">
              <a:buClrTx/>
              <a:buFont typeface="Arial" panose="020B0604020202020204" pitchFamily="34" charset="0"/>
              <a:buChar char="•"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4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5429288" cy="500066"/>
          </a:xfrm>
        </p:spPr>
        <p:txBody>
          <a:bodyPr>
            <a:norm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Previsão para implantação do empreendimento</a:t>
            </a:r>
            <a:endParaRPr lang="pt-B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Espaço Reservado para Conteúdo 11" descr="WhatsApp Image 2019-02-28 at 10.59.32 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57884" cy="3295060"/>
          </a:xfrm>
        </p:spPr>
      </p:pic>
      <p:pic>
        <p:nvPicPr>
          <p:cNvPr id="15" name="Imagem 14" descr="WhatsApp Image 2019-02-28 at 11.00.28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3241468"/>
            <a:ext cx="6429387" cy="3616531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42844" y="6596390"/>
            <a:ext cx="3286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Fonte: </a:t>
            </a:r>
            <a:r>
              <a:rPr lang="pt-BR" sz="1100" dirty="0" smtClean="0"/>
              <a:t>arquivo pessoal, 05/05/2019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39494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000108"/>
            <a:ext cx="7295694" cy="3929090"/>
          </a:xfrm>
        </p:spPr>
        <p:txBody>
          <a:bodyPr>
            <a:normAutofit/>
          </a:bodyPr>
          <a:lstStyle/>
          <a:p>
            <a:pPr marL="82296" indent="0" algn="just">
              <a:buClrTx/>
              <a:buFont typeface="Wingdings" pitchFamily="2" charset="2"/>
              <a:buChar char="ü"/>
            </a:pPr>
            <a:r>
              <a:rPr lang="pt-BR" sz="1800" dirty="0" smtClean="0">
                <a:latin typeface="Times New Roman" pitchFamily="18" charset="0"/>
                <a:cs typeface="Times New Roman" panose="02020603050405020304" pitchFamily="18" charset="0"/>
              </a:rPr>
              <a:t> IMPACTOS POSITIVOS</a:t>
            </a:r>
          </a:p>
          <a:p>
            <a:pPr marL="82296" indent="0" algn="just">
              <a:buClrTx/>
              <a:buFont typeface="Wingdings" pitchFamily="2" charset="2"/>
              <a:buChar char="ü"/>
            </a:pPr>
            <a:endParaRPr lang="pt-BR" sz="18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368046" indent="-285750" algn="just"/>
            <a:r>
              <a:rPr lang="pt-BR" sz="1800" dirty="0" smtClean="0">
                <a:latin typeface="Times New Roman" pitchFamily="18" charset="0"/>
                <a:cs typeface="Times New Roman" panose="02020603050405020304" pitchFamily="18" charset="0"/>
              </a:rPr>
              <a:t>Empreendimento alinhado ao planejamento e diretrizes do PDM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itchFamily="18" charset="0"/>
                <a:cs typeface="Times New Roman" panose="02020603050405020304" pitchFamily="18" charset="0"/>
              </a:rPr>
              <a:t>Fase de Instalação – 320 empregos </a:t>
            </a:r>
          </a:p>
          <a:p>
            <a:pPr algn="just"/>
            <a:r>
              <a:rPr lang="pt-BR" sz="1800" dirty="0" smtClean="0">
                <a:latin typeface="Times New Roman" pitchFamily="18" charset="0"/>
                <a:cs typeface="Times New Roman" panose="02020603050405020304" pitchFamily="18" charset="0"/>
              </a:rPr>
              <a:t>Fase de Operação – 177 vagas de emprego direto e 35 indiretos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itchFamily="18" charset="0"/>
                <a:cs typeface="Times New Roman" panose="02020603050405020304" pitchFamily="18" charset="0"/>
              </a:rPr>
              <a:t>Geração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tributos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municipais;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Geração de renda que movimenta outros setores, como o comércio; </a:t>
            </a: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Integração de fornecedores e empresas da região;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Valorização Imobiliária;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Investimentos de R$ 261.619.314,00.</a:t>
            </a:r>
            <a:endParaRPr lang="pt-BR" sz="1800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ClrTx/>
              <a:buNone/>
            </a:pP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285728"/>
            <a:ext cx="407196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DE IMPACTOS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2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295694" cy="5256584"/>
          </a:xfrm>
        </p:spPr>
        <p:txBody>
          <a:bodyPr>
            <a:normAutofit fontScale="92500" lnSpcReduction="10000"/>
          </a:bodyPr>
          <a:lstStyle/>
          <a:p>
            <a:pPr marL="82296" indent="0" algn="just">
              <a:buClrTx/>
              <a:buFont typeface="Wingdings" pitchFamily="2" charset="2"/>
              <a:buChar char="ü"/>
            </a:pP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IMPACTOS NEGATIVOS E AS MEDIDAS MITIGADORAS E COMPENSATÓRIAS</a:t>
            </a:r>
          </a:p>
          <a:p>
            <a:pPr marL="82296" indent="0" algn="just">
              <a:buClrTx/>
              <a:buFont typeface="Wingdings" pitchFamily="2" charset="2"/>
              <a:buChar char="ü"/>
            </a:pPr>
            <a:endParaRPr lang="pt-BR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Supressão de vegetação 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Dispensa de autorização da Secretaria Municipal de Meio Ambiente de Recursos Hídricos Naturais de Linhares 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Movimentação de Veículos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Melhoria da Sinalização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Implantação de Acesso ao empreendimento</a:t>
            </a:r>
          </a:p>
          <a:p>
            <a:pPr algn="just"/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Terraplanagem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Execução conforme projeto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Umectação </a:t>
            </a:r>
          </a:p>
          <a:p>
            <a:pPr algn="just">
              <a:buNone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Geração de Resíduos Sólidos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Implementação de uma Central de Resíduos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Execução do Plano de Gerenciamento de Resíduos Sólidos</a:t>
            </a:r>
          </a:p>
          <a:p>
            <a:pPr algn="just">
              <a:buNone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285728"/>
            <a:ext cx="407196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DE IMPACTOS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2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958498"/>
            <a:ext cx="7295694" cy="5256584"/>
          </a:xfrm>
        </p:spPr>
        <p:txBody>
          <a:bodyPr>
            <a:normAutofit/>
          </a:bodyPr>
          <a:lstStyle/>
          <a:p>
            <a:pPr marL="82296" indent="0" algn="just">
              <a:buClrTx/>
              <a:buFont typeface="Wingdings" pitchFamily="2" charset="2"/>
              <a:buChar char="ü"/>
            </a:pPr>
            <a:endParaRPr lang="pt-BR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Retirada de água do lençol freático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Outorga de Uso de Recursos Hídricos 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Implementação de métodos de reutilização de água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Redução de consumo</a:t>
            </a:r>
          </a:p>
          <a:p>
            <a:pPr algn="just">
              <a:buClrTx/>
              <a:buFontTx/>
              <a:buChar char="-"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Alteração da Paisagem/Meio Ambiente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Transformação de área rural para industrial</a:t>
            </a:r>
          </a:p>
          <a:p>
            <a:pPr algn="just">
              <a:buClrTx/>
              <a:buFontTx/>
              <a:buChar char="-"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Char char="-"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Geração de efluentes industriais e sanitários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Implantação de ETE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Outorga de Lançamento de Efluentes da Agência Nacional das Águas – ANA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Atendimento à Resolução CONAMA nº 430/2011</a:t>
            </a:r>
          </a:p>
          <a:p>
            <a:pPr algn="just"/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Construção de emissário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285728"/>
            <a:ext cx="407196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DE IMPACTOS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2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71546"/>
            <a:ext cx="7295694" cy="5256584"/>
          </a:xfrm>
        </p:spPr>
        <p:txBody>
          <a:bodyPr>
            <a:normAutofit/>
          </a:bodyPr>
          <a:lstStyle/>
          <a:p>
            <a:pPr marL="82296" indent="0" algn="just">
              <a:buClrTx/>
              <a:buFont typeface="Wingdings" pitchFamily="2" charset="2"/>
              <a:buChar char="ü"/>
            </a:pPr>
            <a:endParaRPr lang="pt-BR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ClrTx/>
              <a:buNone/>
            </a:pP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- Geração de gases e MP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 Utilização de filtros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 Monitoramento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 Atendimento à legislação vigente</a:t>
            </a:r>
          </a:p>
          <a:p>
            <a:pPr marL="82296" indent="0" algn="just"/>
            <a:endParaRPr lang="pt-BR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FontTx/>
              <a:buChar char="-"/>
            </a:pP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Ruídos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BR 101 e indústrias próximas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Utilização de </a:t>
            </a:r>
            <a:r>
              <a:rPr lang="pt-BR" sz="1800" dirty="0" err="1" smtClean="0">
                <a:latin typeface="Times New Roman" pitchFamily="18" charset="0"/>
                <a:cs typeface="Times New Roman" pitchFamily="18" charset="0"/>
              </a:rPr>
              <a:t>EPI’s</a:t>
            </a:r>
            <a:endParaRPr lang="pt-BR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/>
            <a:endParaRPr lang="pt-BR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FontTx/>
              <a:buChar char="-"/>
            </a:pP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Drenagem Pluvial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Instalação de sistema de drenagem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Seguirão para bacias de contribuição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285728"/>
            <a:ext cx="407196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DE IMPACTOS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2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1071546"/>
            <a:ext cx="6943748" cy="4525963"/>
          </a:xfrm>
        </p:spPr>
        <p:txBody>
          <a:bodyPr>
            <a:normAutofit/>
          </a:bodyPr>
          <a:lstStyle/>
          <a:p>
            <a:pPr marL="82296" indent="0" algn="just">
              <a:buClrTx/>
              <a:buFont typeface="Wingdings" pitchFamily="2" charset="2"/>
              <a:buChar char="ü"/>
            </a:pPr>
            <a:endParaRPr lang="pt-BR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ClrTx/>
              <a:buFontTx/>
              <a:buChar char="-"/>
            </a:pP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Consumo de energia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Carta de viabilidade da EDP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Seguir orientação quanto às instalações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Aprovação de Projeto elétrico</a:t>
            </a:r>
          </a:p>
          <a:p>
            <a:pPr marL="82296" indent="0" algn="just"/>
            <a:endParaRPr lang="pt-BR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FontTx/>
              <a:buChar char="-"/>
            </a:pP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Transporte Público</a:t>
            </a:r>
          </a:p>
          <a:p>
            <a:pPr marL="82296" indent="0" algn="just"/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   A empresa oferecerá transporte para os funcionários</a:t>
            </a:r>
          </a:p>
          <a:p>
            <a:pPr marL="82296" indent="0" algn="just"/>
            <a:endParaRPr lang="pt-BR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285728"/>
            <a:ext cx="407196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DE IMPACTOS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1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571472" y="357166"/>
            <a:ext cx="59293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CONCLUSÃO – SOBRE O EMPREENDIMENTO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52215" y="737165"/>
            <a:ext cx="864096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85750" indent="-285750" algn="just" eaLnBrk="0" hangingPunct="0">
              <a:buFont typeface="Arial" pitchFamily="34" charset="0"/>
              <a:buChar char="•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implantação do novo Empreendimento  vai ao encontro às diretrizes de planejamento urbano municipal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da Zona de Uso Rural Intensivo, que prevê incentivo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as atividades agropecuárias e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agroindustriais (LC nº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011, de 17 de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Janeiro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2012, Art.º 80)</a:t>
            </a:r>
          </a:p>
          <a:p>
            <a:pPr algn="just" eaLnBrk="0" hangingPunct="0"/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Escala do empreendimento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é condizente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com a capacidade do local – Via principal de acesso de grande porte e largura.</a:t>
            </a:r>
          </a:p>
          <a:p>
            <a:pPr algn="just" eaLnBrk="0" hangingPunct="0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Valorização imobiliária da região.</a:t>
            </a:r>
          </a:p>
          <a:p>
            <a:pPr algn="just" eaLnBrk="0" hangingPunct="0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maioria dos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impactos passíveis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de solução, serão adotadas pelo poder público ou pelo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próprio empreendedor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hangingPunct="0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785786" y="4572008"/>
            <a:ext cx="73581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Não foi encontrado indicador 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técnico que inviabilize a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implantação da COMPANHIA CACIQUE DE CAFÉ SOLÚVEL.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1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1362075" cy="952500"/>
          </a:xfrm>
          <a:prstGeom prst="rect">
            <a:avLst/>
          </a:prstGeom>
        </p:spPr>
      </p:pic>
      <p:pic>
        <p:nvPicPr>
          <p:cNvPr id="5" name="Imagem 4" descr="Logo fundo transparente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15206" y="357166"/>
            <a:ext cx="1152525" cy="933450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928662" y="1928802"/>
          <a:ext cx="7215237" cy="2143140"/>
        </p:xfrm>
        <a:graphic>
          <a:graphicData uri="http://schemas.openxmlformats.org/drawingml/2006/table">
            <a:tbl>
              <a:tblPr/>
              <a:tblGrid>
                <a:gridCol w="1861997"/>
                <a:gridCol w="2067093"/>
                <a:gridCol w="1571636"/>
                <a:gridCol w="1714511"/>
              </a:tblGrid>
              <a:tr h="281499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PROFISSIONAL</a:t>
                      </a:r>
                      <a:endParaRPr lang="pt-BR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TITULAÇÃO</a:t>
                      </a:r>
                      <a:endParaRPr lang="pt-BR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ATIVIDADE</a:t>
                      </a:r>
                      <a:endParaRPr lang="pt-BR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REGISTRO</a:t>
                      </a:r>
                      <a:endParaRPr lang="pt-BR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</a:tr>
              <a:tr h="123868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Mayara Engelhardt Costa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Arquiteta e Urbanista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Esp. em Direito Urbanístico e Ambiental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Participação Técnica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CAU </a:t>
                      </a:r>
                      <a:r>
                        <a:rPr lang="pt-BR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A106166-6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6229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Thamyres Vieira Magalhães</a:t>
                      </a:r>
                      <a:endParaRPr lang="pt-BR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Engenheira Ambiental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Participação Técnica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CREA ES-0049276/D</a:t>
                      </a:r>
                      <a:endParaRPr lang="pt-BR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928662" y="1428736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Equipe Técnica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5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52215" y="737165"/>
            <a:ext cx="8640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85750" indent="-285750" algn="just" eaLnBrk="0" hangingPunct="0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m 7" descr="Logo fundo transparent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0364" y="1214422"/>
            <a:ext cx="3357586" cy="278608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928926" y="3929066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www.esambiental.com.br</a:t>
            </a:r>
          </a:p>
          <a:p>
            <a:pPr algn="ctr"/>
            <a:r>
              <a:rPr lang="pt-BR" dirty="0" smtClean="0"/>
              <a:t>(27) 3264-0071</a:t>
            </a:r>
          </a:p>
          <a:p>
            <a:pPr algn="ctr"/>
            <a:r>
              <a:rPr lang="pt-BR" dirty="0" smtClean="0"/>
              <a:t>(27) 99227-1161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661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ntitled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929618" cy="5643601"/>
          </a:xfrm>
          <a:prstGeom prst="rect">
            <a:avLst/>
          </a:prstGeom>
        </p:spPr>
      </p:pic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6643702" y="3853174"/>
            <a:ext cx="1735495" cy="1076024"/>
            <a:chOff x="10493" y="6080"/>
            <a:chExt cx="1858" cy="1139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10493" y="6080"/>
              <a:ext cx="1858" cy="11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Área da Cacique</a:t>
              </a:r>
            </a:p>
            <a:p>
              <a:pPr marL="45720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     Limite da </a:t>
              </a:r>
              <a:r>
                <a:rPr kumimoji="0" lang="pt-BR" sz="9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Flona</a:t>
              </a:r>
              <a:endPara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                  Limite da ZA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10596" y="6155"/>
              <a:ext cx="284" cy="1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1F376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10596" y="6387"/>
              <a:ext cx="285" cy="21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D96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10596" y="6685"/>
              <a:ext cx="284" cy="16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357158" y="6286520"/>
            <a:ext cx="3286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Fonte:</a:t>
            </a:r>
            <a:r>
              <a:rPr lang="pt-BR" sz="1100" dirty="0" smtClean="0"/>
              <a:t> adaptado do </a:t>
            </a:r>
            <a:r>
              <a:rPr lang="pt-BR" sz="1100" dirty="0" err="1" smtClean="0"/>
              <a:t>ICMBio</a:t>
            </a:r>
            <a:r>
              <a:rPr lang="pt-BR" sz="1100" dirty="0" smtClean="0"/>
              <a:t>, 05/11/2019.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37661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WhatsApp Image 2019-11-06 at 13.37.33 (1).jpeg"/>
          <p:cNvPicPr/>
          <p:nvPr/>
        </p:nvPicPr>
        <p:blipFill>
          <a:blip r:embed="rId2" cstate="print">
            <a:lum contrast="10000"/>
          </a:blip>
          <a:srcRect t="14141"/>
          <a:stretch>
            <a:fillRect/>
          </a:stretch>
        </p:blipFill>
        <p:spPr>
          <a:xfrm>
            <a:off x="357158" y="500042"/>
            <a:ext cx="8429652" cy="564360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6429396"/>
            <a:ext cx="3286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Fonte: </a:t>
            </a:r>
            <a:r>
              <a:rPr lang="pt-BR" sz="1100" dirty="0" smtClean="0"/>
              <a:t>arquivo pessoal, 20/11/2019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37661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19-11-04 at 11.12.37 (1).jpeg"/>
          <p:cNvPicPr/>
          <p:nvPr/>
        </p:nvPicPr>
        <p:blipFill>
          <a:blip r:embed="rId2" cstate="print">
            <a:lum contrast="20000"/>
          </a:blip>
          <a:srcRect t="15151" r="2768" b="6221"/>
          <a:stretch>
            <a:fillRect/>
          </a:stretch>
        </p:blipFill>
        <p:spPr>
          <a:xfrm>
            <a:off x="500034" y="642918"/>
            <a:ext cx="8215369" cy="53578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28596" y="6357958"/>
            <a:ext cx="3286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Fonte: </a:t>
            </a:r>
            <a:r>
              <a:rPr lang="pt-BR" sz="1100" dirty="0" smtClean="0"/>
              <a:t>arquivo pessoal, 20/11/2019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37661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3568" y="764704"/>
            <a:ext cx="792088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é o Estudo de Impacto de Vizinhança - EIV?</a:t>
            </a:r>
          </a:p>
          <a:p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Contempla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impactos positivos e negativos gerados pelo empreendimento ou atividade, quanto à qualidade de vida da população residente nas proximidades, incluindo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análises relativa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adensamento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populacional,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valorização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imobiliária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paisagem,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dentre outras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Previsto no Estatuto da Cidade, Lei nº 10.257/2001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Lei Complementar nº 011/2012 alterada pela Lei nº 027/2014, que institui o Plano Diretor Municipal – PDM.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6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5794"/>
            <a:ext cx="7920880" cy="550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72400" cy="532392"/>
          </a:xfrm>
        </p:spPr>
        <p:txBody>
          <a:bodyPr>
            <a:norm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Localização do empreendimento</a:t>
            </a:r>
            <a:endParaRPr lang="pt-B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 explicativo retangular com cantos arredondados 7"/>
          <p:cNvSpPr/>
          <p:nvPr/>
        </p:nvSpPr>
        <p:spPr>
          <a:xfrm>
            <a:off x="3439658" y="4793709"/>
            <a:ext cx="1412248" cy="491990"/>
          </a:xfrm>
          <a:prstGeom prst="wedgeRoundRectCallout">
            <a:avLst>
              <a:gd name="adj1" fmla="val -69907"/>
              <a:gd name="adj2" fmla="val -52584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479" y="4840665"/>
            <a:ext cx="1301153" cy="4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 rot="20050856">
            <a:off x="4362210" y="2588140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</a:rPr>
              <a:t>BR</a:t>
            </a:r>
            <a:r>
              <a:rPr lang="pt-BR" sz="1600" baseline="0" dirty="0" smtClean="0">
                <a:solidFill>
                  <a:srgbClr val="FF0000"/>
                </a:solidFill>
              </a:rPr>
              <a:t> 101</a:t>
            </a:r>
            <a:endParaRPr lang="pt-BR" sz="1600" dirty="0">
              <a:solidFill>
                <a:srgbClr val="FF0000"/>
              </a:solidFill>
            </a:endParaRPr>
          </a:p>
        </p:txBody>
      </p:sp>
      <p:sp>
        <p:nvSpPr>
          <p:cNvPr id="12" name="Texto explicativo retangular com cantos arredondados 11"/>
          <p:cNvSpPr/>
          <p:nvPr/>
        </p:nvSpPr>
        <p:spPr>
          <a:xfrm>
            <a:off x="5143504" y="857232"/>
            <a:ext cx="1080120" cy="504056"/>
          </a:xfrm>
          <a:prstGeom prst="wedgeRoundRectCallout">
            <a:avLst>
              <a:gd name="adj1" fmla="val 107789"/>
              <a:gd name="adj2" fmla="val 6847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153780" y="803300"/>
            <a:ext cx="9898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dirty="0" smtClean="0"/>
              <a:t>Centro</a:t>
            </a:r>
          </a:p>
          <a:p>
            <a:pPr algn="ctr"/>
            <a:r>
              <a:rPr lang="pt-BR" sz="1500" dirty="0" smtClean="0"/>
              <a:t>Linhares</a:t>
            </a:r>
            <a:endParaRPr lang="pt-BR" sz="1500" dirty="0"/>
          </a:p>
        </p:txBody>
      </p:sp>
      <p:sp>
        <p:nvSpPr>
          <p:cNvPr id="14" name="Texto explicativo retangular com cantos arredondados 13"/>
          <p:cNvSpPr/>
          <p:nvPr/>
        </p:nvSpPr>
        <p:spPr>
          <a:xfrm>
            <a:off x="1424605" y="5168970"/>
            <a:ext cx="1131171" cy="445987"/>
          </a:xfrm>
          <a:prstGeom prst="wedgeRoundRectCallout">
            <a:avLst>
              <a:gd name="adj1" fmla="val -4343"/>
              <a:gd name="adj2" fmla="val -12397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2930" y="5243594"/>
            <a:ext cx="1007368" cy="32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14282" y="6286520"/>
            <a:ext cx="3929090" cy="2857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100" b="1" dirty="0" smtClean="0"/>
              <a:t>Fonte: </a:t>
            </a:r>
            <a:r>
              <a:rPr lang="pt-BR" sz="1100" dirty="0" smtClean="0"/>
              <a:t>adaptado de Google </a:t>
            </a:r>
            <a:r>
              <a:rPr lang="pt-BR" sz="1100" dirty="0" err="1" smtClean="0"/>
              <a:t>Earth</a:t>
            </a:r>
            <a:r>
              <a:rPr lang="pt-BR" sz="1100" dirty="0" smtClean="0"/>
              <a:t>. Acesso em 04/02/2020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75474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14348" y="1357298"/>
            <a:ext cx="74295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Distrito de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Bebedouro</a:t>
            </a: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área total do terreno: 50,16 hectares</a:t>
            </a: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construída: 19.278,70 m²</a:t>
            </a: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do Empreendimento: Industrial</a:t>
            </a: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de 12.000 toneladas por ano</a:t>
            </a: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de 33% na produção da Companhia</a:t>
            </a: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dos produtos serão exportados para cerca de 70 países</a:t>
            </a: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150000"/>
              </a:lnSpc>
              <a:buFontTx/>
              <a:buChar char="-"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85786" y="500042"/>
            <a:ext cx="5929354" cy="532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Companhia Cacique de Café Solúvel em Linhares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5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 rotWithShape="1">
          <a:blip r:embed="rId3" cstate="print"/>
          <a:srcRect r="10516"/>
          <a:stretch/>
        </p:blipFill>
        <p:spPr>
          <a:xfrm>
            <a:off x="500034" y="1000108"/>
            <a:ext cx="8256614" cy="525886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57158" y="285728"/>
            <a:ext cx="8172400" cy="532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 smtClean="0">
                <a:latin typeface="Times New Roman" pitchFamily="18" charset="0"/>
                <a:cs typeface="Times New Roman" panose="02020603050405020304" pitchFamily="18" charset="0"/>
              </a:rPr>
              <a:t>Zoneamento da área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rot="10800000">
            <a:off x="1785918" y="5715016"/>
            <a:ext cx="285752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714348" y="5643578"/>
            <a:ext cx="1276704" cy="142876"/>
          </a:xfrm>
          <a:prstGeom prst="rect">
            <a:avLst/>
          </a:prstGeom>
          <a:solidFill>
            <a:srgbClr val="FFFF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28596" y="6357958"/>
            <a:ext cx="66437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Fonte: </a:t>
            </a:r>
            <a:r>
              <a:rPr lang="pt-BR" sz="1100" dirty="0" smtClean="0"/>
              <a:t>adaptado de SIG Linhares. Acesso em 04/02/2020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11567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7158" y="357166"/>
            <a:ext cx="8172400" cy="532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 smtClean="0">
                <a:latin typeface="Times New Roman" pitchFamily="18" charset="0"/>
                <a:cs typeface="Times New Roman" panose="02020603050405020304" pitchFamily="18" charset="0"/>
              </a:rPr>
              <a:t>Zona Rural de Uso Intensivo de Linhares</a:t>
            </a:r>
            <a:r>
              <a:rPr 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acordo com o PDM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08720"/>
            <a:ext cx="8208912" cy="5112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Zona Rural de Uso Intensivo as atividades industriais voltadas para a transformação de produtos agropecuários são permitidas, contanto que não sejam fonte de grande potencial poluente.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Zona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Rural de Uso Intensivo é aquela com uso rural consolidado, na qual serão incentivadas as atividades agropecuárias e agroindustriais e a verticalização da produção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Atende ao tamanho de parcelamento instituído pela legislação municipal, estadual e federal</a:t>
            </a:r>
          </a:p>
        </p:txBody>
      </p:sp>
    </p:spTree>
    <p:extLst>
      <p:ext uri="{BB962C8B-B14F-4D97-AF65-F5344CB8AC3E}">
        <p14:creationId xmlns:p14="http://schemas.microsoft.com/office/powerpoint/2010/main" xmlns="" val="26605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71538" y="642918"/>
            <a:ext cx="7391682" cy="62150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Área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lazer;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Vestiários;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Restaurante;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Administrativo;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Ambulatório;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Segurança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trabalho;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Portaria;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Subestação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de energia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elétrica;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Armazém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Embalagem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Laboratórios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Manutenção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Almoxarifado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ETE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Armazém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Empacotamento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Secagem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Torradores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Envasamento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Utilidades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00034" y="357166"/>
            <a:ext cx="8172400" cy="532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Áreas do empreendimento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5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53" b="14446"/>
          <a:stretch/>
        </p:blipFill>
        <p:spPr bwMode="auto">
          <a:xfrm>
            <a:off x="2752000" y="3357562"/>
            <a:ext cx="6392000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26" b="13161"/>
          <a:stretch/>
        </p:blipFill>
        <p:spPr bwMode="auto">
          <a:xfrm>
            <a:off x="0" y="0"/>
            <a:ext cx="6286512" cy="3359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3519" y="3071810"/>
            <a:ext cx="221246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ACESSO AO EMPREENDIMENTO</a:t>
            </a:r>
            <a:endParaRPr lang="pt-BR" sz="1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6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1818</TotalTime>
  <Words>815</Words>
  <Application>Microsoft Office PowerPoint</Application>
  <PresentationFormat>Apresentação na tela (4:3)</PresentationFormat>
  <Paragraphs>183</Paragraphs>
  <Slides>23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 EIV - ESTUDO DE IMPACTO DE VIZINHANÇA   COMPANHIA CACIQUE DE CAFÉ SOLUVEL  UNIDADE 02 EM LINHARES –ES      </vt:lpstr>
      <vt:lpstr>Slide 2</vt:lpstr>
      <vt:lpstr>Slide 3</vt:lpstr>
      <vt:lpstr>Localização do empreendimento</vt:lpstr>
      <vt:lpstr>Slide 5</vt:lpstr>
      <vt:lpstr>Slide 6</vt:lpstr>
      <vt:lpstr>Slide 7</vt:lpstr>
      <vt:lpstr>Slide 8</vt:lpstr>
      <vt:lpstr>Slide 9</vt:lpstr>
      <vt:lpstr>Slide 10</vt:lpstr>
      <vt:lpstr>Slide 11</vt:lpstr>
      <vt:lpstr>Previsão para implantação do empreendimento</vt:lpstr>
      <vt:lpstr>Previsão para implantação do empreendimento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EIV - ESTUDO DE IMPACTO DE VIZINHANÇA   COMPANHIA CACIQUE DE CAFÉ SOLUVEL    Linhares - ES</dc:title>
  <dc:creator>Mayara PC</dc:creator>
  <cp:lastModifiedBy>Thamyres Sales</cp:lastModifiedBy>
  <cp:revision>63</cp:revision>
  <dcterms:created xsi:type="dcterms:W3CDTF">2020-01-30T20:06:56Z</dcterms:created>
  <dcterms:modified xsi:type="dcterms:W3CDTF">2020-02-05T20:36:10Z</dcterms:modified>
</cp:coreProperties>
</file>