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8" r:id="rId4"/>
    <p:sldId id="292" r:id="rId5"/>
    <p:sldId id="301" r:id="rId6"/>
    <p:sldId id="295" r:id="rId7"/>
    <p:sldId id="297" r:id="rId8"/>
    <p:sldId id="339" r:id="rId9"/>
    <p:sldId id="353" r:id="rId10"/>
    <p:sldId id="293" r:id="rId11"/>
    <p:sldId id="296" r:id="rId12"/>
    <p:sldId id="300" r:id="rId13"/>
    <p:sldId id="307" r:id="rId14"/>
    <p:sldId id="298" r:id="rId15"/>
    <p:sldId id="299" r:id="rId16"/>
    <p:sldId id="303" r:id="rId17"/>
    <p:sldId id="306" r:id="rId18"/>
    <p:sldId id="308" r:id="rId19"/>
    <p:sldId id="309" r:id="rId20"/>
    <p:sldId id="340" r:id="rId21"/>
    <p:sldId id="341" r:id="rId22"/>
    <p:sldId id="342" r:id="rId23"/>
    <p:sldId id="343" r:id="rId24"/>
    <p:sldId id="344" r:id="rId25"/>
    <p:sldId id="346" r:id="rId26"/>
    <p:sldId id="347" r:id="rId27"/>
    <p:sldId id="348" r:id="rId28"/>
    <p:sldId id="332" r:id="rId29"/>
    <p:sldId id="319" r:id="rId30"/>
    <p:sldId id="320" r:id="rId31"/>
    <p:sldId id="323" r:id="rId32"/>
    <p:sldId id="322" r:id="rId33"/>
    <p:sldId id="336" r:id="rId34"/>
    <p:sldId id="333" r:id="rId35"/>
    <p:sldId id="324" r:id="rId36"/>
    <p:sldId id="325" r:id="rId37"/>
    <p:sldId id="326" r:id="rId38"/>
    <p:sldId id="337" r:id="rId39"/>
    <p:sldId id="335" r:id="rId40"/>
    <p:sldId id="349" r:id="rId41"/>
    <p:sldId id="351" r:id="rId42"/>
    <p:sldId id="350" r:id="rId43"/>
    <p:sldId id="352" r:id="rId44"/>
    <p:sldId id="338" r:id="rId45"/>
    <p:sldId id="327" r:id="rId46"/>
    <p:sldId id="328" r:id="rId47"/>
    <p:sldId id="329" r:id="rId48"/>
    <p:sldId id="330" r:id="rId49"/>
    <p:sldId id="331" r:id="rId50"/>
    <p:sldId id="354" r:id="rId51"/>
    <p:sldId id="275" r:id="rId52"/>
    <p:sldId id="276" r:id="rId53"/>
    <p:sldId id="274" r:id="rId54"/>
    <p:sldId id="277" r:id="rId55"/>
    <p:sldId id="278" r:id="rId56"/>
    <p:sldId id="334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259" r:id="rId67"/>
    <p:sldId id="282" r:id="rId6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24138" units="1/cm"/>
          <inkml:channelProperty channel="T" name="resolution" value="1" units="1/dev"/>
        </inkml:channelProperties>
      </inkml:inkSource>
      <inkml:timestamp xml:id="ts0" timeString="2019-05-20T17:50:08.659"/>
    </inkml:context>
    <inkml:brush xml:id="br0">
      <inkml:brushProperty name="width" value="0.46667" units="cm"/>
      <inkml:brushProperty name="height" value="0.46667" units="cm"/>
      <inkml:brushProperty name="fitToCurve" value="1"/>
    </inkml:brush>
  </inkml:definitions>
  <inkml:trace contextRef="#ctx0" brushRef="#br0">376 303 0,'-23'0'94,"46"0"-47,23 0-47,-23 0 15,23 0-15,0 0 16,1 0 0,-24 0-16,0 0 15,23 0-15,23 0 16,-23 0-16,1 0 15,-1 0 1,0 0-16,0 0 16,23 0-16,-46 0 15,1 0-15,22 0 16,-23 0-16,23 0 16,-23 0-1,23 0-15,0 0 31,1 0-31,-1 0 16,-23 0 0,23 0-1,-23 0 17,23 0-1,-23 0-31,47 0 15,-1 0-15,-23 0 16,23 0-16,24 0 16,-24 23-16,0-23 15,-22 23-15,22-23 16,0 0-16,-23 0 16,24 0-16,-1 23 15,-46 1-15,46-24 16,-23 23-16,1-23 15,22 0-15,0 0 16,-23 0-16,-23 0 16,0 0-16,1 23 15,22-23-15,-23 0 16,23 0-16,-23 0 16,23 23-16,-23-23 15,0 0 1,1 0-1,-1 0 1,23 0 0,-23 0-1,23 0 1,-23 0 0,23 0-16,-23 0 15,24 0 1,-24 0 15,23 0-15,-23 0-1,23 0 79,-23 0-78,0 0-1,0 0 1,1 0-16,22 0 47,-23 0-32,23 0-15,0-23 16,0 23-16,-23 0 0,1 0 78,-1 0-47,0-23 16,0 23 16,0 0-48,0 0-15,-23-23 16,23 23 31,0-24 234,-23 1-203,23 23 141,-23-23-172,-23 23-31,23-23-16,-46 23 31,23 0-31,0-23 15,0 23 1,0 0-16,-24 0 16,24 0-1,0-23 1,0 23-16,0 0 31,-46-23-15,23 23-1,23 0 1,-24 0 0,24-23-1,-23 23 1,23 0 0,-23 0 15,23 0-16,-23-23 17,-1 23-17,1 0-15,23 0 32,-23 0-32,23-23 15,-23 23 1,23 0-16,-1 0 15,-22 0-15,23 0 16,0-23-16,-23 23 16,0-24-16,23 24 15,-24 0 1,1 0 0,23 0-1,0 0 1,-23 0-16,23 0 15,-23-23-15,23 23 16,-24 0 0,1 0-1,0 0-15,0 0 16,23 0 0,0 0-1,0 0-15,-1 0 16,1 0-1,0 0 1,0 0-16,0 0 16,-23 0-16,0 0 15,23 0-15,0-23 16,-24 23-16,1 0 16,-23-23-1,23 23 1,0 0-16,22 0 15,-22 0-15,23 0 16,-23 0-16,0 0 16,0 0-16,-24 0 15,24 0 1,23 0-16,0 0 16,0 0-16,0 0 15,0 0 1,-23 0-1,-1 0 1,24 0-16,0 0 16,0 0-16,0 0 15,0 0-15,0 0 16,-23 0 0,-1 0-1,24 0-15,-23 0 16,23 0-1,-23 0-15,23 0 32,-23 0-32,23 0 0,-1 0 15,1 0 1,0 0 0,-23 0-1,23 0 1,-23 0-1,23 0 1,-23 0 0,22 0-1,-22 0 1,23-23-16,0 23 31,0 0-15,0 0 15,0 0-31,0 0 16,0 0-1,23-23 1,-47 23 31,24 0-32,-23 0 1,23 0 109,-23 0-109,23 0-1,0 0 1,23 23 46,-23-23-30,23 23 15,-23-23-16,23 23 0,0 0-31,0 0 0,-24-23 16,24 24-1,0-1 1,-23-23 31,23 23-16,0 23 16,0-23 15,0 23-15,0-23-15,0 0-1,0 0-16,0 1 1,-23-24-16,23 23 47,0 0-31,0 0-1,0 0 63,0 0-62,0 0 15,0 0 110,23 0-94,0-23-32,1 0 1,-1 0 31,23 23-16,-23-23-15,23 0-16,0 0 0,-23 0 15,0 0-15,24 0 16,-24 0-16,0 0 16,0 0-16,0 0 15,0 0 16,0 0-15,0 0 0,0 0-16,0 0 31,1 0-31,-1 0 16,0 0-1,0 0-15,0 0 16,23 0-1,-23 0-15,23 0 16,-23 0-16,24 0 16,-24 0-1,23 0 1,0 0 0,-23 0-16,0 0 15,23 0 1,-22 0-1,22 0-15,-23 0 16,0 0 0,23 0-16,-23 0 15,23 0-15,-23 23 16,24-23-16,-24 0 16,46 24 15,-46-24-31,23 23 31,-23-23-15,0 0-16,1 0 15,-1 0 1,23 0-16,-23 0 16,0 0-16,23 0 15,0 0-15,-23 23 16,24-23-16,-24 0 15,0 0-15,0 23 16,0-23 0,23 0 15,0 0-31,1 0 16,-24 0-16,0 0 15,0 0 1,0 23-1,23-23-15,-23 0 16,23 23-16,-23-23 16,1 0-16,-1 0 15,23 0-15,-23 0 16,23 0 0,0 0-1,-23 0 1,24 0-1,-24 0-15,0 0 16,0 0 0,0 0-1,23 0 1,-23 0 0,23 0-16,-23 0 15,24 0 1,-24 0-16,0 0 15,0 0-15,0 0 16,0 0-16,23 0 16,0 46-1,-22-46-15,-1 0 16,23 0-16,23 0 16,-46 0-1,23 0 16,-23 0-15,47 0 0,-24 0-1,-23 0-15,23 0 16,-23 0 15,0 0-15,0 0-16,1 0 15,22 0-15,-23 0 16,0 0 0,0 0-16,0 0 15,0 0 1,0 0-16,0 0 31,24 0-15,-24 0 15,23 0 0,-23 0-15,23 0 0,-23 0-1,23 0 16,-23 0-15,24 0 15,-24-23-15,0 23 1671,-23-23-1671,-23-46-16,23 46 16,-23 0-16,23-1 15,0 1-15,0 0 16,0-23 15,0 23 516,-23 0-531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24138" units="1/cm"/>
          <inkml:channelProperty channel="T" name="resolution" value="1" units="1/dev"/>
        </inkml:channelProperties>
      </inkml:inkSource>
      <inkml:timestamp xml:id="ts0" timeString="2019-05-20T14:33:51.872"/>
    </inkml:context>
    <inkml:brush xml:id="br0">
      <inkml:brushProperty name="width" value="0.46667" units="cm"/>
      <inkml:brushProperty name="height" value="0.46667" units="cm"/>
      <inkml:brushProperty name="fitToCurve" value="1"/>
    </inkml:brush>
  </inkml:definitions>
  <inkml:traceGroup>
    <inkml:annotationXML>
      <emma:emma xmlns:emma="http://www.w3.org/2003/04/emma" version="1.0">
        <emma:interpretation id="{F7B8D173-2EE6-40AB-8DFD-4F70F1FBE5C1}" emma:medium="tactile" emma:mode="ink">
          <msink:context xmlns:msink="http://schemas.microsoft.com/ink/2010/main" type="inkDrawing" rotatedBoundingBox="17536,8819 20835,8973 20821,9278 17522,9125" semanticType="callout" shapeName="Other"/>
        </emma:interpretation>
      </emma:emma>
    </inkml:annotationXML>
    <inkml:trace contextRef="#ctx0" brushRef="#br0">0 170 0,'0'-23'31,"23"23"1,23 0-17,-23 0 1,23 0-16,0 0 31,-23 0-15,1 0-16,-1 0 15,23 0-15,0 0 16,0 0 0,0 0-16,-23 0 15,1 0-15,-1 0 16,0 0-1,23 0-15,0 0 16,-23 0 0,23 0-1,1 0 1,-1 0-16,-23 0 16,23 0-1,-23 0-15,0 0 16,0 0-16,0 0 15,0 0-15,1 0 16,-1 0 0,0 0-16,0 0 31,23 0-15,-23 0-1,0 0 1,23 0-16,-23 0 15,24 0-15,-24 0 16,0 23-16,23-23 16,0 0-16,0 0 15,-23 23-15,24-23 16,-1 0-16,0 0 16,23 0-16,-46 0 15,47 0-15,-47 47 16,23-47-16,-23 0 15,23 0 1,0 0 0,-23 0-16,1 0 15,-1 23-15,0-23 16,23 23 0,0-23-1,-23 0 1,23 0-1,-23 0-15,1 0 16,45 23 0,-46-23-16,0 23 15,0-23 1,0 0-16,0 0 16,0 0-16,0 0 15,1 0-15,-1 0 16,23 0-16,-23 0 15,0 0 1,0 0-16,23 0 16,-23 0-1,0 0 1,1 0-16,-1 0 16,0 0-1,0 0 1,0 0-16,0 0 15,0 0-15,0 0 16,0 0-16,23 0 16,-22 0-16,22 0 15,-23 0 1,0 0 15,0 0 0,0 0 1,0 0 15,0-23 140,0 23-171,0 0-1,1-23 17,-24 0 14,0 0 1,23 23-47,-23-23 78,0-1 157,-23 24-220,-1 0 17,1 0-17,0 0 32,0-23-31,0 23-1,0 0 17,-23 0 15,23 0-1,0 0-14,0 0-32,-1 0 15,1 0 17,0 0-17,0 0 1,0 0 15,-23-23-15,46 0-16,-23 23 15,0 0 17,0 0-17,-24 0 32,24 0-31,0 0 15,0-23-31,0 23 16,0 0 15,0 0-16,0 0-15,0 0 32,0 0-32,0 0 15,-24 0 1,1-23 0,46 0-1,-46 23 1,23 0-1,0 0 1,0 0 15,0 0-31,0 0 32,-1 0-32,1 0 15,-46-23-15,23 23 16,23 0-1,0 0 1,-23-23 0,-1 23 31,24 0-32,0 0 1,0 0-1,0 0 1,0 0 0,0 0 15,0 0-15,0 0-1,0 0 1,-1 0-1,1 0 1,0 0 0,0 0-1,0 0 1,0 0 0,0 0 30,0 0 1,0 0-31,0 0 15,0 0-31,-1 0 31,1 0-15,0 0-16,0 0 16,0 0-1,0 0 1,0 0 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24138" units="1/cm"/>
          <inkml:channelProperty channel="T" name="resolution" value="1" units="1/dev"/>
        </inkml:channelProperties>
      </inkml:inkSource>
      <inkml:timestamp xml:id="ts0" timeString="2019-05-20T14:33:56.720"/>
    </inkml:context>
    <inkml:brush xml:id="br0">
      <inkml:brushProperty name="width" value="0.46667" units="cm"/>
      <inkml:brushProperty name="height" value="0.46667" units="cm"/>
      <inkml:brushProperty name="fitToCurve" value="1"/>
    </inkml:brush>
  </inkml:definitions>
  <inkml:traceGroup>
    <inkml:annotationXML>
      <emma:emma xmlns:emma="http://www.w3.org/2003/04/emma" version="1.0">
        <emma:interpretation id="{0CE22DA1-2630-4472-9890-BD892D5B09D6}" emma:medium="tactile" emma:mode="ink">
          <msink:context xmlns:msink="http://schemas.microsoft.com/ink/2010/main" type="inkDrawing" rotatedBoundingBox="10125,10761 11588,10322 11699,10690 10236,11129" semanticType="callout" shapeName="Other">
            <msink:sourceLink direction="with" ref="{8039AF00-487A-4B0D-8A0E-5030E1A1988F}"/>
          </msink:context>
        </emma:interpretation>
      </emma:emma>
    </inkml:annotationXML>
    <inkml:trace contextRef="#ctx0" brushRef="#br0">0 491 0,'23'0'156,"46"0"-140,-23 0-16,0 0 16,1 0-16,-1 0 15,0 0-15,0 0 16,0-23 0,0 23-1,-22 0-15,-1 0 16,0-23-16,0 23 15,23 0 1,-23 0-16,0 0 16,0 0-1,23 0 1,1-23-16,-24 23 31,0 0-31,0 0 16,0 0-1,0 0-15,0-23 16,0 23 0,0 0-1,0 0-15,1 0 16,-1 0 0,0-23-16,23 23 15,-23-23 1,0 23-16,23 0 15,-23 0 1,0 0 0,24 0-1,-24 0 1,0 0 0,0 0-16,23 0 31,-23-23 0,0 23 32,23-23-32,-46 0 328,0-24-328,0 24-15,0-23 15,0 23 16,0-23 109,-23 23-109,0 23-15,0-23-17,0 0 16,0 0-15,0 23 62,0 0 125,0 0-187,0 0 15,0 0 0,-1 0 32,1 0 78,-23 23 30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24138" units="1/cm"/>
          <inkml:channelProperty channel="T" name="resolution" value="1" units="1/dev"/>
        </inkml:channelProperties>
      </inkml:inkSource>
      <inkml:timestamp xml:id="ts0" timeString="2019-05-20T14:34:49.520"/>
    </inkml:context>
    <inkml:brush xml:id="br0">
      <inkml:brushProperty name="width" value="0.46667" units="cm"/>
      <inkml:brushProperty name="height" value="0.46667" units="cm"/>
      <inkml:brushProperty name="fitToCurve" value="1"/>
    </inkml:brush>
  </inkml:definitions>
  <inkml:traceGroup>
    <inkml:annotationXML>
      <emma:emma xmlns:emma="http://www.w3.org/2003/04/emma" version="1.0">
        <emma:interpretation id="{3C56846C-13FC-4A08-AB81-3A63DBB1156A}" emma:medium="tactile" emma:mode="ink">
          <msink:context xmlns:msink="http://schemas.microsoft.com/ink/2010/main" type="writingRegion" rotatedBoundingBox="6581,11199 7065,11199 7065,14824 6581,14824"/>
        </emma:interpretation>
      </emma:emma>
    </inkml:annotationXML>
    <inkml:traceGroup>
      <inkml:annotationXML>
        <emma:emma xmlns:emma="http://www.w3.org/2003/04/emma" version="1.0">
          <emma:interpretation id="{B76C553A-8D6A-4026-9D0E-8FCB1207AC12}" emma:medium="tactile" emma:mode="ink">
            <msink:context xmlns:msink="http://schemas.microsoft.com/ink/2010/main" type="paragraph" rotatedBoundingBox="6581,11199 7065,11199 7065,14824 6581,148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20B1A6-2E93-44A0-AC59-6AB1CF6B1182}" emma:medium="tactile" emma:mode="ink">
              <msink:context xmlns:msink="http://schemas.microsoft.com/ink/2010/main" type="line" rotatedBoundingBox="6581,11199 7065,11199 7065,14824 6581,14824"/>
            </emma:interpretation>
          </emma:emma>
        </inkml:annotationXML>
        <inkml:traceGroup>
          <inkml:annotationXML>
            <emma:emma xmlns:emma="http://www.w3.org/2003/04/emma" version="1.0">
              <emma:interpretation id="{B05FEB1B-82F2-4BE5-97F8-B04B269E8919}" emma:medium="tactile" emma:mode="ink">
                <msink:context xmlns:msink="http://schemas.microsoft.com/ink/2010/main" type="inkWord" rotatedBoundingBox="6604,14224 7065,14224 7065,14824 6604,1482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-3972 1086 0,'0'69'16,"23"-46"-16,-23 0 16,23-23-1,-23 23-15,0 23 0,0 1 32,23-1-17,-23-23 16,23 23-31,-23-23 16,23 0 15,-23 0 1,0 0-17,0 0 16,0 1 251,0-1-235,-23-23-16,0 0 0,0 23-15,0-23 31,0 0-1,0 0-14,0 23-1,0-23 94,0 0-63,0 0 1,-1 0 78,1 0-95,0 0 48,-23 23-16,23-23 141,0 0-156,0 0-17,0 23 17,0-23 296</inkml:trace>
        </inkml:traceGroup>
        <inkml:traceGroup>
          <inkml:annotationXML>
            <emma:emma xmlns:emma="http://www.w3.org/2003/04/emma" version="1.0">
              <emma:interpretation id="{9ED0DB3D-860F-438A-A502-179E29FC7D8B}" emma:medium="tactile" emma:mode="ink">
                <msink:context xmlns:msink="http://schemas.microsoft.com/ink/2010/main" type="inkWord" rotatedBoundingBox="6581,11199 6950,11199 6950,11222 6581,11222"/>
              </emma:interpretation>
              <emma:one-of disjunction-type="recognition" id="oneOf1">
                <emma:interpretation id="interp1" emma:lang="" emma:confidence="0">
                  <emma:literal>-</emma:literal>
                </emma:interpretation>
                <emma:interpretation id="interp2" emma:lang="" emma:confidence="0">
                  <emma:literal>_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'</emma:literal>
                </emma:interpretation>
                <emma:interpretation id="interp5" emma:lang="" emma:confidence="0">
                  <emma:literal>1</emma:literal>
                </emma:interpretation>
              </emma:one-of>
            </emma:emma>
          </inkml:annotationXML>
          <inkml:trace contextRef="#ctx0" brushRef="#br0" timeOffset="3534.6373">-3972-1916 0,'0'-23'593,"-23"23"-577,0 0 0,0 0 15,0 0 16,0 0 15,-1 0-46,1 0 31,0 0 31,0 0-62,0 0-1,0 0 95,0 0-110,0 0 46,0 0 48,0 0-47,0 0-31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24138" units="1/cm"/>
          <inkml:channelProperty channel="T" name="resolution" value="1" units="1/dev"/>
        </inkml:channelProperties>
      </inkml:inkSource>
      <inkml:timestamp xml:id="ts0" timeString="2019-05-20T14:34:01.944"/>
    </inkml:context>
    <inkml:brush xml:id="br0">
      <inkml:brushProperty name="width" value="0.46667" units="cm"/>
      <inkml:brushProperty name="height" value="0.46667" units="cm"/>
      <inkml:brushProperty name="fitToCurve" value="1"/>
    </inkml:brush>
  </inkml:definitions>
  <inkml:traceGroup>
    <inkml:annotationXML>
      <emma:emma xmlns:emma="http://www.w3.org/2003/04/emma" version="1.0">
        <emma:interpretation id="{7C4A732D-1AB8-4AFC-9A72-D7B77FC4116B}" emma:medium="tactile" emma:mode="ink">
          <msink:context xmlns:msink="http://schemas.microsoft.com/ink/2010/main" type="writingRegion" rotatedBoundingBox="10922,13138 11776,13138 11776,13369 10922,13369"/>
        </emma:interpretation>
      </emma:emma>
    </inkml:annotationXML>
    <inkml:traceGroup>
      <inkml:annotationXML>
        <emma:emma xmlns:emma="http://www.w3.org/2003/04/emma" version="1.0">
          <emma:interpretation id="{1AC0D73E-49D8-4CDA-B442-196522CA1AED}" emma:medium="tactile" emma:mode="ink">
            <msink:context xmlns:msink="http://schemas.microsoft.com/ink/2010/main" type="paragraph" rotatedBoundingBox="10922,13138 11776,13138 11776,13369 10922,133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87DABB-252E-47D3-B55E-2CC2DA8E9528}" emma:medium="tactile" emma:mode="ink">
              <msink:context xmlns:msink="http://schemas.microsoft.com/ink/2010/main" type="line" rotatedBoundingBox="10922,13138 11776,13138 11776,13369 10922,13369"/>
            </emma:interpretation>
          </emma:emma>
        </inkml:annotationXML>
        <inkml:traceGroup>
          <inkml:annotationXML>
            <emma:emma xmlns:emma="http://www.w3.org/2003/04/emma" version="1.0">
              <emma:interpretation id="{8039AF00-487A-4B0D-8A0E-5030E1A1988F}" emma:medium="tactile" emma:mode="ink">
                <msink:context xmlns:msink="http://schemas.microsoft.com/ink/2010/main" type="inkWord" rotatedBoundingBox="10922,13138 11776,13138 11776,13369 10922,13369">
                  <msink:destinationLink direction="with" ref="{0CE22DA1-2630-4472-9890-BD892D5B09D6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854 23 0,'-23'-23'93,"0"23"-77,0 0 0,0 0 15,0 0-16,-1 0 1,1 23 0,0-23 15,0 0-15,0 24 77,-23-1 64,23 0 1889,-23-23-1999,-1 46-31,24-46 31,0 0-16,0 0-15,0 0-1,0 0 1,0 0 31,0 0-32,0 23 17,0-23-1,0 0 0,-1 23 16,1-23-31,0 0-1,0 0 17,0 0 14,0 23-14,0-23 202,-23 0-109,23 0-78,23 23-31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24138" units="1/cm"/>
          <inkml:channelProperty channel="T" name="resolution" value="1" units="1/dev"/>
        </inkml:channelProperties>
      </inkml:inkSource>
      <inkml:timestamp xml:id="ts0" timeString="2019-05-20T14:35:20.910"/>
    </inkml:context>
    <inkml:brush xml:id="br0">
      <inkml:brushProperty name="width" value="0.46667" units="cm"/>
      <inkml:brushProperty name="height" value="0.46667" units="cm"/>
      <inkml:brushProperty name="fitToCurve" value="1"/>
    </inkml:brush>
  </inkml:definitions>
  <inkml:traceGroup>
    <inkml:annotationXML>
      <emma:emma xmlns:emma="http://www.w3.org/2003/04/emma" version="1.0">
        <emma:interpretation id="{7EADB2F6-FA1E-4B0D-BA5C-51E0C2936A86}" emma:medium="tactile" emma:mode="ink">
          <msink:context xmlns:msink="http://schemas.microsoft.com/ink/2010/main" type="inkDrawing" rotatedBoundingBox="16763,7957 19803,7132 19894,7468 16854,8292" semanticType="callout" shapeName="Other">
            <msink:sourceLink direction="with" ref="{7BB358C7-F0CB-4B14-9D53-3F19E659980A}"/>
          </msink:context>
        </emma:interpretation>
      </emma:emma>
    </inkml:annotationXML>
    <inkml:trace contextRef="#ctx0" brushRef="#br0">0 879 0,'0'-23'156,"0"-1"-156,23 1 16,0 23-1,0 0 1,0 0 0,0 0-16,-23-23 15,23 23-15,0 0 16,1 0 0,-1 0-1,0-23 1,-23 0-16,23 23 15,0 0 1,0 0-16,0 0 31,0-23-15,0 23 0,0 0-1,0 0-15,1 0 16,-1 0-16,0 0 15,0 0-15,0 0 32,0 0-17,0 0-15,0 0 32,0-46-32,0 46 15,0 0 1,24 0-16,-24 0 31,0 0-31,0 0 16,0 0-1,0 0-15,0 0 16,0-23-16,23 23 16,-22 0-1,45-23-15,0 23 16,-46 0-1,70-23-15,-70 23 16,0 0 15,0 0-15,0 0 0,23 0-16,0 0 15,-23-24 1,47 24-16,-47 0 15,46-23-15,-23 23 16,-23 0 0,0 0-1,0 0 1,1 0 0,-1 0-1,0 0 1,0 0-16,0-46 15,0 46-15,0 0 32,0 0-32,23 0 15,1 0 1,-24 0-16,0-23 16,23 23-16,-23 0 15,23-23 16,-23 0-15,23 23 0,-22 0-1,-1 0 1,0-23-16,23 23 31,-23 0-31,0-23 16,0 0-16,0 23 15,0 0 1,24 0 0,-24-23-1,0 23 17,23 0-1,-23 0 0,0 0-31,0-24 16,-23 1-1,23 23 17,-23-23 14,23 23 1,-23-46 360,-23 46-392,0 0-15,0 0 47,0 0-31,0 0 31,0 0-32,0 0 16,0 0 16,-24 0-15,47-23-32,-23 23 15,-23 0 16,23 0 1,-23 0-1,23 0 16,0 0-16,0 0-15,0 0-1,23-23 1,-24 23-16,1 0 31,0 0 0,0 0-15,0 0 0,0 0 15,0 0-15,0 0-16,0 0 31,0 0-16,0 0 48,23-23 2828,23 23-2891,0 0 15,0 0 32,23-23 0,-23 23 15,23 0 32,-23 0-47,24 0 16,-24 0-32,23 0-16,-46-23 1,23 23 0,0 0-1,0 0 1,0-23-16,0 23 31,0 0-15,0 0-1,1 0-15,-1-24 16,0 24 0,23 0-16,-23 0 15,0-23 1,0 23 31,0 0 0,0 0-32,0 0 1,1 0 0,-1 0-16,0 0 31,-23-23-31,23 23 15,0 0 1,0 0 0,0 0-1,0 0 1,0-23 0,0 23 15,0 0-16,1 0 48,-1 0-32,0 0 16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24138" units="1/cm"/>
          <inkml:channelProperty channel="T" name="resolution" value="1" units="1/dev"/>
        </inkml:channelProperties>
      </inkml:inkSource>
      <inkml:timestamp xml:id="ts0" timeString="2019-05-20T14:35:24.413"/>
    </inkml:context>
    <inkml:brush xml:id="br0">
      <inkml:brushProperty name="width" value="0.46667" units="cm"/>
      <inkml:brushProperty name="height" value="0.46667" units="cm"/>
      <inkml:brushProperty name="fitToCurve" value="1"/>
    </inkml:brush>
  </inkml:definitions>
  <inkml:traceGroup>
    <inkml:annotationXML>
      <emma:emma xmlns:emma="http://www.w3.org/2003/04/emma" version="1.0">
        <emma:interpretation id="{7AB69813-194A-4A3A-8F1D-30FDE3AFD71F}" emma:medium="tactile" emma:mode="ink">
          <msink:context xmlns:msink="http://schemas.microsoft.com/ink/2010/main" type="writingRegion" rotatedBoundingBox="20781,9351 21890,9351 21890,9744 20781,9744"/>
        </emma:interpretation>
      </emma:emma>
    </inkml:annotationXML>
    <inkml:traceGroup>
      <inkml:annotationXML>
        <emma:emma xmlns:emma="http://www.w3.org/2003/04/emma" version="1.0">
          <emma:interpretation id="{73BAA5C1-AA1F-44A3-9672-2D308A42BF4C}" emma:medium="tactile" emma:mode="ink">
            <msink:context xmlns:msink="http://schemas.microsoft.com/ink/2010/main" type="paragraph" rotatedBoundingBox="20781,9351 21890,9351 21890,9744 20781,97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87FBC7-697C-4C62-8DC8-66CB5C6139A9}" emma:medium="tactile" emma:mode="ink">
              <msink:context xmlns:msink="http://schemas.microsoft.com/ink/2010/main" type="line" rotatedBoundingBox="20781,9351 21890,9351 21890,9744 20781,9744"/>
            </emma:interpretation>
          </emma:emma>
        </inkml:annotationXML>
        <inkml:traceGroup>
          <inkml:annotationXML>
            <emma:emma xmlns:emma="http://www.w3.org/2003/04/emma" version="1.0">
              <emma:interpretation id="{7BB358C7-F0CB-4B14-9D53-3F19E659980A}" emma:medium="tactile" emma:mode="ink">
                <msink:context xmlns:msink="http://schemas.microsoft.com/ink/2010/main" type="inkWord" rotatedBoundingBox="20781,9351 21890,9351 21890,9744 20781,9744">
                  <msink:destinationLink direction="with" ref="{7EADB2F6-FA1E-4B0D-BA5C-51E0C2936A86}"/>
                </msink:context>
              </emma:interpretation>
              <emma:one-of disjunction-type="recognition" id="oneOf0">
                <emma:interpretation id="interp0" emma:lang="" emma:confidence="0">
                  <emma:literal>-</emma:literal>
                </emma:interpretation>
                <emma:interpretation id="interp1" emma:lang="" emma:confidence="0">
                  <emma:literal>~</emma:literal>
                </emma:interpretation>
                <emma:interpretation id="interp2" emma:lang="" emma:confidence="0">
                  <emma:literal>_</emma:literal>
                </emma:interpretation>
                <emma:interpretation id="interp3" emma:lang="" emma:confidence="0">
                  <emma:literal>n</emma:literal>
                </emma:interpretation>
                <emma:interpretation id="interp4" emma:lang="" emma:confidence="0">
                  <emma:literal>e</emma:literal>
                </emma:interpretation>
              </emma:one-of>
            </emma:emma>
          </inkml:annotationXML>
          <inkml:trace contextRef="#ctx0" brushRef="#br0">0 393 0,'47'-23'109,"-24"23"-109,0-23 16,23 23-16,-23-23 15,0 23-15,0 0 16,23 0-16,-22-23 15,-1 23-15,0 0 16,23-23 0,-23 23-1,-23-24-15,46 24 16,-23 0 0,23 0-1,-22 0 16,-1 0-15,23 0-16,-23 0 16,23-23-1,0 23 17,-23 0-17,24 0-15,-24 0 16,0 0-16,0 0 15,23 0-15,-23 0 16,0 0-16,0 0 16,23 0-16,-22 0 31,-1 0-15,0 0-1,0 0 79,-23-23 531,0 0-609,0 0-16,0 0 15,0 0 1,0 0-1,0 0 1,0-23 31,0 22-16,-23 24-15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24138" units="1/cm"/>
          <inkml:channelProperty channel="T" name="resolution" value="1" units="1/dev"/>
        </inkml:channelProperties>
      </inkml:inkSource>
      <inkml:timestamp xml:id="ts0" timeString="2019-05-20T14:38:12.777"/>
    </inkml:context>
    <inkml:brush xml:id="br0">
      <inkml:brushProperty name="width" value="0.46667" units="cm"/>
      <inkml:brushProperty name="height" value="0.46667" units="cm"/>
      <inkml:brushProperty name="fitToCurve" value="1"/>
    </inkml:brush>
  </inkml:definitions>
  <inkml:traceGroup>
    <inkml:annotationXML>
      <emma:emma xmlns:emma="http://www.w3.org/2003/04/emma" version="1.0">
        <emma:interpretation id="{11295FA4-9CDF-4B0A-BD24-FF8B3BB74437}" emma:medium="tactile" emma:mode="ink">
          <msink:context xmlns:msink="http://schemas.microsoft.com/ink/2010/main" type="inkDrawing" rotatedBoundingBox="7077,16293 9840,16737 9824,16835 7061,16391" shapeName="Other"/>
        </emma:interpretation>
      </emma:emma>
    </inkml:annotationXML>
    <inkml:trace contextRef="#ctx0" brushRef="#br0">0 0 0,'24'23'125,"22"-23"-110,0 0-15,0 0 16,-23 23-16,46-23 15,-22 23-15,-1-23 16,23 0-16,-46 0 16,23 0-16,-23 0 15,24 0-15,22 0 16,0 0-16,0 0 16,-22 0-1,-24 0-15,23 0 16,-23 0-16,46 23 15,-46-23-15,24 0 16,-24 24-16,23-24 16,-23 0-16,23 23 15,-23-23-15,0 0 16,23 0 0,-46 23-16,24-23 15,-1 0 1,23 0-16,0 0 31,-23 0-31,23 0 31,-23 0-15,0 23-16,24-23 16,-1 0-16,23 23 15,-46-23-15,23 23 16,1 0-1,22-23 1,-46 0-16,23 46 16,0-46-1,0 0-15,-22 23 16,22-23-16,23 23 16,-46-23-16,0 0 15,0 24-15,0-24 16,0 0-1,1 0 1,-1 0-16,23 23 31,-23-23-15,0 0 0,0 0-1,0 0 1,0 0-16,0 0 15,0 0-15,1 0 16,-1 0 0,0 0-1,0 0 17,0 0-17,0 0 48,0 0 77,0 0-108,0 0 93,0 0-94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989-BC71-4B22-A769-E8D9530D7928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5FD1-2C2F-42EA-8F0F-654543BF9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4842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989-BC71-4B22-A769-E8D9530D7928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5FD1-2C2F-42EA-8F0F-654543BF9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0565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989-BC71-4B22-A769-E8D9530D7928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5FD1-2C2F-42EA-8F0F-654543BF9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505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989-BC71-4B22-A769-E8D9530D7928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5FD1-2C2F-42EA-8F0F-654543BF9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107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989-BC71-4B22-A769-E8D9530D7928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5FD1-2C2F-42EA-8F0F-654543BF9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27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989-BC71-4B22-A769-E8D9530D7928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5FD1-2C2F-42EA-8F0F-654543BF9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980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989-BC71-4B22-A769-E8D9530D7928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5FD1-2C2F-42EA-8F0F-654543BF9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215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989-BC71-4B22-A769-E8D9530D7928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5FD1-2C2F-42EA-8F0F-654543BF9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878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989-BC71-4B22-A769-E8D9530D7928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5FD1-2C2F-42EA-8F0F-654543BF9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519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989-BC71-4B22-A769-E8D9530D7928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5FD1-2C2F-42EA-8F0F-654543BF9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220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989-BC71-4B22-A769-E8D9530D7928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5FD1-2C2F-42EA-8F0F-654543BF9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007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F2989-BC71-4B22-A769-E8D9530D7928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25FD1-2C2F-42EA-8F0F-654543BF9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61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5" Type="http://schemas.openxmlformats.org/officeDocument/2006/relationships/customXml" Target="../ink/ink1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Leis/L8078.ht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_Ato2015-2018/2017/Lei/L13455.htm#art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hyperlink" Target="http://www.planalto.gov.br/ccivil_03/LEIS/L8078.ht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48.jpeg"/><Relationship Id="rId7" Type="http://schemas.openxmlformats.org/officeDocument/2006/relationships/customXml" Target="../ink/ink3.xml"/><Relationship Id="rId12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7.emf"/><Relationship Id="rId4" Type="http://schemas.openxmlformats.org/officeDocument/2006/relationships/image" Target="../media/image49.jpeg"/><Relationship Id="rId9" Type="http://schemas.openxmlformats.org/officeDocument/2006/relationships/customXml" Target="../ink/ink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50.jpeg"/><Relationship Id="rId7" Type="http://schemas.openxmlformats.org/officeDocument/2006/relationships/image" Target="../media/image2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.xml"/><Relationship Id="rId5" Type="http://schemas.openxmlformats.org/officeDocument/2006/relationships/image" Target="../media/image20.emf"/><Relationship Id="rId10" Type="http://schemas.openxmlformats.org/officeDocument/2006/relationships/image" Target="../media/image23.emf"/><Relationship Id="rId4" Type="http://schemas.openxmlformats.org/officeDocument/2006/relationships/customXml" Target="../ink/ink6.xml"/><Relationship Id="rId9" Type="http://schemas.openxmlformats.org/officeDocument/2006/relationships/customXml" Target="../ink/ink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8.png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27919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347803" y="0"/>
            <a:ext cx="593751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 smtClean="0"/>
              <a:t>     </a:t>
            </a:r>
          </a:p>
          <a:p>
            <a:pPr algn="ctr"/>
            <a:r>
              <a:rPr lang="pt-BR" sz="2500" dirty="0"/>
              <a:t> </a:t>
            </a:r>
            <a:r>
              <a:rPr lang="pt-BR" sz="2500" dirty="0" smtClean="0"/>
              <a:t>   </a:t>
            </a:r>
          </a:p>
          <a:p>
            <a:pPr algn="ctr"/>
            <a:endParaRPr lang="pt-BR" sz="2500" b="1" dirty="0">
              <a:solidFill>
                <a:srgbClr val="0070C0"/>
              </a:solidFill>
            </a:endParaRPr>
          </a:p>
          <a:p>
            <a:pPr algn="ctr"/>
            <a:endParaRPr lang="pt-BR" sz="2500" b="1" dirty="0" smtClean="0">
              <a:solidFill>
                <a:srgbClr val="0070C0"/>
              </a:solidFill>
            </a:endParaRPr>
          </a:p>
          <a:p>
            <a:pPr algn="ctr"/>
            <a:r>
              <a:rPr lang="pt-BR" sz="4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O CDC E AS LEGISLAÇÕES CONGÊNERES PARA O </a:t>
            </a:r>
            <a:r>
              <a:rPr lang="pt-BR" sz="4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FORNECEDOR (COMÉRCIO EM GERAL)</a:t>
            </a:r>
            <a:endParaRPr lang="pt-BR" sz="44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732" y="4839144"/>
            <a:ext cx="3420986" cy="8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9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666963" y="1030288"/>
            <a:ext cx="7356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rgbClr val="0070C0"/>
                </a:solidFill>
              </a:rPr>
              <a:t>Forma Correta: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83" y="2402378"/>
            <a:ext cx="8269725" cy="33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9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68633" y="799795"/>
            <a:ext cx="7356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rgbClr val="0070C0"/>
                </a:solidFill>
              </a:rPr>
              <a:t>Forma Incorreta: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49" y="1630792"/>
            <a:ext cx="5922765" cy="432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2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0444" y="1488341"/>
            <a:ext cx="7356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800" dirty="0" smtClean="0">
              <a:solidFill>
                <a:srgbClr val="0070C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47651" y="753600"/>
            <a:ext cx="104241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AFIXAR OS PREÇOS EM </a:t>
            </a:r>
            <a:r>
              <a:rPr lang="pt-BR" sz="32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VENDAS </a:t>
            </a:r>
            <a:r>
              <a:rPr lang="pt-BR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VAREJO</a:t>
            </a:r>
            <a:r>
              <a:rPr lang="pt-BR" sz="32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pt-BR" sz="1200" b="1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 DEMAIS ESTABELECIMENTOS</a:t>
            </a:r>
            <a:endParaRPr lang="pt-BR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2000" b="1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autosserviços</a:t>
            </a:r>
            <a:r>
              <a:rPr lang="pt-BR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supermercados, hipermercados, mercearias ou estabelecimentos </a:t>
            </a:r>
            <a:r>
              <a:rPr lang="pt-BR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comerciais onde o consumidor tenha acesso direto ao produto, sem intervenção do comerciante, </a:t>
            </a:r>
            <a:r>
              <a:rPr lang="pt-BR" sz="28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podem </a:t>
            </a:r>
            <a:r>
              <a:rPr lang="pt-BR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 </a:t>
            </a:r>
            <a:r>
              <a:rPr lang="pt-BR" sz="28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utilizadas as seguintes modalidades de afixação: </a:t>
            </a:r>
            <a:r>
              <a:rPr lang="pt-BR" sz="2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direta ou impressa na própria embalagem, código referencial ou código de barras,</a:t>
            </a:r>
            <a:r>
              <a:rPr lang="pt-BR" sz="28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observado o disposto na lei. </a:t>
            </a:r>
            <a:endParaRPr lang="pt-BR" sz="2800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2°, I da Lei Federal n° 10.962/2004.</a:t>
            </a:r>
          </a:p>
          <a:p>
            <a:pPr algn="just"/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6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°, 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II, § 2°, 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II do Decreto Federal n° 5.903/2006.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89" y="4571726"/>
            <a:ext cx="2766752" cy="15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0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0444" y="1488341"/>
            <a:ext cx="7356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800" dirty="0" smtClean="0">
              <a:solidFill>
                <a:srgbClr val="0070C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47651" y="753600"/>
            <a:ext cx="1042416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000" b="1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800" dirty="0" smtClean="0"/>
          </a:p>
          <a:p>
            <a:pPr algn="just"/>
            <a:endParaRPr lang="pt-BR" sz="2800" dirty="0"/>
          </a:p>
          <a:p>
            <a:pPr algn="just"/>
            <a:endParaRPr lang="pt-BR" sz="2800" dirty="0" smtClean="0"/>
          </a:p>
          <a:p>
            <a:pPr algn="just"/>
            <a:endParaRPr lang="pt-BR" sz="1500" dirty="0"/>
          </a:p>
          <a:p>
            <a:pPr algn="just"/>
            <a:r>
              <a:rPr lang="pt-BR" sz="3000" dirty="0" smtClean="0">
                <a:solidFill>
                  <a:srgbClr val="0070C0"/>
                </a:solidFill>
              </a:rPr>
              <a:t>A </a:t>
            </a:r>
            <a:r>
              <a:rPr lang="pt-BR" sz="3000" dirty="0">
                <a:solidFill>
                  <a:srgbClr val="0070C0"/>
                </a:solidFill>
              </a:rPr>
              <a:t>tabela que relaciona os códigos aos seus respectivos preços deve: </a:t>
            </a:r>
            <a:r>
              <a:rPr lang="pt-BR" sz="3000" dirty="0" smtClean="0">
                <a:solidFill>
                  <a:srgbClr val="0070C0"/>
                </a:solidFill>
              </a:rPr>
              <a:t> a) estar </a:t>
            </a:r>
            <a:r>
              <a:rPr lang="pt-BR" sz="3000" dirty="0">
                <a:solidFill>
                  <a:srgbClr val="0070C0"/>
                </a:solidFill>
              </a:rPr>
              <a:t>visualmente unida e próxima dos produtos a que se refere; </a:t>
            </a:r>
            <a:r>
              <a:rPr lang="pt-BR" sz="3000" dirty="0" smtClean="0">
                <a:solidFill>
                  <a:srgbClr val="0070C0"/>
                </a:solidFill>
              </a:rPr>
              <a:t>b) </a:t>
            </a:r>
            <a:r>
              <a:rPr lang="pt-BR" sz="3000" dirty="0">
                <a:solidFill>
                  <a:srgbClr val="0070C0"/>
                </a:solidFill>
              </a:rPr>
              <a:t>ser imediatamente evidente ao consumidor, sem a necessidade de qualquer esforço ou deslocamento de sua parte</a:t>
            </a:r>
            <a:r>
              <a:rPr lang="pt-BR" sz="3000" dirty="0" smtClean="0">
                <a:solidFill>
                  <a:srgbClr val="0070C0"/>
                </a:solidFill>
              </a:rPr>
              <a:t>; e c) </a:t>
            </a:r>
            <a:r>
              <a:rPr lang="pt-BR" sz="3000" dirty="0">
                <a:solidFill>
                  <a:srgbClr val="0070C0"/>
                </a:solidFill>
              </a:rPr>
              <a:t>garantir a imediata identificação do preço ao consumidor</a:t>
            </a:r>
            <a:r>
              <a:rPr lang="pt-BR" sz="3000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pt-BR" sz="2000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6°, 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§ 2°, 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II do Decreto Federal n° 5.903/2006.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71" y="304354"/>
            <a:ext cx="3545492" cy="20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2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0442" y="833685"/>
            <a:ext cx="7356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rgbClr val="0070C0"/>
                </a:solidFill>
              </a:rPr>
              <a:t>Forma Correta: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453" y="1840980"/>
            <a:ext cx="3781953" cy="39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0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0443" y="1111620"/>
            <a:ext cx="7356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rgbClr val="0070C0"/>
                </a:solidFill>
              </a:rPr>
              <a:t>Forma Incorreta: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64" y="2477699"/>
            <a:ext cx="4893322" cy="325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7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96418"/>
            <a:ext cx="9991899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22960" y="554667"/>
            <a:ext cx="9020291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b="1" dirty="0" smtClean="0">
                <a:solidFill>
                  <a:srgbClr val="0070C0"/>
                </a:solidFill>
              </a:rPr>
              <a:t>QUAIS OS CUIDADOS QUANTO À AFIXAÇÃO DE PREÇOS, NO MOMENTO DA MONTAGEM, DO REARRANJO OU DA LIMPEZA DA VITRINE E DA LOJA?</a:t>
            </a:r>
          </a:p>
          <a:p>
            <a:pPr algn="ctr"/>
            <a:endParaRPr lang="pt-BR" sz="2000" b="1" dirty="0">
              <a:solidFill>
                <a:srgbClr val="0070C0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2800" b="1" dirty="0" smtClean="0">
                <a:solidFill>
                  <a:srgbClr val="FF0000"/>
                </a:solidFill>
              </a:rPr>
              <a:t>Se </a:t>
            </a:r>
            <a:r>
              <a:rPr lang="pt-BR" sz="2800" b="1" dirty="0">
                <a:solidFill>
                  <a:srgbClr val="FF0000"/>
                </a:solidFill>
              </a:rPr>
              <a:t>o estabelecimento estiver fechado ao público e </a:t>
            </a:r>
            <a:r>
              <a:rPr lang="pt-BR" sz="2800" b="1" dirty="0" smtClean="0">
                <a:solidFill>
                  <a:srgbClr val="FF0000"/>
                </a:solidFill>
              </a:rPr>
              <a:t>as vitrines </a:t>
            </a:r>
            <a:r>
              <a:rPr lang="pt-BR" sz="2800" b="1" dirty="0">
                <a:solidFill>
                  <a:srgbClr val="FF0000"/>
                </a:solidFill>
              </a:rPr>
              <a:t>vedadas, não há cuidados a serem </a:t>
            </a:r>
            <a:r>
              <a:rPr lang="pt-BR" sz="2800" b="1" dirty="0" smtClean="0">
                <a:solidFill>
                  <a:srgbClr val="FF0000"/>
                </a:solidFill>
              </a:rPr>
              <a:t>observados;</a:t>
            </a:r>
          </a:p>
          <a:p>
            <a:pPr algn="just"/>
            <a:endParaRPr lang="pt-BR" sz="2000" b="1" dirty="0" smtClean="0">
              <a:solidFill>
                <a:srgbClr val="FF0000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2800" b="1" dirty="0" smtClean="0">
                <a:solidFill>
                  <a:srgbClr val="FF0000"/>
                </a:solidFill>
              </a:rPr>
              <a:t>Se </a:t>
            </a:r>
            <a:r>
              <a:rPr lang="pt-BR" sz="2800" b="1" dirty="0">
                <a:solidFill>
                  <a:srgbClr val="FF0000"/>
                </a:solidFill>
              </a:rPr>
              <a:t>a montagem de vitrines, rearranjo </a:t>
            </a:r>
            <a:r>
              <a:rPr lang="pt-BR" sz="2800" b="1" dirty="0" smtClean="0">
                <a:solidFill>
                  <a:srgbClr val="FF0000"/>
                </a:solidFill>
              </a:rPr>
              <a:t>ou limpeza </a:t>
            </a:r>
            <a:r>
              <a:rPr lang="pt-BR" sz="2800" b="1" dirty="0">
                <a:solidFill>
                  <a:srgbClr val="FF0000"/>
                </a:solidFill>
              </a:rPr>
              <a:t>ocorrer em horário de funcionamento, </a:t>
            </a:r>
            <a:r>
              <a:rPr lang="pt-BR" sz="2800" b="1" dirty="0" smtClean="0">
                <a:solidFill>
                  <a:srgbClr val="FF0000"/>
                </a:solidFill>
              </a:rPr>
              <a:t>os preços </a:t>
            </a:r>
            <a:r>
              <a:rPr lang="pt-BR" sz="2800" b="1" dirty="0">
                <a:solidFill>
                  <a:srgbClr val="FF0000"/>
                </a:solidFill>
              </a:rPr>
              <a:t>dos produtos e serviços expostos à </a:t>
            </a:r>
            <a:r>
              <a:rPr lang="pt-BR" sz="2800" b="1" dirty="0" smtClean="0">
                <a:solidFill>
                  <a:srgbClr val="FF0000"/>
                </a:solidFill>
              </a:rPr>
              <a:t>venda devem </a:t>
            </a:r>
            <a:r>
              <a:rPr lang="pt-BR" sz="2800" b="1" dirty="0">
                <a:solidFill>
                  <a:srgbClr val="FF0000"/>
                </a:solidFill>
              </a:rPr>
              <a:t>ficar sempre visíveis ao </a:t>
            </a:r>
            <a:r>
              <a:rPr lang="pt-BR" sz="2800" b="1" dirty="0" smtClean="0">
                <a:solidFill>
                  <a:srgbClr val="FF0000"/>
                </a:solidFill>
              </a:rPr>
              <a:t>consumidor.</a:t>
            </a:r>
          </a:p>
          <a:p>
            <a:pPr marL="457200" indent="-457200" algn="just">
              <a:buFontTx/>
              <a:buChar char="-"/>
            </a:pPr>
            <a:endParaRPr lang="pt-BR" sz="2800" b="1" dirty="0">
              <a:solidFill>
                <a:srgbClr val="FF0000"/>
              </a:solidFill>
            </a:endParaRPr>
          </a:p>
          <a:p>
            <a:pPr algn="just"/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Art. 4°,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arágrafo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Ú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nico 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do Decreto Federal n° 5.903/2006.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695" y="4059246"/>
            <a:ext cx="1796358" cy="239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9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11383" y="687671"/>
            <a:ext cx="10316094" cy="626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QUAIS AS CONDUTAS PROIBIDAS PELA LEGISLAÇÃO VIGENTE?</a:t>
            </a:r>
          </a:p>
          <a:p>
            <a:pPr algn="just"/>
            <a:endParaRPr lang="pt-BR" sz="2800" b="1" dirty="0">
              <a:solidFill>
                <a:srgbClr val="0070C0"/>
              </a:solidFill>
            </a:endParaRPr>
          </a:p>
          <a:p>
            <a:pPr algn="just"/>
            <a:r>
              <a:rPr lang="pt-BR" sz="2800" b="1" dirty="0" smtClean="0">
                <a:solidFill>
                  <a:srgbClr val="FF0000"/>
                </a:solidFill>
              </a:rPr>
              <a:t>- Utilizar </a:t>
            </a:r>
            <a:r>
              <a:rPr lang="pt-BR" sz="2800" b="1" dirty="0">
                <a:solidFill>
                  <a:srgbClr val="FF0000"/>
                </a:solidFill>
              </a:rPr>
              <a:t>código de referência que deixa </a:t>
            </a:r>
            <a:r>
              <a:rPr lang="pt-BR" sz="2800" b="1" dirty="0" smtClean="0">
                <a:solidFill>
                  <a:srgbClr val="FF0000"/>
                </a:solidFill>
              </a:rPr>
              <a:t>dúvida quanto à identificação </a:t>
            </a:r>
            <a:r>
              <a:rPr lang="pt-BR" sz="2800" b="1" dirty="0">
                <a:solidFill>
                  <a:srgbClr val="FF0000"/>
                </a:solidFill>
              </a:rPr>
              <a:t>do item ao qual se </a:t>
            </a:r>
            <a:r>
              <a:rPr lang="pt-BR" sz="2800" b="1" dirty="0" smtClean="0">
                <a:solidFill>
                  <a:srgbClr val="FF0000"/>
                </a:solidFill>
              </a:rPr>
              <a:t>refere</a:t>
            </a:r>
            <a:r>
              <a:rPr lang="pt-BR" sz="2800" b="1" dirty="0">
                <a:solidFill>
                  <a:srgbClr val="FF0000"/>
                </a:solidFill>
              </a:rPr>
              <a:t>;</a:t>
            </a:r>
            <a:endParaRPr lang="pt-BR" sz="2800" b="1" dirty="0" smtClean="0">
              <a:solidFill>
                <a:srgbClr val="FF0000"/>
              </a:solidFill>
            </a:endParaRPr>
          </a:p>
          <a:p>
            <a:pPr algn="just"/>
            <a:endParaRPr lang="pt-BR" sz="1500" b="1" dirty="0">
              <a:solidFill>
                <a:srgbClr val="FF0000"/>
              </a:solidFill>
            </a:endParaRPr>
          </a:p>
          <a:p>
            <a:pPr algn="just"/>
            <a:r>
              <a:rPr lang="pt-BR" sz="2800" b="1" dirty="0" smtClean="0">
                <a:solidFill>
                  <a:srgbClr val="FF0000"/>
                </a:solidFill>
              </a:rPr>
              <a:t>- Utilizar </a:t>
            </a:r>
            <a:r>
              <a:rPr lang="pt-BR" sz="2800" b="1" dirty="0">
                <a:solidFill>
                  <a:srgbClr val="FF0000"/>
                </a:solidFill>
              </a:rPr>
              <a:t>letras cujo tamanho não seja uniforme </a:t>
            </a:r>
            <a:r>
              <a:rPr lang="pt-BR" sz="2800" b="1" dirty="0" smtClean="0">
                <a:solidFill>
                  <a:srgbClr val="FF0000"/>
                </a:solidFill>
              </a:rPr>
              <a:t>ou dificulte </a:t>
            </a:r>
            <a:r>
              <a:rPr lang="pt-BR" sz="2800" b="1" dirty="0">
                <a:solidFill>
                  <a:srgbClr val="FF0000"/>
                </a:solidFill>
              </a:rPr>
              <a:t>a </a:t>
            </a:r>
            <a:r>
              <a:rPr lang="pt-BR" sz="2800" b="1" dirty="0" smtClean="0">
                <a:solidFill>
                  <a:srgbClr val="FF0000"/>
                </a:solidFill>
              </a:rPr>
              <a:t>percepção </a:t>
            </a:r>
            <a:r>
              <a:rPr lang="pt-BR" sz="2800" b="1" dirty="0">
                <a:solidFill>
                  <a:srgbClr val="FF0000"/>
                </a:solidFill>
              </a:rPr>
              <a:t>da informação, considerada </a:t>
            </a:r>
            <a:r>
              <a:rPr lang="pt-BR" sz="2800" b="1" dirty="0" smtClean="0">
                <a:solidFill>
                  <a:srgbClr val="FF0000"/>
                </a:solidFill>
              </a:rPr>
              <a:t>a distância </a:t>
            </a:r>
            <a:r>
              <a:rPr lang="pt-BR" sz="2800" b="1" dirty="0">
                <a:solidFill>
                  <a:srgbClr val="FF0000"/>
                </a:solidFill>
              </a:rPr>
              <a:t>normal de visualização do </a:t>
            </a:r>
            <a:r>
              <a:rPr lang="pt-BR" sz="2800" b="1" dirty="0" smtClean="0">
                <a:solidFill>
                  <a:srgbClr val="FF0000"/>
                </a:solidFill>
              </a:rPr>
              <a:t>consumidor;</a:t>
            </a:r>
          </a:p>
          <a:p>
            <a:pPr marL="457200" indent="-457200" algn="just">
              <a:buFontTx/>
              <a:buChar char="-"/>
            </a:pPr>
            <a:endParaRPr lang="pt-BR" sz="1500" b="1" dirty="0">
              <a:solidFill>
                <a:srgbClr val="FF0000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2800" b="1" dirty="0" smtClean="0">
                <a:solidFill>
                  <a:srgbClr val="FF0000"/>
                </a:solidFill>
              </a:rPr>
              <a:t>Utilizar </a:t>
            </a:r>
            <a:r>
              <a:rPr lang="pt-BR" sz="2800" b="1" dirty="0">
                <a:solidFill>
                  <a:srgbClr val="FF0000"/>
                </a:solidFill>
              </a:rPr>
              <a:t>caracteres apagados, rasurados ou </a:t>
            </a:r>
            <a:r>
              <a:rPr lang="pt-BR" sz="2800" b="1" dirty="0" smtClean="0">
                <a:solidFill>
                  <a:srgbClr val="FF0000"/>
                </a:solidFill>
              </a:rPr>
              <a:t>borrados; </a:t>
            </a:r>
          </a:p>
          <a:p>
            <a:pPr marL="457200" indent="-457200" algn="just">
              <a:buFontTx/>
              <a:buChar char="-"/>
            </a:pPr>
            <a:endParaRPr lang="pt-BR" sz="2800" b="1" dirty="0">
              <a:solidFill>
                <a:srgbClr val="FF0000"/>
              </a:solidFill>
            </a:endParaRPr>
          </a:p>
          <a:p>
            <a:pPr algn="just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Art. 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9°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do Decreto Federal n° 5.903/2006.</a:t>
            </a:r>
          </a:p>
          <a:p>
            <a:pPr algn="just"/>
            <a:endParaRPr lang="pt-BR" sz="2800" b="1" dirty="0" smtClean="0">
              <a:solidFill>
                <a:srgbClr val="FF0000"/>
              </a:solidFill>
            </a:endParaRPr>
          </a:p>
          <a:p>
            <a:pPr algn="just"/>
            <a:endParaRPr lang="pt-BR" sz="1500" dirty="0" smtClean="0">
              <a:solidFill>
                <a:srgbClr val="FF0000"/>
              </a:solidFill>
            </a:endParaRPr>
          </a:p>
          <a:p>
            <a:pPr algn="just"/>
            <a:endParaRPr lang="pt-BR" sz="48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7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11383" y="323687"/>
            <a:ext cx="10316094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QUAIS AS CONDUTAS PROIBIDAS PELA LEGISLAÇÃO VIGENTE?</a:t>
            </a:r>
          </a:p>
          <a:p>
            <a:pPr algn="just"/>
            <a:endParaRPr lang="pt-BR" sz="2800" b="1" dirty="0">
              <a:solidFill>
                <a:srgbClr val="0070C0"/>
              </a:solidFill>
            </a:endParaRPr>
          </a:p>
          <a:p>
            <a:pPr algn="just"/>
            <a:r>
              <a:rPr lang="pt-BR" sz="2800" b="1" dirty="0" smtClean="0">
                <a:solidFill>
                  <a:srgbClr val="FF0000"/>
                </a:solidFill>
              </a:rPr>
              <a:t>- Ofertar </a:t>
            </a:r>
            <a:r>
              <a:rPr lang="pt-BR" sz="2800" b="1" dirty="0">
                <a:solidFill>
                  <a:srgbClr val="FF0000"/>
                </a:solidFill>
              </a:rPr>
              <a:t>produtos com preços “a partir de</a:t>
            </a:r>
            <a:r>
              <a:rPr lang="pt-BR" sz="2800" b="1" dirty="0" smtClean="0">
                <a:solidFill>
                  <a:srgbClr val="FF0000"/>
                </a:solidFill>
              </a:rPr>
              <a:t>...” em </a:t>
            </a:r>
            <a:r>
              <a:rPr lang="pt-BR" sz="2800" b="1" dirty="0">
                <a:solidFill>
                  <a:srgbClr val="FF0000"/>
                </a:solidFill>
              </a:rPr>
              <a:t>araras, expositores, vitrines, cestos etc</a:t>
            </a:r>
            <a:r>
              <a:rPr lang="pt-BR" sz="2800" b="1" dirty="0" smtClean="0">
                <a:solidFill>
                  <a:srgbClr val="FF0000"/>
                </a:solidFill>
              </a:rPr>
              <a:t>., sem </a:t>
            </a:r>
            <a:r>
              <a:rPr lang="pt-BR" sz="2800" b="1" dirty="0">
                <a:solidFill>
                  <a:srgbClr val="FF0000"/>
                </a:solidFill>
              </a:rPr>
              <a:t>indicar em cada unidade de produto </a:t>
            </a:r>
            <a:r>
              <a:rPr lang="pt-BR" sz="2800" b="1" dirty="0" smtClean="0">
                <a:solidFill>
                  <a:srgbClr val="FF0000"/>
                </a:solidFill>
              </a:rPr>
              <a:t>ofertado seu </a:t>
            </a:r>
            <a:r>
              <a:rPr lang="pt-BR" sz="2800" b="1" dirty="0">
                <a:solidFill>
                  <a:srgbClr val="FF0000"/>
                </a:solidFill>
              </a:rPr>
              <a:t>respectivo preço à vista. Vale lembrar que se </a:t>
            </a:r>
            <a:r>
              <a:rPr lang="pt-BR" sz="2800" b="1" dirty="0" smtClean="0">
                <a:solidFill>
                  <a:srgbClr val="FF0000"/>
                </a:solidFill>
              </a:rPr>
              <a:t>não estiverem </a:t>
            </a:r>
            <a:r>
              <a:rPr lang="pt-BR" sz="2800" b="1" dirty="0">
                <a:solidFill>
                  <a:srgbClr val="FF0000"/>
                </a:solidFill>
              </a:rPr>
              <a:t>mais disponíveis à venda unidades de </a:t>
            </a:r>
            <a:r>
              <a:rPr lang="pt-BR" sz="2800" b="1" dirty="0" smtClean="0">
                <a:solidFill>
                  <a:srgbClr val="FF0000"/>
                </a:solidFill>
              </a:rPr>
              <a:t>produto com </a:t>
            </a:r>
            <a:r>
              <a:rPr lang="pt-BR" sz="2800" b="1" dirty="0">
                <a:solidFill>
                  <a:srgbClr val="FF0000"/>
                </a:solidFill>
              </a:rPr>
              <a:t>o preço ofertado na informação “a partir de...”, </a:t>
            </a:r>
            <a:r>
              <a:rPr lang="pt-BR" sz="2800" b="1" dirty="0" smtClean="0">
                <a:solidFill>
                  <a:srgbClr val="FF0000"/>
                </a:solidFill>
              </a:rPr>
              <a:t>esta deve </a:t>
            </a:r>
            <a:r>
              <a:rPr lang="pt-BR" sz="2800" b="1" dirty="0">
                <a:solidFill>
                  <a:srgbClr val="FF0000"/>
                </a:solidFill>
              </a:rPr>
              <a:t>ser retirada ou alterada para contemplar o </a:t>
            </a:r>
            <a:r>
              <a:rPr lang="pt-BR" sz="2800" b="1" dirty="0" smtClean="0">
                <a:solidFill>
                  <a:srgbClr val="FF0000"/>
                </a:solidFill>
              </a:rPr>
              <a:t>próximo preço </a:t>
            </a:r>
            <a:r>
              <a:rPr lang="pt-BR" sz="2800" b="1" dirty="0">
                <a:solidFill>
                  <a:srgbClr val="FF0000"/>
                </a:solidFill>
              </a:rPr>
              <a:t>menor de valor dos produtos expostos à </a:t>
            </a:r>
            <a:r>
              <a:rPr lang="pt-BR" sz="2800" b="1" dirty="0" smtClean="0">
                <a:solidFill>
                  <a:srgbClr val="FF0000"/>
                </a:solidFill>
              </a:rPr>
              <a:t>venda; </a:t>
            </a:r>
          </a:p>
          <a:p>
            <a:pPr algn="just"/>
            <a:endParaRPr lang="pt-BR" sz="1500" b="1" dirty="0">
              <a:solidFill>
                <a:srgbClr val="FF0000"/>
              </a:solidFill>
            </a:endParaRPr>
          </a:p>
          <a:p>
            <a:pPr algn="just"/>
            <a:r>
              <a:rPr lang="pt-BR" sz="1500" b="1" dirty="0" smtClean="0">
                <a:solidFill>
                  <a:srgbClr val="FF0000"/>
                </a:solidFill>
              </a:rPr>
              <a:t>- </a:t>
            </a:r>
            <a:r>
              <a:rPr lang="pt-BR" sz="2800" b="1" dirty="0" smtClean="0">
                <a:solidFill>
                  <a:srgbClr val="FF0000"/>
                </a:solidFill>
              </a:rPr>
              <a:t>Expor </a:t>
            </a:r>
            <a:r>
              <a:rPr lang="pt-BR" sz="2800" b="1" dirty="0">
                <a:solidFill>
                  <a:srgbClr val="FF0000"/>
                </a:solidFill>
              </a:rPr>
              <a:t>preços com as cores das letras e do </a:t>
            </a:r>
            <a:r>
              <a:rPr lang="pt-BR" sz="2800" b="1" dirty="0" smtClean="0">
                <a:solidFill>
                  <a:srgbClr val="FF0000"/>
                </a:solidFill>
              </a:rPr>
              <a:t>fundo idênticos </a:t>
            </a:r>
            <a:r>
              <a:rPr lang="pt-BR" sz="2800" b="1" dirty="0">
                <a:solidFill>
                  <a:srgbClr val="FF0000"/>
                </a:solidFill>
              </a:rPr>
              <a:t>ou semelhantes, dificultando a </a:t>
            </a:r>
            <a:r>
              <a:rPr lang="pt-BR" sz="2800" b="1" dirty="0" smtClean="0">
                <a:solidFill>
                  <a:srgbClr val="FF0000"/>
                </a:solidFill>
              </a:rPr>
              <a:t>visibilidade;</a:t>
            </a:r>
          </a:p>
          <a:p>
            <a:pPr algn="just"/>
            <a:endParaRPr lang="pt-BR" sz="2000" dirty="0">
              <a:solidFill>
                <a:srgbClr val="0070C0"/>
              </a:solidFill>
            </a:endParaRPr>
          </a:p>
          <a:p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Art. 9° do Decreto Federal n° 5.903/2006.</a:t>
            </a:r>
          </a:p>
          <a:p>
            <a:endParaRPr lang="pt-BR" sz="48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7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313411" y="687671"/>
            <a:ext cx="980901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800" b="1" dirty="0" smtClean="0">
              <a:solidFill>
                <a:srgbClr val="0070C0"/>
              </a:solidFill>
            </a:endParaRPr>
          </a:p>
          <a:p>
            <a:pPr algn="ctr"/>
            <a:endParaRPr lang="pt-BR" sz="2800" b="1" dirty="0">
              <a:solidFill>
                <a:srgbClr val="0070C0"/>
              </a:solidFill>
            </a:endParaRPr>
          </a:p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QUAIS AS CONDUTAS PROIBIDAS PELA LEGISLAÇÃO VIGENTE?</a:t>
            </a:r>
          </a:p>
          <a:p>
            <a:pPr algn="just"/>
            <a:endParaRPr lang="pt-BR" sz="2800" b="1" dirty="0">
              <a:solidFill>
                <a:srgbClr val="FF0000"/>
              </a:solidFill>
            </a:endParaRPr>
          </a:p>
          <a:p>
            <a:pPr algn="just"/>
            <a:r>
              <a:rPr lang="pt-BR" sz="2800" b="1" dirty="0" smtClean="0">
                <a:solidFill>
                  <a:srgbClr val="FF0000"/>
                </a:solidFill>
              </a:rPr>
              <a:t>- Atribuir </a:t>
            </a:r>
            <a:r>
              <a:rPr lang="pt-BR" sz="2800" b="1" dirty="0">
                <a:solidFill>
                  <a:srgbClr val="FF0000"/>
                </a:solidFill>
              </a:rPr>
              <a:t>preços diferentes para o mesmo </a:t>
            </a:r>
            <a:r>
              <a:rPr lang="pt-BR" sz="2800" b="1" dirty="0" smtClean="0">
                <a:solidFill>
                  <a:srgbClr val="FF0000"/>
                </a:solidFill>
              </a:rPr>
              <a:t>item;</a:t>
            </a:r>
          </a:p>
          <a:p>
            <a:pPr algn="just"/>
            <a:endParaRPr lang="pt-BR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pt-BR" sz="2800" b="1" dirty="0" smtClean="0">
                <a:solidFill>
                  <a:srgbClr val="FF0000"/>
                </a:solidFill>
              </a:rPr>
              <a:t>- Ofertar </a:t>
            </a:r>
            <a:r>
              <a:rPr lang="pt-BR" sz="2800" b="1" dirty="0">
                <a:solidFill>
                  <a:srgbClr val="FF0000"/>
                </a:solidFill>
              </a:rPr>
              <a:t>concessão de desconto, deixando </a:t>
            </a:r>
            <a:r>
              <a:rPr lang="pt-BR" sz="2800" b="1" dirty="0" smtClean="0">
                <a:solidFill>
                  <a:srgbClr val="FF0000"/>
                </a:solidFill>
              </a:rPr>
              <a:t>de informar </a:t>
            </a:r>
            <a:r>
              <a:rPr lang="pt-BR" sz="2800" b="1" dirty="0">
                <a:solidFill>
                  <a:srgbClr val="FF0000"/>
                </a:solidFill>
              </a:rPr>
              <a:t>o preço à vista do respectivo produto</a:t>
            </a:r>
            <a:r>
              <a:rPr lang="pt-BR" sz="2800" b="1" dirty="0" smtClean="0">
                <a:solidFill>
                  <a:srgbClr val="FF0000"/>
                </a:solidFill>
              </a:rPr>
              <a:t>, já </a:t>
            </a:r>
            <a:r>
              <a:rPr lang="pt-BR" sz="2800" b="1" dirty="0">
                <a:solidFill>
                  <a:srgbClr val="FF0000"/>
                </a:solidFill>
              </a:rPr>
              <a:t>com o desconto ofertado (é admissível a </a:t>
            </a:r>
            <a:r>
              <a:rPr lang="pt-BR" sz="2800" b="1" dirty="0" smtClean="0">
                <a:solidFill>
                  <a:srgbClr val="FF0000"/>
                </a:solidFill>
              </a:rPr>
              <a:t>oferta do </a:t>
            </a:r>
            <a:r>
              <a:rPr lang="pt-BR" sz="2800" b="1" dirty="0">
                <a:solidFill>
                  <a:srgbClr val="FF0000"/>
                </a:solidFill>
              </a:rPr>
              <a:t>preço da seguinte forma: “de X por Y</a:t>
            </a:r>
            <a:r>
              <a:rPr lang="pt-BR" sz="2800" b="1" dirty="0" smtClean="0">
                <a:solidFill>
                  <a:srgbClr val="FF0000"/>
                </a:solidFill>
              </a:rPr>
              <a:t>”).</a:t>
            </a:r>
          </a:p>
          <a:p>
            <a:pPr marL="685800" indent="-685800" algn="just">
              <a:buFontTx/>
              <a:buChar char="-"/>
            </a:pPr>
            <a:endParaRPr lang="pt-BR" sz="2800" b="1" dirty="0">
              <a:solidFill>
                <a:srgbClr val="FF0000"/>
              </a:solidFill>
            </a:endParaRPr>
          </a:p>
          <a:p>
            <a:pPr algn="just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Art. 9° do Decreto Federal n° 5.903/2006.</a:t>
            </a:r>
          </a:p>
          <a:p>
            <a:pPr marL="685800" indent="-685800" algn="just">
              <a:buFontTx/>
              <a:buChar char="-"/>
            </a:pPr>
            <a:endParaRPr lang="pt-BR" sz="4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98270" y="539782"/>
            <a:ext cx="1079823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 smtClean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algn="ctr"/>
            <a:r>
              <a:rPr lang="pt-BR" sz="40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LEGISLAÇÃO </a:t>
            </a:r>
            <a:r>
              <a:rPr lang="pt-BR" sz="40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PRINCIPAL:</a:t>
            </a:r>
          </a:p>
          <a:p>
            <a:pPr algn="ctr"/>
            <a:endParaRPr lang="pt-BR" sz="4000" b="1" dirty="0" smtClean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algn="ctr"/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LEI FEDERAL N° 8.078/1990 (CDC);</a:t>
            </a:r>
          </a:p>
          <a:p>
            <a:pPr algn="ctr"/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LEI FEDERAL N° 10.962/2004 (PRECIFICAÇÃO);</a:t>
            </a:r>
          </a:p>
          <a:p>
            <a:pPr algn="ctr"/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DECRETO FEDERAL N° 5.903/2006 (PRECIFICAÇÃO);</a:t>
            </a:r>
            <a:endParaRPr lang="pt-BR" sz="40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598" y="4299466"/>
            <a:ext cx="1573992" cy="213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0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88541" y="687671"/>
            <a:ext cx="1024787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800" b="1" dirty="0" smtClean="0">
              <a:solidFill>
                <a:srgbClr val="0070C0"/>
              </a:solidFill>
            </a:endParaRPr>
          </a:p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QUAIS </a:t>
            </a:r>
            <a:r>
              <a:rPr lang="pt-BR" sz="2800" b="1" dirty="0" smtClean="0">
                <a:solidFill>
                  <a:srgbClr val="0070C0"/>
                </a:solidFill>
              </a:rPr>
              <a:t>AS CONDUTAS PROIBIDAS PELA LEGISLAÇÃO VIGENTE?</a:t>
            </a:r>
          </a:p>
          <a:p>
            <a:pPr algn="just"/>
            <a:endParaRPr lang="pt-BR" sz="2800" b="1" dirty="0">
              <a:solidFill>
                <a:srgbClr val="FF0000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2800" b="1" dirty="0" smtClean="0">
                <a:solidFill>
                  <a:srgbClr val="FF0000"/>
                </a:solidFill>
              </a:rPr>
              <a:t>Ofertar e apresentar </a:t>
            </a:r>
            <a:r>
              <a:rPr lang="pt-BR" sz="2800" b="1" dirty="0" smtClean="0">
                <a:solidFill>
                  <a:srgbClr val="FF0000"/>
                </a:solidFill>
              </a:rPr>
              <a:t>produtos </a:t>
            </a:r>
            <a:r>
              <a:rPr lang="pt-BR" sz="2800" b="1" dirty="0">
                <a:solidFill>
                  <a:srgbClr val="FF0000"/>
                </a:solidFill>
              </a:rPr>
              <a:t>ou serviços </a:t>
            </a:r>
            <a:r>
              <a:rPr lang="pt-BR" sz="2800" b="1" dirty="0" smtClean="0">
                <a:solidFill>
                  <a:srgbClr val="FF0000"/>
                </a:solidFill>
              </a:rPr>
              <a:t>em língua estrangeira.</a:t>
            </a:r>
          </a:p>
          <a:p>
            <a:pPr marL="457200" indent="-457200" algn="just">
              <a:buFontTx/>
              <a:buChar char="-"/>
            </a:pPr>
            <a:endParaRPr lang="pt-BR" sz="2800" b="1" dirty="0">
              <a:solidFill>
                <a:srgbClr val="FF0000"/>
              </a:solidFill>
            </a:endParaRPr>
          </a:p>
          <a:p>
            <a:pPr algn="just"/>
            <a:endParaRPr lang="pt-BR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pt-BR" sz="2800" b="1" dirty="0" smtClean="0">
                <a:solidFill>
                  <a:srgbClr val="FF0000"/>
                </a:solidFill>
              </a:rPr>
              <a:t>Obs.: Nas vitrines devem ser expostas informações e ofertas em língua portuguesa.</a:t>
            </a:r>
          </a:p>
          <a:p>
            <a:pPr marL="342900" indent="-342900" algn="just">
              <a:buFontTx/>
              <a:buChar char="-"/>
            </a:pPr>
            <a:endParaRPr lang="pt-BR" sz="2800" b="1" dirty="0">
              <a:solidFill>
                <a:srgbClr val="FF0000"/>
              </a:solidFill>
            </a:endParaRPr>
          </a:p>
          <a:p>
            <a:pPr algn="just"/>
            <a:endParaRPr lang="pt-BR" sz="28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Art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31, caput da Lei Federal n° 8.078/1990 (CDC).</a:t>
            </a:r>
            <a:endParaRPr lang="pt-BR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685800" indent="-685800" algn="just">
              <a:buFontTx/>
              <a:buChar char="-"/>
            </a:pPr>
            <a:endParaRPr lang="pt-BR" sz="4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6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88541" y="687671"/>
            <a:ext cx="102478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EXEMPLOS DE VITRINES COM INFORMAÇÕES EM LINGUA ESTRANGEIRAS</a:t>
            </a:r>
          </a:p>
          <a:p>
            <a:pPr algn="just"/>
            <a:endParaRPr lang="pt-BR" sz="4800" b="1" dirty="0" smtClean="0">
              <a:solidFill>
                <a:srgbClr val="FF0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35" y="1834722"/>
            <a:ext cx="5905651" cy="39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5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88541" y="687671"/>
            <a:ext cx="102478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EXEMPLOS DE VITRINES COM INFORMAÇÕES EM LINGUA ESTRANGEIRAS</a:t>
            </a:r>
          </a:p>
          <a:p>
            <a:pPr algn="just"/>
            <a:endParaRPr lang="pt-BR" sz="4800" b="1" dirty="0" smtClean="0">
              <a:solidFill>
                <a:srgbClr val="FF000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136" y="1737359"/>
            <a:ext cx="5503164" cy="412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6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88541" y="687671"/>
            <a:ext cx="102478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EXEMPLOS DE VITRINES COM INFORMAÇÕES EM LINGUA ESTRANGEIRAS</a:t>
            </a:r>
          </a:p>
          <a:p>
            <a:pPr algn="just"/>
            <a:endParaRPr lang="pt-BR" sz="4800" b="1" dirty="0" smtClean="0">
              <a:solidFill>
                <a:srgbClr val="FF0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1710363"/>
            <a:ext cx="5571744" cy="412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4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88541" y="687671"/>
            <a:ext cx="1024787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QUAIS </a:t>
            </a:r>
            <a:r>
              <a:rPr lang="pt-BR" sz="2800" b="1" dirty="0" smtClean="0">
                <a:solidFill>
                  <a:srgbClr val="0070C0"/>
                </a:solidFill>
              </a:rPr>
              <a:t>AS CONDUTAS PROIBIDAS PELA LEGISLAÇÃO VIGENTE?</a:t>
            </a:r>
          </a:p>
          <a:p>
            <a:pPr algn="just"/>
            <a:endParaRPr lang="pt-BR" sz="2800" b="1" dirty="0">
              <a:solidFill>
                <a:srgbClr val="FF0000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2800" b="1" dirty="0" smtClean="0">
                <a:solidFill>
                  <a:srgbClr val="FF0000"/>
                </a:solidFill>
              </a:rPr>
              <a:t>Rea</a:t>
            </a:r>
            <a:r>
              <a:rPr lang="pt-BR" sz="2800" b="1" dirty="0" smtClean="0">
                <a:solidFill>
                  <a:srgbClr val="FF0000"/>
                </a:solidFill>
              </a:rPr>
              <a:t>lizar a Publicidade Enganosa na comercialização de produtos </a:t>
            </a:r>
            <a:r>
              <a:rPr lang="pt-BR" sz="2800" b="1" dirty="0">
                <a:solidFill>
                  <a:srgbClr val="FF0000"/>
                </a:solidFill>
              </a:rPr>
              <a:t>ou </a:t>
            </a:r>
            <a:r>
              <a:rPr lang="pt-BR" sz="2800" b="1" dirty="0" smtClean="0">
                <a:solidFill>
                  <a:srgbClr val="FF0000"/>
                </a:solidFill>
              </a:rPr>
              <a:t>serviços.</a:t>
            </a:r>
          </a:p>
          <a:p>
            <a:pPr marL="457200" indent="-457200" algn="just">
              <a:buFontTx/>
              <a:buChar char="-"/>
            </a:pPr>
            <a:endParaRPr lang="pt-BR" sz="2800" b="1" dirty="0">
              <a:solidFill>
                <a:srgbClr val="FF0000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2800" b="1" dirty="0">
                <a:solidFill>
                  <a:srgbClr val="FF0000"/>
                </a:solidFill>
              </a:rPr>
              <a:t>Obs.: Nas vitrines devem ser expostas informações e ofertas </a:t>
            </a:r>
            <a:r>
              <a:rPr lang="pt-BR" sz="2800" b="1" dirty="0" smtClean="0">
                <a:solidFill>
                  <a:srgbClr val="FF0000"/>
                </a:solidFill>
              </a:rPr>
              <a:t>promocionais que de fato são verdadeiras e não induzem em erro os consumidores.</a:t>
            </a:r>
            <a:endParaRPr lang="pt-BR" sz="2800" b="1" dirty="0">
              <a:solidFill>
                <a:srgbClr val="FF0000"/>
              </a:solidFill>
            </a:endParaRPr>
          </a:p>
          <a:p>
            <a:pPr algn="just"/>
            <a:endParaRPr lang="pt-BR" sz="28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Art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6°, IV, Art. 37, §1° da Lei Federal n° 8.078/1990 (CDC); </a:t>
            </a:r>
          </a:p>
          <a:p>
            <a:pPr marL="342900" indent="-342900" algn="just">
              <a:buFontTx/>
              <a:buChar char="-"/>
            </a:pP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Art. 14, caput do Decreto Federal n° 2.181/1997.</a:t>
            </a:r>
            <a:endParaRPr lang="pt-BR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685800" indent="-685800" algn="just">
              <a:buFontTx/>
              <a:buChar char="-"/>
            </a:pPr>
            <a:endParaRPr lang="pt-BR" sz="4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88541" y="687671"/>
            <a:ext cx="10247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EXEMPLOS DE VITRINES COM INFORMAÇÕES QUE PODEM CARACTERIZAR A PUBLICIDADE ENGANOSA</a:t>
            </a:r>
            <a:endParaRPr lang="pt-BR" sz="4800" b="1" dirty="0" smtClean="0">
              <a:solidFill>
                <a:srgbClr val="FF000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83" y="1946513"/>
            <a:ext cx="4102444" cy="385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6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88541" y="687671"/>
            <a:ext cx="10247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EXEMPLOS DE VITRINES COM INFORMAÇÕES QUE PODEM CARACTERIZAR A PUBLICIDADE ENGANOSA</a:t>
            </a:r>
            <a:endParaRPr lang="pt-BR" sz="4800" b="1" dirty="0" smtClean="0">
              <a:solidFill>
                <a:srgbClr val="FF0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453" y="1957412"/>
            <a:ext cx="5664372" cy="377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4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88541" y="687671"/>
            <a:ext cx="10247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EXEMPLOS DE VITRINES COM INFORMAÇÕES QUE PODEM CARACTERIZAR A PUBLICIDADE ENGANOSA</a:t>
            </a:r>
            <a:endParaRPr lang="pt-BR" sz="4800" b="1" dirty="0" smtClean="0">
              <a:solidFill>
                <a:srgbClr val="FF000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27" y="2076470"/>
            <a:ext cx="5247504" cy="326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5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346362" y="398046"/>
            <a:ext cx="980901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800" b="1" dirty="0" smtClean="0">
              <a:solidFill>
                <a:srgbClr val="0070C0"/>
              </a:solidFill>
            </a:endParaRPr>
          </a:p>
          <a:p>
            <a:pPr algn="ctr"/>
            <a:endParaRPr lang="pt-BR" sz="2800" b="1" dirty="0">
              <a:solidFill>
                <a:srgbClr val="0070C0"/>
              </a:solidFill>
            </a:endParaRPr>
          </a:p>
          <a:p>
            <a:pPr algn="ctr"/>
            <a:endParaRPr lang="pt-BR" sz="4000" b="1" dirty="0" smtClean="0">
              <a:solidFill>
                <a:srgbClr val="0070C0"/>
              </a:solidFill>
            </a:endParaRPr>
          </a:p>
          <a:p>
            <a:pPr algn="ctr"/>
            <a:r>
              <a:rPr lang="pt-BR" sz="4000" b="1" dirty="0" smtClean="0">
                <a:solidFill>
                  <a:srgbClr val="0070C0"/>
                </a:solidFill>
              </a:rPr>
              <a:t>PRÁTICAS INFRATIVAS ENCONTRADAS CORRIQUEIRAMENTE PELA EQUIPE DE FISCALIZAÇÃO </a:t>
            </a:r>
            <a:r>
              <a:rPr lang="pt-BR" sz="4000" b="1" dirty="0" smtClean="0">
                <a:solidFill>
                  <a:srgbClr val="0070C0"/>
                </a:solidFill>
              </a:rPr>
              <a:t>DO PROCON/ES NAS AÇÕES FISCALIZATÓRIAS REALIZADAS EM CAMPO</a:t>
            </a:r>
            <a:endParaRPr lang="pt-BR" sz="6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6455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PREÇOS DISTINTOS  PARA O MESMO PRODUTO? </a:t>
            </a:r>
          </a:p>
          <a:p>
            <a:pPr algn="ctr"/>
            <a:r>
              <a:rPr lang="pt-BR" sz="3200" b="1" dirty="0" smtClean="0">
                <a:solidFill>
                  <a:srgbClr val="FF0000"/>
                </a:solidFill>
              </a:rPr>
              <a:t>O CONSUMIDOR SEMPRE PAGARÁ O MENOR</a:t>
            </a:r>
            <a:endParaRPr lang="pt-BR" sz="3200" b="1" dirty="0">
              <a:solidFill>
                <a:srgbClr val="FF000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386765" y="5458722"/>
            <a:ext cx="525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ART. 5° LEI FEDERAL </a:t>
            </a:r>
            <a:r>
              <a:rPr lang="pt-BR" b="1" dirty="0">
                <a:solidFill>
                  <a:srgbClr val="FF0000"/>
                </a:solidFill>
              </a:rPr>
              <a:t>N° </a:t>
            </a:r>
            <a:r>
              <a:rPr lang="pt-BR" b="1" dirty="0" smtClean="0">
                <a:solidFill>
                  <a:srgbClr val="FF0000"/>
                </a:solidFill>
              </a:rPr>
              <a:t>10.962/2004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21" y="1732112"/>
            <a:ext cx="4299650" cy="35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1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523999" y="1122363"/>
            <a:ext cx="92908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rgbClr val="0070C0"/>
                </a:solidFill>
              </a:rPr>
              <a:t>VOCÊ </a:t>
            </a:r>
            <a:r>
              <a:rPr lang="pt-BR" sz="4000" b="1" dirty="0">
                <a:solidFill>
                  <a:srgbClr val="0070C0"/>
                </a:solidFill>
              </a:rPr>
              <a:t>SABE QUAL A MANEIRA CORRETA DE DISPOR O PREÇO DE PRODUTOS E SERVIÇOS NAS </a:t>
            </a:r>
            <a:r>
              <a:rPr lang="pt-BR" sz="4000" b="1" dirty="0" smtClean="0">
                <a:solidFill>
                  <a:srgbClr val="0070C0"/>
                </a:solidFill>
              </a:rPr>
              <a:t>VITRINES E NO INTERIOR DA LOJA?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38" y="3676908"/>
            <a:ext cx="4135414" cy="226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1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6455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IMPOSIÇÃO DE VALOR MÍNIMO PARA ACEITAÇÃO DE CARTÕES DE CRÉDITO E DÉBITO</a:t>
            </a:r>
            <a:endParaRPr lang="pt-BR" sz="32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57" y="1809405"/>
            <a:ext cx="4266456" cy="297041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276" y="1799840"/>
            <a:ext cx="4171968" cy="2979978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3386765" y="5087389"/>
            <a:ext cx="525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PRÁTICA </a:t>
            </a:r>
            <a:r>
              <a:rPr lang="pt-BR" b="1" dirty="0">
                <a:solidFill>
                  <a:srgbClr val="FF0000"/>
                </a:solidFill>
              </a:rPr>
              <a:t>PROIBIDA PELA LEI ESTADUAL N° </a:t>
            </a:r>
            <a:r>
              <a:rPr lang="pt-BR" b="1" dirty="0" smtClean="0">
                <a:solidFill>
                  <a:srgbClr val="FF0000"/>
                </a:solidFill>
              </a:rPr>
              <a:t>9.553/2010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607" y="1809405"/>
            <a:ext cx="3051054" cy="30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7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6455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CONDICIONAMENTO PARA A TROCA</a:t>
            </a:r>
            <a:endParaRPr lang="pt-BR" sz="32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09" y="1512162"/>
            <a:ext cx="5182991" cy="362465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231176" y="4879571"/>
            <a:ext cx="38765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b="1" dirty="0" smtClean="0">
              <a:solidFill>
                <a:srgbClr val="FF0000"/>
              </a:solidFill>
            </a:endParaRPr>
          </a:p>
          <a:p>
            <a:pPr algn="ctr"/>
            <a:endParaRPr lang="pt-BR" b="1" dirty="0" smtClean="0">
              <a:solidFill>
                <a:srgbClr val="FF0000"/>
              </a:solidFill>
            </a:endParaRP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PRÁTICA PROIBIDA PELA LEI ESTADUAL N° 10.689/2017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992" y="1522700"/>
            <a:ext cx="4215932" cy="36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6455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POLÍTICA DE TROCA</a:t>
            </a:r>
            <a:endParaRPr lang="pt-BR" sz="32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7" y="1881258"/>
            <a:ext cx="5161406" cy="368610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882" y="1927023"/>
            <a:ext cx="3640976" cy="364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0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266455"/>
            <a:ext cx="9506465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GARANTIA</a:t>
            </a:r>
            <a:endParaRPr lang="pt-BR" sz="3200" b="1" dirty="0">
              <a:solidFill>
                <a:srgbClr val="0070C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455" y="1967777"/>
            <a:ext cx="3835594" cy="384326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611414" y="1165751"/>
            <a:ext cx="70333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</a:rPr>
              <a:t>Art. 50. </a:t>
            </a:r>
            <a:r>
              <a:rPr lang="pt-BR" sz="2400" dirty="0">
                <a:solidFill>
                  <a:srgbClr val="FF0000"/>
                </a:solidFill>
              </a:rPr>
              <a:t>A garantia contratual é complementar à legal e será conferida mediante termo escrito.</a:t>
            </a:r>
          </a:p>
          <a:p>
            <a:pPr algn="just"/>
            <a:endParaRPr lang="pt-BR" sz="1400" dirty="0" smtClean="0">
              <a:solidFill>
                <a:srgbClr val="FF0000"/>
              </a:solidFill>
            </a:endParaRPr>
          </a:p>
          <a:p>
            <a:pPr algn="just"/>
            <a:r>
              <a:rPr lang="pt-BR" sz="2400" b="1" dirty="0" smtClean="0">
                <a:solidFill>
                  <a:srgbClr val="FF0000"/>
                </a:solidFill>
              </a:rPr>
              <a:t>Parágrafo </a:t>
            </a:r>
            <a:r>
              <a:rPr lang="pt-BR" sz="2400" b="1" dirty="0">
                <a:solidFill>
                  <a:srgbClr val="FF0000"/>
                </a:solidFill>
              </a:rPr>
              <a:t>Ú</a:t>
            </a:r>
            <a:r>
              <a:rPr lang="pt-BR" sz="2400" b="1" dirty="0" smtClean="0">
                <a:solidFill>
                  <a:srgbClr val="FF0000"/>
                </a:solidFill>
              </a:rPr>
              <a:t>nico</a:t>
            </a:r>
            <a:r>
              <a:rPr lang="pt-BR" sz="2400" b="1" dirty="0">
                <a:solidFill>
                  <a:srgbClr val="FF0000"/>
                </a:solidFill>
              </a:rPr>
              <a:t>. </a:t>
            </a:r>
            <a:r>
              <a:rPr lang="pt-BR" sz="2400" dirty="0">
                <a:solidFill>
                  <a:srgbClr val="FF0000"/>
                </a:solidFill>
              </a:rPr>
              <a:t>O termo de garantia ou equivalente deve ser padronizado e esclarecer, de maneira adequada em que consiste a mesma garantia, bem como a forma, o prazo e o lugar em que pode ser exercitada e os ônus a cargo do consumidor, devendo ser-lhe entregue, devidamente preenchido pelo fornecedor, no ato do fornecimento, acompanhado de manual de instrução, de instalação e uso do produto em linguagem didática, com ilustrações</a:t>
            </a:r>
            <a:r>
              <a:rPr lang="pt-BR" sz="24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endParaRPr lang="pt-BR" sz="2000" b="0" i="0" dirty="0">
              <a:solidFill>
                <a:srgbClr val="FF0000"/>
              </a:solidFill>
              <a:effectLst/>
            </a:endParaRPr>
          </a:p>
          <a:p>
            <a:pPr algn="just"/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Lei Federal n° 8.078/1990 (CDC)</a:t>
            </a:r>
            <a:endParaRPr lang="pt-BR" sz="2000" b="1" i="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531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6455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4000" b="1" dirty="0" smtClean="0">
              <a:solidFill>
                <a:srgbClr val="0070C0"/>
              </a:solidFill>
            </a:endParaRPr>
          </a:p>
          <a:p>
            <a:pPr algn="ctr"/>
            <a:endParaRPr lang="pt-BR" sz="4000" b="1" dirty="0">
              <a:solidFill>
                <a:srgbClr val="0070C0"/>
              </a:solidFill>
            </a:endParaRPr>
          </a:p>
          <a:p>
            <a:pPr algn="ctr"/>
            <a:endParaRPr lang="pt-BR" sz="4000" b="1" dirty="0" smtClean="0">
              <a:solidFill>
                <a:srgbClr val="0070C0"/>
              </a:solidFill>
            </a:endParaRPr>
          </a:p>
          <a:p>
            <a:pPr algn="ctr"/>
            <a:r>
              <a:rPr lang="pt-BR" sz="4000" b="1" dirty="0" smtClean="0">
                <a:solidFill>
                  <a:srgbClr val="0070C0"/>
                </a:solidFill>
              </a:rPr>
              <a:t>INFORMAÇÕES OBRIGATÓRIAS QUE DEVEM ESTAR EXPOSTAS AOS CONSUMIDORES/CLIENTES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375626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42" y="183328"/>
            <a:ext cx="9290858" cy="6674672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PLACA OBRIGATÓRIA QUE DEVE ESTAR AFIXADA</a:t>
            </a:r>
            <a:endParaRPr lang="pt-BR" sz="32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4" y="1509880"/>
            <a:ext cx="3338945" cy="471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0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42" y="183328"/>
            <a:ext cx="9290858" cy="6674672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PLACA OBRIGATÓRIA QUE DEVE ESTAR AFIXADA</a:t>
            </a:r>
            <a:endParaRPr lang="pt-BR" sz="3200" b="1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770" y="1517793"/>
            <a:ext cx="6807365" cy="453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9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42" y="183328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PLACA OBRIGATÓRIA </a:t>
            </a:r>
            <a:r>
              <a:rPr lang="pt-BR" sz="3200" b="1" dirty="0">
                <a:solidFill>
                  <a:srgbClr val="0070C0"/>
                </a:solidFill>
              </a:rPr>
              <a:t>QUE </a:t>
            </a:r>
            <a:r>
              <a:rPr lang="pt-BR" sz="3200" b="1" dirty="0" smtClean="0">
                <a:solidFill>
                  <a:srgbClr val="0070C0"/>
                </a:solidFill>
              </a:rPr>
              <a:t>DEVE ESTAR AFIXADA</a:t>
            </a:r>
            <a:endParaRPr lang="pt-BR" sz="3200" b="1" dirty="0"/>
          </a:p>
        </p:txBody>
      </p:sp>
      <p:sp>
        <p:nvSpPr>
          <p:cNvPr id="7" name="Retângulo 6"/>
          <p:cNvSpPr/>
          <p:nvPr/>
        </p:nvSpPr>
        <p:spPr>
          <a:xfrm>
            <a:off x="3782291" y="5317740"/>
            <a:ext cx="5378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LEI ESTADUAL N° 9.926/2012 e Art. 13, I do Decreto Federal n° 2.181/1997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22" y="1795548"/>
            <a:ext cx="4163292" cy="319226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72" y="1795548"/>
            <a:ext cx="4645428" cy="3192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Tinta 8"/>
              <p14:cNvContentPartPr/>
              <p14:nvPr/>
            </p14:nvContentPartPr>
            <p14:xfrm>
              <a:off x="6210994" y="4563643"/>
              <a:ext cx="1515600" cy="302760"/>
            </p14:xfrm>
          </p:contentPart>
        </mc:Choice>
        <mc:Fallback xmlns="">
          <p:pic>
            <p:nvPicPr>
              <p:cNvPr id="9" name="Tinta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27114" y="4479763"/>
                <a:ext cx="1683360" cy="47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538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42" y="183328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FORMA DE PAGAMENTO </a:t>
            </a:r>
            <a:r>
              <a:rPr lang="pt-BR" sz="3200" b="1" dirty="0" smtClean="0">
                <a:solidFill>
                  <a:srgbClr val="0070C0"/>
                </a:solidFill>
              </a:rPr>
              <a:t>- PAGAMENTO </a:t>
            </a:r>
            <a:r>
              <a:rPr lang="pt-BR" sz="3200" b="1" dirty="0" smtClean="0">
                <a:solidFill>
                  <a:srgbClr val="0070C0"/>
                </a:solidFill>
              </a:rPr>
              <a:t>REALIZADO COM CARTÃO</a:t>
            </a:r>
            <a:endParaRPr lang="pt-BR" sz="3200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3" y="1933460"/>
            <a:ext cx="3973484" cy="397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6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42" y="183328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PLACA OBRIGATÓRIA </a:t>
            </a:r>
            <a:r>
              <a:rPr lang="pt-BR" sz="3200" b="1" dirty="0">
                <a:solidFill>
                  <a:srgbClr val="0070C0"/>
                </a:solidFill>
              </a:rPr>
              <a:t>QUE </a:t>
            </a:r>
            <a:r>
              <a:rPr lang="pt-BR" sz="3200" b="1" dirty="0" smtClean="0">
                <a:solidFill>
                  <a:srgbClr val="0070C0"/>
                </a:solidFill>
              </a:rPr>
              <a:t>DEVE ESTAR AFIXADA</a:t>
            </a:r>
          </a:p>
          <a:p>
            <a:pPr algn="ctr"/>
            <a:endParaRPr lang="pt-BR" sz="3200" b="1" dirty="0">
              <a:solidFill>
                <a:srgbClr val="0070C0"/>
              </a:solidFill>
            </a:endParaRPr>
          </a:p>
          <a:p>
            <a:pPr algn="just"/>
            <a:r>
              <a:rPr lang="pt-BR" sz="3600" dirty="0">
                <a:cs typeface="Arial" panose="020B0604020202020204" pitchFamily="34" charset="0"/>
              </a:rPr>
              <a:t>“Nos termos do artigo 52, </a:t>
            </a:r>
            <a:r>
              <a:rPr lang="pt-BR" sz="3600" b="1" dirty="0">
                <a:cs typeface="Arial" panose="020B0604020202020204" pitchFamily="34" charset="0"/>
              </a:rPr>
              <a:t>§ 2º</a:t>
            </a:r>
            <a:r>
              <a:rPr lang="pt-BR" sz="3600" dirty="0">
                <a:cs typeface="Arial" panose="020B0604020202020204" pitchFamily="34" charset="0"/>
              </a:rPr>
              <a:t> do Código de Defesa do Consumidor, instituído pela </a:t>
            </a:r>
            <a:r>
              <a:rPr lang="pt-BR" sz="3600" u="sng" dirty="0">
                <a:cs typeface="Arial" panose="020B0604020202020204" pitchFamily="34" charset="0"/>
                <a:hlinkClick r:id="rId3"/>
              </a:rPr>
              <a:t>Lei Federal nº 8.078, de 11.9.1990</a:t>
            </a:r>
            <a:r>
              <a:rPr lang="pt-BR" sz="3600" dirty="0">
                <a:cs typeface="Arial" panose="020B0604020202020204" pitchFamily="34" charset="0"/>
              </a:rPr>
              <a:t>, fica assegurado ao consumidor que efetuar a liquidação antecipada do débito, total ou parcialmente, a redução proporcional dos juros e demais acréscimos</a:t>
            </a:r>
            <a:r>
              <a:rPr lang="pt-BR" sz="3600" dirty="0" smtClean="0">
                <a:cs typeface="Arial" panose="020B0604020202020204" pitchFamily="34" charset="0"/>
              </a:rPr>
              <a:t>.”.</a:t>
            </a:r>
          </a:p>
          <a:p>
            <a:pPr algn="just"/>
            <a:endParaRPr lang="pt-BR" dirty="0" smtClean="0">
              <a:cs typeface="Arial" panose="020B0604020202020204" pitchFamily="34" charset="0"/>
            </a:endParaRPr>
          </a:p>
          <a:p>
            <a:pPr algn="just"/>
            <a:r>
              <a:rPr lang="pt-BR" sz="2000" b="1" dirty="0">
                <a:solidFill>
                  <a:srgbClr val="FF0000"/>
                </a:solidFill>
              </a:rPr>
              <a:t>LEI ESTADUAL N° 9.803/2012 </a:t>
            </a:r>
          </a:p>
          <a:p>
            <a:pPr algn="just"/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02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435332" y="469858"/>
            <a:ext cx="990045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rgbClr val="0070C0"/>
                </a:solidFill>
              </a:rPr>
              <a:t>PRINCÍPIOS CONSAGRADOS NO CDC:</a:t>
            </a:r>
          </a:p>
          <a:p>
            <a:pPr algn="ctr"/>
            <a:endParaRPr lang="pt-BR" sz="1500" dirty="0">
              <a:solidFill>
                <a:srgbClr val="0070C0"/>
              </a:solidFill>
            </a:endParaRPr>
          </a:p>
          <a:p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Princípio 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da dignidade da pessoa 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humana; </a:t>
            </a:r>
          </a:p>
          <a:p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Princípio 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da 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proteção;</a:t>
            </a:r>
            <a:endParaRPr lang="pt-BR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Princípio da 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confiança;</a:t>
            </a:r>
            <a:endParaRPr lang="pt-BR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Princípio 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da 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precaução;</a:t>
            </a:r>
            <a:endParaRPr lang="pt-BR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Princípio 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da 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transparência;</a:t>
            </a:r>
            <a:endParaRPr lang="pt-BR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Princípio 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da 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vulnerabilidade;</a:t>
            </a:r>
          </a:p>
          <a:p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Princípio 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da boa-fé objetiva e do 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equilíbrio;</a:t>
            </a:r>
            <a:endParaRPr lang="pt-BR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t-BR" sz="2400" b="1" dirty="0" smtClean="0">
                <a:solidFill>
                  <a:srgbClr val="FF0000"/>
                </a:solidFill>
              </a:rPr>
              <a:t>Princípio </a:t>
            </a:r>
            <a:r>
              <a:rPr lang="pt-BR" sz="2400" b="1" dirty="0">
                <a:solidFill>
                  <a:srgbClr val="FF0000"/>
                </a:solidFill>
              </a:rPr>
              <a:t>da </a:t>
            </a:r>
            <a:r>
              <a:rPr lang="pt-BR" sz="2400" b="1" dirty="0" smtClean="0">
                <a:solidFill>
                  <a:srgbClr val="FF0000"/>
                </a:solidFill>
              </a:rPr>
              <a:t>informação;</a:t>
            </a:r>
            <a:endParaRPr lang="pt-BR" sz="2400" b="1" dirty="0">
              <a:solidFill>
                <a:srgbClr val="FF0000"/>
              </a:solidFill>
            </a:endParaRPr>
          </a:p>
          <a:p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Princípio 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da facilitação da 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Defesa;</a:t>
            </a:r>
            <a:endParaRPr lang="pt-BR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Princípio 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da revisão das cláusulas 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contratuais;</a:t>
            </a:r>
          </a:p>
          <a:p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Princípio 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da conservação dos 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contratos;</a:t>
            </a:r>
          </a:p>
          <a:p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Princípio 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da 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solidariedade;</a:t>
            </a:r>
          </a:p>
          <a:p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Princípio 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da 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igualdade.</a:t>
            </a:r>
          </a:p>
          <a:p>
            <a:endParaRPr lang="pt-BR" dirty="0"/>
          </a:p>
          <a:p>
            <a:endParaRPr lang="pt-BR" dirty="0"/>
          </a:p>
          <a:p>
            <a:pPr algn="ctr"/>
            <a:endParaRPr lang="pt-BR" sz="48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8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42" y="183328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914400" y="440575"/>
            <a:ext cx="10478530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0070C0"/>
                </a:solidFill>
                <a:cs typeface="Arial" panose="020B0604020202020204" pitchFamily="34" charset="0"/>
              </a:rPr>
              <a:t>PLACA OBRIGATÓRIA </a:t>
            </a: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QUE </a:t>
            </a:r>
            <a:r>
              <a:rPr lang="pt-BR" b="1" dirty="0" smtClean="0">
                <a:solidFill>
                  <a:srgbClr val="0070C0"/>
                </a:solidFill>
                <a:cs typeface="Arial" panose="020B0604020202020204" pitchFamily="34" charset="0"/>
              </a:rPr>
              <a:t>DEVE ESTAR AFIXADA</a:t>
            </a:r>
          </a:p>
          <a:p>
            <a:pPr algn="ctr"/>
            <a:endParaRPr lang="pt-BR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algn="just"/>
            <a:r>
              <a:rPr lang="pt-BR" sz="1900" dirty="0" smtClean="0">
                <a:cs typeface="Arial" panose="020B0604020202020204" pitchFamily="34" charset="0"/>
              </a:rPr>
              <a:t>“Art</a:t>
            </a:r>
            <a:r>
              <a:rPr lang="pt-BR" sz="1900" dirty="0">
                <a:cs typeface="Arial" panose="020B0604020202020204" pitchFamily="34" charset="0"/>
              </a:rPr>
              <a:t>. 1º A emissão de nota fiscal, recibo ou documento equivalente, relativo à venda de mercadorias, prestação de serviços ou operações de alienação de bens móveis, deverá ser efetuada, para efeito da legislação do imposto sobre a renda e proventos de qualquer natureza, no momento da efetivação da operação</a:t>
            </a:r>
            <a:r>
              <a:rPr lang="pt-BR" sz="1900" dirty="0" smtClean="0">
                <a:cs typeface="Arial" panose="020B0604020202020204" pitchFamily="34" charset="0"/>
              </a:rPr>
              <a:t>.</a:t>
            </a:r>
          </a:p>
          <a:p>
            <a:pPr algn="just"/>
            <a:endParaRPr lang="pt-BR" sz="600" dirty="0">
              <a:cs typeface="Arial" panose="020B0604020202020204" pitchFamily="34" charset="0"/>
            </a:endParaRPr>
          </a:p>
          <a:p>
            <a:pPr algn="just"/>
            <a:r>
              <a:rPr lang="pt-BR" sz="1900" dirty="0" smtClean="0">
                <a:cs typeface="Arial" panose="020B0604020202020204" pitchFamily="34" charset="0"/>
              </a:rPr>
              <a:t>§ </a:t>
            </a:r>
            <a:r>
              <a:rPr lang="pt-BR" sz="1900" dirty="0">
                <a:cs typeface="Arial" panose="020B0604020202020204" pitchFamily="34" charset="0"/>
              </a:rPr>
              <a:t>1º O disposto neste artigo também alcança:</a:t>
            </a:r>
          </a:p>
          <a:p>
            <a:pPr algn="just"/>
            <a:r>
              <a:rPr lang="pt-BR" sz="1900" dirty="0" smtClean="0">
                <a:cs typeface="Arial" panose="020B0604020202020204" pitchFamily="34" charset="0"/>
              </a:rPr>
              <a:t>a</a:t>
            </a:r>
            <a:r>
              <a:rPr lang="pt-BR" sz="1900" dirty="0">
                <a:cs typeface="Arial" panose="020B0604020202020204" pitchFamily="34" charset="0"/>
              </a:rPr>
              <a:t>) a locação de bens móveis e imóveis;</a:t>
            </a:r>
          </a:p>
          <a:p>
            <a:pPr algn="just"/>
            <a:r>
              <a:rPr lang="pt-BR" sz="1900" dirty="0" smtClean="0">
                <a:cs typeface="Arial" panose="020B0604020202020204" pitchFamily="34" charset="0"/>
              </a:rPr>
              <a:t>b</a:t>
            </a:r>
            <a:r>
              <a:rPr lang="pt-BR" sz="1900" dirty="0">
                <a:cs typeface="Arial" panose="020B0604020202020204" pitchFamily="34" charset="0"/>
              </a:rPr>
              <a:t>) quaisquer outras transações realizadas com bens e serviços, praticadas por pessoas físicas ou jurídicas</a:t>
            </a:r>
            <a:r>
              <a:rPr lang="pt-BR" sz="1900" dirty="0" smtClean="0">
                <a:cs typeface="Arial" panose="020B0604020202020204" pitchFamily="34" charset="0"/>
              </a:rPr>
              <a:t>.</a:t>
            </a:r>
          </a:p>
          <a:p>
            <a:pPr algn="just"/>
            <a:endParaRPr lang="pt-BR" sz="600" dirty="0">
              <a:cs typeface="Arial" panose="020B0604020202020204" pitchFamily="34" charset="0"/>
            </a:endParaRPr>
          </a:p>
          <a:p>
            <a:pPr algn="just"/>
            <a:r>
              <a:rPr lang="pt-BR" sz="1900" dirty="0" smtClean="0">
                <a:cs typeface="Arial" panose="020B0604020202020204" pitchFamily="34" charset="0"/>
              </a:rPr>
              <a:t>§ </a:t>
            </a:r>
            <a:r>
              <a:rPr lang="pt-BR" sz="1900" dirty="0">
                <a:cs typeface="Arial" panose="020B0604020202020204" pitchFamily="34" charset="0"/>
              </a:rPr>
              <a:t>2º O Ministro da Fazenda estabelecerá, para efeito da legislação do imposto sobre a renda e proventos de qualquer natureza, os documentos equivalentes à nota fiscal ou recibo podendo dispensá-los quando os considerar desnecessários</a:t>
            </a:r>
            <a:r>
              <a:rPr lang="pt-BR" sz="1900" dirty="0" smtClean="0">
                <a:cs typeface="Arial" panose="020B0604020202020204" pitchFamily="34" charset="0"/>
              </a:rPr>
              <a:t>.</a:t>
            </a:r>
          </a:p>
          <a:p>
            <a:pPr algn="just"/>
            <a:endParaRPr lang="pt-BR" sz="600" dirty="0">
              <a:cs typeface="Arial" panose="020B0604020202020204" pitchFamily="34" charset="0"/>
            </a:endParaRPr>
          </a:p>
          <a:p>
            <a:pPr algn="just"/>
            <a:r>
              <a:rPr lang="pt-BR" sz="1900" dirty="0" smtClean="0">
                <a:cs typeface="Arial" panose="020B0604020202020204" pitchFamily="34" charset="0"/>
              </a:rPr>
              <a:t>Art</a:t>
            </a:r>
            <a:r>
              <a:rPr lang="pt-BR" sz="1900" dirty="0">
                <a:cs typeface="Arial" panose="020B0604020202020204" pitchFamily="34" charset="0"/>
              </a:rPr>
              <a:t>. 2º Caracteriza omissão de receita ou de rendimentos, inclusive ganhos de capital para efeito do imposto sobre a renda e proventos de qualquer natureza e das contribuições sociais, incidentes sobre o lucro e o faturamento, a falta de emissão da nota fiscal, recibo ou documento equivalente, no momento da efetivação das operações a que se refere o artigo anterior, bem como a sua emissão com valor inferior ao da </a:t>
            </a:r>
            <a:r>
              <a:rPr lang="pt-BR" sz="1900" dirty="0" smtClean="0">
                <a:cs typeface="Arial" panose="020B0604020202020204" pitchFamily="34" charset="0"/>
              </a:rPr>
              <a:t>operação.”</a:t>
            </a:r>
            <a:endParaRPr lang="pt-BR" sz="1900" dirty="0">
              <a:cs typeface="Arial" panose="020B0604020202020204" pitchFamily="34" charset="0"/>
            </a:endParaRPr>
          </a:p>
          <a:p>
            <a:pPr algn="just"/>
            <a:endParaRPr lang="pt-BR" sz="600" dirty="0" smtClean="0">
              <a:cs typeface="Arial" panose="020B0604020202020204" pitchFamily="34" charset="0"/>
            </a:endParaRPr>
          </a:p>
          <a:p>
            <a:pPr algn="just"/>
            <a:r>
              <a:rPr lang="pt-BR" b="1" dirty="0" smtClean="0">
                <a:solidFill>
                  <a:srgbClr val="FF0000"/>
                </a:solidFill>
                <a:cs typeface="Arial" panose="020B0604020202020204" pitchFamily="34" charset="0"/>
              </a:rPr>
              <a:t>ART. 5° DA LEI FEDERAL N° 8.846/1994 </a:t>
            </a:r>
            <a:endParaRPr lang="pt-BR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just"/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08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42" y="183328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70C0"/>
                </a:solidFill>
              </a:rPr>
              <a:t>NOS DOCUMENTOS FISCAIS OU EQUIVALENTES, DEVE </a:t>
            </a:r>
            <a:r>
              <a:rPr lang="pt-BR" sz="3200" b="1" dirty="0" smtClean="0">
                <a:solidFill>
                  <a:srgbClr val="FF0000"/>
                </a:solidFill>
              </a:rPr>
              <a:t>(OBRIGATÓRIO) </a:t>
            </a:r>
            <a:r>
              <a:rPr lang="pt-BR" sz="3200" b="1" dirty="0" smtClean="0">
                <a:solidFill>
                  <a:srgbClr val="0070C0"/>
                </a:solidFill>
              </a:rPr>
              <a:t>CONSTAR A INFORMAÇÃO DO VALOR APROXIMADO CORRESPONDENTE À TOTALIDADE DOS TRIBUTOS FEDERAIS, ESTADUAIS E MUNICIPAIS, CUJA INCIDÊNCIA INFLUI NA FORMAÇÃO DOS RESPECTIVOS PREÇOS DE VENDA.</a:t>
            </a:r>
            <a:endParaRPr lang="pt-B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b="1" dirty="0" smtClean="0">
              <a:solidFill>
                <a:srgbClr val="FF0000"/>
              </a:solidFill>
            </a:endParaRPr>
          </a:p>
          <a:p>
            <a:pPr algn="just"/>
            <a:endParaRPr lang="pt-BR" sz="2000" b="1" dirty="0">
              <a:solidFill>
                <a:srgbClr val="FF0000"/>
              </a:solidFill>
            </a:endParaRPr>
          </a:p>
          <a:p>
            <a:pPr algn="just"/>
            <a:endParaRPr lang="pt-BR" sz="2000" b="1" dirty="0" smtClean="0">
              <a:solidFill>
                <a:srgbClr val="FF0000"/>
              </a:solidFill>
            </a:endParaRPr>
          </a:p>
          <a:p>
            <a:pPr algn="just"/>
            <a:endParaRPr lang="pt-BR" sz="2000" b="1" dirty="0">
              <a:solidFill>
                <a:srgbClr val="FF0000"/>
              </a:solidFill>
            </a:endParaRPr>
          </a:p>
          <a:p>
            <a:pPr algn="just"/>
            <a:endParaRPr lang="pt-BR" sz="2000" b="1" dirty="0" smtClean="0">
              <a:solidFill>
                <a:srgbClr val="FF0000"/>
              </a:solidFill>
            </a:endParaRPr>
          </a:p>
          <a:p>
            <a:pPr algn="just"/>
            <a:endParaRPr lang="pt-BR" sz="2000" b="1" dirty="0" smtClean="0">
              <a:solidFill>
                <a:srgbClr val="FF0000"/>
              </a:solidFill>
            </a:endParaRPr>
          </a:p>
          <a:p>
            <a:pPr algn="just"/>
            <a:r>
              <a:rPr lang="pt-BR" sz="2000" b="1" dirty="0" smtClean="0">
                <a:solidFill>
                  <a:srgbClr val="FF0000"/>
                </a:solidFill>
              </a:rPr>
              <a:t>ART. 1°, §1° DA LEI FEDERAL N° 12.741/2012 </a:t>
            </a:r>
            <a:endParaRPr lang="pt-BR" sz="2000" b="1" dirty="0">
              <a:solidFill>
                <a:srgbClr val="FF0000"/>
              </a:solidFill>
            </a:endParaRPr>
          </a:p>
          <a:p>
            <a:pPr algn="just"/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740" y="3602038"/>
            <a:ext cx="3213168" cy="22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4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42" y="183328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accent1">
                    <a:lumMod val="75000"/>
                  </a:schemeClr>
                </a:solidFill>
              </a:rPr>
              <a:t>PLACA </a:t>
            </a:r>
            <a:r>
              <a:rPr lang="pt-BR" sz="3200" b="1" dirty="0" smtClean="0">
                <a:solidFill>
                  <a:schemeClr val="accent1">
                    <a:lumMod val="75000"/>
                  </a:schemeClr>
                </a:solidFill>
              </a:rPr>
              <a:t>OPCIONAL:</a:t>
            </a:r>
          </a:p>
          <a:p>
            <a:pPr algn="just"/>
            <a:endParaRPr lang="pt-BR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BR" sz="3200" dirty="0" smtClean="0">
                <a:solidFill>
                  <a:srgbClr val="FF0000"/>
                </a:solidFill>
              </a:rPr>
              <a:t>PODERÁ </a:t>
            </a:r>
            <a:r>
              <a:rPr lang="pt-BR" sz="3200" dirty="0">
                <a:solidFill>
                  <a:srgbClr val="FF0000"/>
                </a:solidFill>
              </a:rPr>
              <a:t>constar de painel afixado em local visível do estabelecimento, ou por qualquer outro meio eletrônico ou impresso, de forma a demonstrar o valor ou percentual, ambos aproximados, dos tributos incidentes sobre todas as mercadorias ou serviços postos à venda</a:t>
            </a:r>
            <a:r>
              <a:rPr lang="pt-BR" sz="32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endParaRPr lang="pt-BR" sz="3200" dirty="0">
              <a:solidFill>
                <a:srgbClr val="FF0000"/>
              </a:solidFill>
            </a:endParaRPr>
          </a:p>
          <a:p>
            <a:pPr algn="just"/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</a:rPr>
              <a:t>Art. 1°, § 2° da Lei Federal n° 12.741/2012</a:t>
            </a:r>
            <a:endParaRPr lang="pt-B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42" y="152214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3145432" y="262662"/>
            <a:ext cx="8623594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INFORMAÇÃO MAIS DO QUE RELEVANTE</a:t>
            </a:r>
            <a:endParaRPr lang="pt-BR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>
                <a:solidFill>
                  <a:srgbClr val="FF0000"/>
                </a:solidFill>
              </a:rPr>
              <a:t>O </a:t>
            </a:r>
            <a:r>
              <a:rPr lang="pt-BR" sz="2400" dirty="0">
                <a:solidFill>
                  <a:srgbClr val="FF0000"/>
                </a:solidFill>
              </a:rPr>
              <a:t>Microempreendedor Individual/MEI é obrigado a emitir nota fiscal?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Conforme estabelecido pelo </a:t>
            </a:r>
            <a:r>
              <a:rPr lang="pt-BR" sz="2400" b="1" dirty="0" smtClean="0">
                <a:solidFill>
                  <a:srgbClr val="FF0000"/>
                </a:solidFill>
              </a:rPr>
              <a:t>COMITÊ GESTOR DO SIMPLES NACIONAL - CGSN</a:t>
            </a:r>
            <a:r>
              <a:rPr lang="pt-BR" sz="2400" dirty="0" smtClean="0"/>
              <a:t>, o </a:t>
            </a:r>
            <a:r>
              <a:rPr lang="pt-BR" sz="2400" dirty="0"/>
              <a:t>MEI estará dispensado de emitir nota fiscal para consumidor pessoa física, porém, estará obrigado à emissão quando o destinatário da mercadoria ou serviço for outra empresa, salvo quando esse destinatário emitir nota fiscal de entrada</a:t>
            </a:r>
            <a:r>
              <a:rPr lang="pt-BR" sz="2400" dirty="0" smtClean="0"/>
              <a:t>.</a:t>
            </a:r>
          </a:p>
          <a:p>
            <a:pPr algn="just"/>
            <a:endParaRPr lang="pt-BR" dirty="0"/>
          </a:p>
          <a:p>
            <a:pPr algn="just"/>
            <a:r>
              <a:rPr lang="pt-BR" sz="2400" dirty="0"/>
              <a:t>O MEI não tem a obrigação de emitir a Nota Fiscal Eletrônica – NF-e, mesmo se realizar vendas interestaduais, exceto se desejar e por opção. </a:t>
            </a:r>
            <a:endParaRPr lang="pt-BR" sz="2400" dirty="0" smtClean="0"/>
          </a:p>
          <a:p>
            <a:pPr algn="just"/>
            <a:endParaRPr lang="pt-BR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Art. 106, § 1° da Resolução CGSN n° 140, de 2018</a:t>
            </a:r>
            <a:endParaRPr lang="pt-BR" sz="24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pt-BR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4" y="152214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7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42" y="183328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PLACA OBRIGATÓRIA </a:t>
            </a:r>
            <a:r>
              <a:rPr lang="pt-BR" sz="3200" b="1" dirty="0">
                <a:solidFill>
                  <a:srgbClr val="0070C0"/>
                </a:solidFill>
              </a:rPr>
              <a:t>QUE </a:t>
            </a:r>
            <a:r>
              <a:rPr lang="pt-BR" sz="3200" b="1" dirty="0" smtClean="0">
                <a:solidFill>
                  <a:srgbClr val="0070C0"/>
                </a:solidFill>
              </a:rPr>
              <a:t>DEVE ESTAR AFIXADA</a:t>
            </a:r>
          </a:p>
          <a:p>
            <a:pPr algn="ctr"/>
            <a:endParaRPr lang="pt-BR" sz="3200" b="1" dirty="0">
              <a:solidFill>
                <a:srgbClr val="0070C0"/>
              </a:solidFill>
            </a:endParaRPr>
          </a:p>
          <a:p>
            <a:pPr algn="just"/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463151"/>
              </p:ext>
            </p:extLst>
          </p:nvPr>
        </p:nvGraphicFramePr>
        <p:xfrm>
          <a:off x="1712422" y="1537855"/>
          <a:ext cx="8761614" cy="4206240"/>
        </p:xfrm>
        <a:graphic>
          <a:graphicData uri="http://schemas.openxmlformats.org/drawingml/2006/table">
            <a:tbl>
              <a:tblPr/>
              <a:tblGrid>
                <a:gridCol w="8761614">
                  <a:extLst>
                    <a:ext uri="{9D8B030D-6E8A-4147-A177-3AD203B41FA5}">
                      <a16:colId xmlns="" xmlns:a16="http://schemas.microsoft.com/office/drawing/2014/main" val="3907650393"/>
                    </a:ext>
                  </a:extLst>
                </a:gridCol>
              </a:tblGrid>
              <a:tr h="3012079">
                <a:tc>
                  <a:txBody>
                    <a:bodyPr/>
                    <a:lstStyle/>
                    <a:p>
                      <a:pPr algn="just"/>
                      <a:r>
                        <a:rPr lang="pt-BR" sz="4400" dirty="0">
                          <a:latin typeface="+mn-lt"/>
                          <a:cs typeface="Arial" panose="020B0604020202020204" pitchFamily="34" charset="0"/>
                        </a:rPr>
                        <a:t>“VIOLÊNCIA, ABUSO E EXPLORAÇÂO SEXUAL CONTRA A MULHER É CRIME. DENUNCIE – DISQUE 180.” “VIOLAÇÃO AOS DIREITOS HUMANOS. NÃO SE CALE! DISQUE 100.” </a:t>
                      </a:r>
                      <a:endParaRPr lang="pt-BR" sz="4400" dirty="0" smtClean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pt-BR" sz="2800" dirty="0" smtClean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pt-BR" sz="28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Lei </a:t>
                      </a:r>
                      <a:r>
                        <a:rPr lang="pt-BR" sz="280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Estadual n° 10.991/2019.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54354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720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42" y="183328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PLACA OBRIGATÓRIA </a:t>
            </a:r>
            <a:r>
              <a:rPr lang="pt-BR" sz="3200" b="1" dirty="0">
                <a:solidFill>
                  <a:srgbClr val="0070C0"/>
                </a:solidFill>
              </a:rPr>
              <a:t>QUE </a:t>
            </a:r>
            <a:r>
              <a:rPr lang="pt-BR" sz="3200" b="1" dirty="0" smtClean="0">
                <a:solidFill>
                  <a:srgbClr val="0070C0"/>
                </a:solidFill>
              </a:rPr>
              <a:t>DEVE ESTAR AFIXADA</a:t>
            </a:r>
            <a:endParaRPr lang="pt-BR" sz="3200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4" y="1282597"/>
            <a:ext cx="4726306" cy="472630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417" y="1287392"/>
            <a:ext cx="3269437" cy="462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1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42" y="183328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DISPONIBILIZAÇÃO OBRIGATÓRIA DE EXEMPLAR DO CDC PARA LIVRE CONSULTA</a:t>
            </a:r>
            <a:endParaRPr lang="pt-BR" sz="3200" b="1" dirty="0"/>
          </a:p>
        </p:txBody>
      </p:sp>
      <p:sp>
        <p:nvSpPr>
          <p:cNvPr id="7" name="Retângulo 6"/>
          <p:cNvSpPr/>
          <p:nvPr/>
        </p:nvSpPr>
        <p:spPr>
          <a:xfrm>
            <a:off x="3782291" y="5317740"/>
            <a:ext cx="5378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LEI FEDERAL N° 12.291/2010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04" y="1707355"/>
            <a:ext cx="4394801" cy="310766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426" y="1685368"/>
            <a:ext cx="2397083" cy="306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2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42" y="183328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200" b="1" dirty="0" smtClean="0">
              <a:solidFill>
                <a:srgbClr val="0070C0"/>
              </a:solidFill>
            </a:endParaRPr>
          </a:p>
          <a:p>
            <a:pPr algn="ctr"/>
            <a:endParaRPr lang="pt-BR" sz="4000" b="1" dirty="0" smtClean="0">
              <a:solidFill>
                <a:srgbClr val="0070C0"/>
              </a:solidFill>
            </a:endParaRPr>
          </a:p>
          <a:p>
            <a:pPr algn="ctr"/>
            <a:r>
              <a:rPr lang="pt-BR" sz="4000" b="1" dirty="0" smtClean="0">
                <a:solidFill>
                  <a:srgbClr val="0070C0"/>
                </a:solidFill>
              </a:rPr>
              <a:t>MUDANÇA NA NORMA QUE AINDA GERA DÚVIDA</a:t>
            </a:r>
            <a:endParaRPr lang="pt-BR" sz="40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39" y="2982696"/>
            <a:ext cx="2170834" cy="289444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69" y="3426835"/>
            <a:ext cx="2769696" cy="216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7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0021"/>
            <a:ext cx="8688185" cy="688279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249682"/>
            <a:ext cx="9102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DIFERENCIAÇÃO DE PREÇO </a:t>
            </a:r>
            <a:endParaRPr lang="pt-BR" sz="3200" b="1" dirty="0">
              <a:solidFill>
                <a:srgbClr val="0070C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378452" y="5981299"/>
            <a:ext cx="525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LEI FEDERAL </a:t>
            </a:r>
            <a:r>
              <a:rPr lang="pt-BR" b="1" dirty="0">
                <a:solidFill>
                  <a:srgbClr val="FF0000"/>
                </a:solidFill>
              </a:rPr>
              <a:t>N° </a:t>
            </a:r>
            <a:r>
              <a:rPr lang="pt-BR" b="1" dirty="0" smtClean="0">
                <a:solidFill>
                  <a:srgbClr val="FF0000"/>
                </a:solidFill>
              </a:rPr>
              <a:t>13.455/2017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8" name="Imagem 7" descr="\\SRVADPROC200\MyDESKTOP$\romulo.cerqueira\Desktop\foto palestra diferenciação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63" y="2516826"/>
            <a:ext cx="4330931" cy="32793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1712422" y="1165542"/>
            <a:ext cx="89555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700" dirty="0">
                <a:cs typeface="Arial" panose="020B0604020202020204" pitchFamily="34" charset="0"/>
              </a:rPr>
              <a:t>Autoriza a diferenciação de preços de bens e serviços oferecidos ao público em função do prazo ou do instrumento de pagamento utilizado. 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39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0021"/>
            <a:ext cx="8688185" cy="688279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249682"/>
            <a:ext cx="9102436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200" b="1" dirty="0" smtClean="0">
              <a:solidFill>
                <a:srgbClr val="0070C0"/>
              </a:solidFill>
            </a:endParaRPr>
          </a:p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DIFERENCIAÇÃO DE PREÇO</a:t>
            </a:r>
          </a:p>
          <a:p>
            <a:pPr algn="ctr"/>
            <a:endParaRPr lang="pt-BR" sz="3200" b="1" dirty="0">
              <a:solidFill>
                <a:srgbClr val="0070C0"/>
              </a:solidFill>
            </a:endParaRPr>
          </a:p>
          <a:p>
            <a:pPr algn="ctr"/>
            <a:endParaRPr lang="pt-BR" sz="3200" b="1" dirty="0" smtClean="0">
              <a:solidFill>
                <a:srgbClr val="0070C0"/>
              </a:solidFill>
            </a:endParaRPr>
          </a:p>
          <a:p>
            <a:pPr algn="just"/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Art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. 5º-A. O fornecedor deve informar, em local e formato visíveis ao consumidor, eventuais descontos oferecidos em função do prazo ou do instrumento de pagamento utilizado. 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(Incluído pela Lei nº 13.455, de 2017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  <a:hlinkClick r:id="rId3"/>
              </a:rPr>
              <a:t>)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algn="just"/>
            <a:endParaRPr lang="pt-BR" sz="15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Parágrafo único. Aplicam-se às infrações a este artigo as sanções previstas na 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  <a:hlinkClick r:id="rId4"/>
              </a:rPr>
              <a:t>Lei nº 8.078, de 11 de setembro de 1990. 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(Incluído pela Lei nº 13.455, de 2017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  <a:hlinkClick r:id="rId3"/>
              </a:rPr>
              <a:t>)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pt-BR" sz="24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pt-BR" sz="4000" b="1" dirty="0" smtClean="0">
                <a:solidFill>
                  <a:srgbClr val="0070C0"/>
                </a:solidFill>
              </a:rPr>
              <a:t> </a:t>
            </a:r>
            <a:endParaRPr lang="pt-BR" sz="4000" b="1" dirty="0">
              <a:solidFill>
                <a:srgbClr val="0070C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345201" y="5558828"/>
            <a:ext cx="525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LEI FEDERAL </a:t>
            </a:r>
            <a:r>
              <a:rPr lang="pt-BR" b="1" dirty="0">
                <a:solidFill>
                  <a:srgbClr val="FF0000"/>
                </a:solidFill>
              </a:rPr>
              <a:t>N° </a:t>
            </a:r>
            <a:r>
              <a:rPr lang="pt-BR" b="1" dirty="0" smtClean="0">
                <a:solidFill>
                  <a:srgbClr val="FF0000"/>
                </a:solidFill>
              </a:rPr>
              <a:t>10.962/2004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12422" y="1165542"/>
            <a:ext cx="89555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6" y="413166"/>
            <a:ext cx="2449414" cy="144599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773" y="4834521"/>
            <a:ext cx="1950269" cy="191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435332" y="702614"/>
            <a:ext cx="990045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dirty="0">
              <a:solidFill>
                <a:srgbClr val="0070C0"/>
              </a:solidFill>
            </a:endParaRPr>
          </a:p>
          <a:p>
            <a:pPr algn="ctr"/>
            <a:r>
              <a:rPr lang="pt-BR" sz="4000" b="1" dirty="0" smtClean="0">
                <a:solidFill>
                  <a:srgbClr val="0070C0"/>
                </a:solidFill>
              </a:rPr>
              <a:t>PRINCÍPIO DA INFORMAÇÃO;</a:t>
            </a:r>
          </a:p>
          <a:p>
            <a:endParaRPr lang="pt-BR" dirty="0" smtClean="0">
              <a:solidFill>
                <a:srgbClr val="0070C0"/>
              </a:solidFill>
            </a:endParaRPr>
          </a:p>
          <a:p>
            <a:r>
              <a:rPr lang="pt-BR" sz="3000" dirty="0" smtClean="0">
                <a:solidFill>
                  <a:schemeClr val="accent6">
                    <a:lumMod val="50000"/>
                  </a:schemeClr>
                </a:solidFill>
              </a:rPr>
              <a:t>Art</a:t>
            </a:r>
            <a:r>
              <a:rPr lang="pt-BR" sz="3000" dirty="0">
                <a:solidFill>
                  <a:schemeClr val="accent6">
                    <a:lumMod val="50000"/>
                  </a:schemeClr>
                </a:solidFill>
              </a:rPr>
              <a:t>. 6º São direitos básicos do consumidor</a:t>
            </a:r>
            <a:r>
              <a:rPr lang="pt-BR" sz="3000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r>
              <a:rPr lang="pt-BR" sz="3000" dirty="0" smtClean="0">
                <a:solidFill>
                  <a:schemeClr val="accent6">
                    <a:lumMod val="50000"/>
                  </a:schemeClr>
                </a:solidFill>
              </a:rPr>
              <a:t>...</a:t>
            </a:r>
          </a:p>
          <a:p>
            <a:r>
              <a:rPr lang="pt-BR" sz="3000" dirty="0" smtClean="0">
                <a:solidFill>
                  <a:schemeClr val="accent6">
                    <a:lumMod val="50000"/>
                  </a:schemeClr>
                </a:solidFill>
              </a:rPr>
              <a:t>III </a:t>
            </a:r>
            <a:r>
              <a:rPr lang="pt-BR" sz="3000" dirty="0">
                <a:solidFill>
                  <a:schemeClr val="accent6">
                    <a:lumMod val="50000"/>
                  </a:schemeClr>
                </a:solidFill>
              </a:rPr>
              <a:t>- a informação adequada e clara sobre os diferentes produtos e serviços, com especificação correta de quantidade, características, composição, qualidade, tributos incidentes e </a:t>
            </a:r>
            <a:r>
              <a:rPr lang="pt-BR" sz="3000" b="1" dirty="0" smtClean="0">
                <a:solidFill>
                  <a:srgbClr val="FF0000"/>
                </a:solidFill>
              </a:rPr>
              <a:t>PREÇO</a:t>
            </a:r>
            <a:r>
              <a:rPr lang="pt-BR" sz="30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t-BR" sz="3000" dirty="0">
                <a:solidFill>
                  <a:schemeClr val="accent6">
                    <a:lumMod val="50000"/>
                  </a:schemeClr>
                </a:solidFill>
              </a:rPr>
              <a:t>bem como sobre os riscos que apresentem;</a:t>
            </a:r>
            <a:endParaRPr lang="pt-BR" sz="30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pt-BR" sz="4800" dirty="0" smtClean="0">
              <a:solidFill>
                <a:srgbClr val="0070C0"/>
              </a:solidFill>
            </a:endParaRPr>
          </a:p>
          <a:p>
            <a:pPr algn="ctr"/>
            <a:r>
              <a:rPr lang="pt-BR" sz="2800" dirty="0" smtClean="0">
                <a:solidFill>
                  <a:srgbClr val="FF0000"/>
                </a:solidFill>
              </a:rPr>
              <a:t>Lei Federal n° 8.078/90 (CDC)</a:t>
            </a:r>
          </a:p>
        </p:txBody>
      </p:sp>
    </p:spTree>
    <p:extLst>
      <p:ext uri="{BB962C8B-B14F-4D97-AF65-F5344CB8AC3E}">
        <p14:creationId xmlns:p14="http://schemas.microsoft.com/office/powerpoint/2010/main" val="35704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4" y="-33031"/>
            <a:ext cx="8688185" cy="688279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383957" y="249682"/>
            <a:ext cx="99265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PRÁTICA COMUM/CORRIQUEIRA UTILIZADA PELO COMÉRCIO EM GERAL</a:t>
            </a:r>
          </a:p>
          <a:p>
            <a:pPr algn="ctr"/>
            <a:endParaRPr lang="pt-BR" sz="1050" b="1" dirty="0">
              <a:solidFill>
                <a:srgbClr val="0070C0"/>
              </a:solidFill>
            </a:endParaRPr>
          </a:p>
          <a:p>
            <a:pPr algn="just"/>
            <a:r>
              <a:rPr lang="pt-BR" sz="2800" b="1" dirty="0" smtClean="0"/>
              <a:t>Condicionamento de </a:t>
            </a:r>
            <a:r>
              <a:rPr lang="pt-BR" sz="2800" b="1" dirty="0" smtClean="0">
                <a:solidFill>
                  <a:srgbClr val="FF0000"/>
                </a:solidFill>
              </a:rPr>
              <a:t>PARCELA MÍNIMA </a:t>
            </a:r>
            <a:r>
              <a:rPr lang="pt-BR" sz="2800" b="1" dirty="0" smtClean="0"/>
              <a:t>nas compras realizadas mediante parcelamento.</a:t>
            </a:r>
            <a:endParaRPr lang="pt-BR" sz="2800" b="1" dirty="0"/>
          </a:p>
        </p:txBody>
      </p:sp>
      <p:sp>
        <p:nvSpPr>
          <p:cNvPr id="9" name="Retângulo 8"/>
          <p:cNvSpPr/>
          <p:nvPr/>
        </p:nvSpPr>
        <p:spPr>
          <a:xfrm>
            <a:off x="1191751" y="5257800"/>
            <a:ext cx="97892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OBS.: 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NÃO CONSTA NO ORDENAMENTO JURÍDICO BRASILEIRO LEGISLAÇÃO QUE PROÍBA A PRÁTICA ACIMA MENCIONADA, TODAVIA, DEVE HAVER INFORMAÇÃO CLARA, PRECISA, OSTENSIVA E LEGÍVEL AO CONSUMIDOR.</a:t>
            </a:r>
            <a:endParaRPr lang="pt-BR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12422" y="1165542"/>
            <a:ext cx="89555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29" y="2558006"/>
            <a:ext cx="1856265" cy="247502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09" y="2559926"/>
            <a:ext cx="3051464" cy="247548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795" y="2558006"/>
            <a:ext cx="3439633" cy="24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8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6455"/>
            <a:ext cx="9290858" cy="669129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642307" y="361104"/>
            <a:ext cx="9584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b="1" dirty="0" smtClean="0">
              <a:solidFill>
                <a:srgbClr val="0070C0"/>
              </a:solidFill>
            </a:endParaRPr>
          </a:p>
          <a:p>
            <a:pPr algn="ctr"/>
            <a:endParaRPr lang="pt-BR" sz="3600" b="1" dirty="0">
              <a:solidFill>
                <a:srgbClr val="0070C0"/>
              </a:solidFill>
            </a:endParaRPr>
          </a:p>
          <a:p>
            <a:pPr algn="ctr"/>
            <a:endParaRPr lang="pt-BR" sz="3600" b="1" dirty="0" smtClean="0">
              <a:solidFill>
                <a:srgbClr val="0070C0"/>
              </a:solidFill>
            </a:endParaRPr>
          </a:p>
          <a:p>
            <a:pPr algn="ctr"/>
            <a:endParaRPr lang="pt-BR" sz="3600" b="1" dirty="0">
              <a:solidFill>
                <a:srgbClr val="0070C0"/>
              </a:solidFill>
            </a:endParaRPr>
          </a:p>
          <a:p>
            <a:pPr algn="ctr"/>
            <a:r>
              <a:rPr lang="pt-BR" sz="3600" b="1" dirty="0" smtClean="0">
                <a:solidFill>
                  <a:srgbClr val="0070C0"/>
                </a:solidFill>
              </a:rPr>
              <a:t>REGISTRO FOTOGRÁFICO DE ESTABELECIMENTOS FISCALIZADOS PELO PROCON/ES</a:t>
            </a:r>
            <a:endParaRPr lang="pt-BR" sz="3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6455"/>
            <a:ext cx="9290858" cy="648701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75" y="2104735"/>
            <a:ext cx="3140761" cy="3774353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845425" y="440575"/>
            <a:ext cx="85704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PRODUTOS EXPOSTOS PARA COMERCIALIZAÇÃO NAS VITRINES – SEM PREÇO </a:t>
            </a:r>
            <a:endParaRPr lang="pt-BR" sz="32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9413" y="2354133"/>
            <a:ext cx="3774354" cy="32755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Tinta 8"/>
              <p14:cNvContentPartPr/>
              <p14:nvPr/>
            </p14:nvContentPartPr>
            <p14:xfrm>
              <a:off x="6309491" y="3205571"/>
              <a:ext cx="1189080" cy="128520"/>
            </p14:xfrm>
          </p:contentPart>
        </mc:Choice>
        <mc:Fallback xmlns="">
          <p:pic>
            <p:nvPicPr>
              <p:cNvPr id="9" name="Tinta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25611" y="3121691"/>
                <a:ext cx="135684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Tinta 11"/>
              <p14:cNvContentPartPr/>
              <p14:nvPr/>
            </p14:nvContentPartPr>
            <p14:xfrm>
              <a:off x="3657731" y="3738371"/>
              <a:ext cx="533880" cy="177120"/>
            </p14:xfrm>
          </p:contentPart>
        </mc:Choice>
        <mc:Fallback xmlns="">
          <p:pic>
            <p:nvPicPr>
              <p:cNvPr id="12" name="Tinta 1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73851" y="3654491"/>
                <a:ext cx="70164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Tinta 13"/>
              <p14:cNvContentPartPr/>
              <p14:nvPr/>
            </p14:nvContentPartPr>
            <p14:xfrm>
              <a:off x="2369291" y="4031771"/>
              <a:ext cx="174600" cy="1305360"/>
            </p14:xfrm>
          </p:contentPart>
        </mc:Choice>
        <mc:Fallback xmlns="">
          <p:pic>
            <p:nvPicPr>
              <p:cNvPr id="14" name="Tinta 1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85411" y="3947891"/>
                <a:ext cx="342360" cy="147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Tinta 25"/>
              <p14:cNvContentPartPr/>
              <p14:nvPr/>
            </p14:nvContentPartPr>
            <p14:xfrm>
              <a:off x="3932051" y="4729811"/>
              <a:ext cx="307800" cy="83520"/>
            </p14:xfrm>
          </p:contentPart>
        </mc:Choice>
        <mc:Fallback xmlns="">
          <p:pic>
            <p:nvPicPr>
              <p:cNvPr id="26" name="Tinta 2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48171" y="4645931"/>
                <a:ext cx="475560" cy="25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328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6455"/>
            <a:ext cx="9290858" cy="648701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413" y="2104735"/>
            <a:ext cx="5038898" cy="377917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928553" y="440575"/>
            <a:ext cx="84872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PRODUTOS EXPOSTOS PARA COMERCIALIZAÇÃO NAS VITRINES – SEM PREÇO</a:t>
            </a:r>
            <a:endParaRPr lang="pt-BR" sz="32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Tinta 11"/>
              <p14:cNvContentPartPr/>
              <p14:nvPr/>
            </p14:nvContentPartPr>
            <p14:xfrm>
              <a:off x="6051731" y="2609771"/>
              <a:ext cx="1089360" cy="316800"/>
            </p14:xfrm>
          </p:contentPart>
        </mc:Choice>
        <mc:Fallback xmlns="">
          <p:pic>
            <p:nvPicPr>
              <p:cNvPr id="12" name="Tinta 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67851" y="2525891"/>
                <a:ext cx="1257120" cy="48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Tinta 13"/>
              <p14:cNvContentPartPr/>
              <p14:nvPr/>
            </p14:nvContentPartPr>
            <p14:xfrm>
              <a:off x="7481291" y="3366491"/>
              <a:ext cx="401400" cy="141840"/>
            </p14:xfrm>
          </p:contentPart>
        </mc:Choice>
        <mc:Fallback xmlns="">
          <p:pic>
            <p:nvPicPr>
              <p:cNvPr id="14" name="Tinta 1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97411" y="3282611"/>
                <a:ext cx="569160" cy="3096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Imagem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104736"/>
            <a:ext cx="3703724" cy="41085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Tinta 16"/>
              <p14:cNvContentPartPr/>
              <p14:nvPr/>
            </p14:nvContentPartPr>
            <p14:xfrm>
              <a:off x="2543531" y="5893691"/>
              <a:ext cx="997920" cy="143640"/>
            </p14:xfrm>
          </p:contentPart>
        </mc:Choice>
        <mc:Fallback xmlns="">
          <p:pic>
            <p:nvPicPr>
              <p:cNvPr id="17" name="Tinta 1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9651" y="5809811"/>
                <a:ext cx="1165680" cy="31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356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6455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87034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PRODUTOS EXPOSTOS PARA COMERCIALIZAÇÃO NAS VITRINES – SOMENTE PREÇO À VISTA</a:t>
            </a:r>
            <a:endParaRPr lang="pt-BR" sz="32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62" y="2104736"/>
            <a:ext cx="4233948" cy="393259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22" y="2104735"/>
            <a:ext cx="4458392" cy="393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6455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PRODUTOS EXPOSTOS PARA COMERCIALIZAÇÃO COM AUSÊNCIA DO </a:t>
            </a:r>
            <a:r>
              <a:rPr lang="pt-BR" sz="3200" b="1" dirty="0" smtClean="0">
                <a:solidFill>
                  <a:srgbClr val="FF0000"/>
                </a:solidFill>
              </a:rPr>
              <a:t>R$</a:t>
            </a:r>
            <a:r>
              <a:rPr lang="pt-BR" sz="3200" b="1" dirty="0" smtClean="0">
                <a:solidFill>
                  <a:srgbClr val="0070C0"/>
                </a:solidFill>
              </a:rPr>
              <a:t> NOS SEUS POSSÍVEIS PREÇOS</a:t>
            </a:r>
            <a:endParaRPr lang="pt-BR" sz="3200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1" y="2408264"/>
            <a:ext cx="3350029" cy="299149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49" y="2373700"/>
            <a:ext cx="3418284" cy="302605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38" y="2373701"/>
            <a:ext cx="3770728" cy="302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9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6455"/>
            <a:ext cx="9290858" cy="64870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422" y="440575"/>
            <a:ext cx="9102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</a:rPr>
              <a:t>PRODUTOS EXPOSTOS PARA COMERCIALIZAÇÃO COM A INFORMAÇÃO DO PREÇO EM TAMANHA NÃO UNIFORME</a:t>
            </a:r>
            <a:endParaRPr lang="pt-BR" sz="32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" b="15031"/>
          <a:stretch/>
        </p:blipFill>
        <p:spPr>
          <a:xfrm>
            <a:off x="3168534" y="2010235"/>
            <a:ext cx="6001789" cy="389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2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491048" y="895489"/>
            <a:ext cx="7356763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FF0000"/>
                </a:solidFill>
              </a:rPr>
              <a:t>DUPLA VISITA</a:t>
            </a:r>
          </a:p>
          <a:p>
            <a:pPr algn="ctr"/>
            <a:endParaRPr lang="pt-BR" sz="3000" b="1" dirty="0">
              <a:solidFill>
                <a:srgbClr val="0070C0"/>
              </a:solidFill>
            </a:endParaRPr>
          </a:p>
          <a:p>
            <a:pPr algn="ctr"/>
            <a:r>
              <a:rPr lang="pt-BR" sz="3200" dirty="0">
                <a:solidFill>
                  <a:srgbClr val="0070C0"/>
                </a:solidFill>
              </a:rPr>
              <a:t>LEI GERAL DA MICRO E PEQUENA EMPRESA OU ESTATUTO NACIONAL DA MICROEMPRESA E DA EMPRESA DE PEQUENO </a:t>
            </a:r>
            <a:r>
              <a:rPr lang="pt-BR" sz="3200" dirty="0" smtClean="0">
                <a:solidFill>
                  <a:srgbClr val="0070C0"/>
                </a:solidFill>
              </a:rPr>
              <a:t>PORTE </a:t>
            </a:r>
          </a:p>
          <a:p>
            <a:pPr algn="ctr"/>
            <a:endParaRPr lang="pt-BR" sz="1500" dirty="0">
              <a:solidFill>
                <a:srgbClr val="0070C0"/>
              </a:solidFill>
            </a:endParaRPr>
          </a:p>
          <a:p>
            <a:pPr algn="ctr"/>
            <a:r>
              <a:rPr lang="pt-BR" sz="3200" dirty="0" smtClean="0">
                <a:solidFill>
                  <a:srgbClr val="0070C0"/>
                </a:solidFill>
              </a:rPr>
              <a:t>OU</a:t>
            </a:r>
            <a:endParaRPr lang="pt-BR" sz="3200" dirty="0">
              <a:solidFill>
                <a:srgbClr val="0070C0"/>
              </a:solidFill>
            </a:endParaRPr>
          </a:p>
          <a:p>
            <a:pPr algn="ctr"/>
            <a:endParaRPr lang="pt-BR" sz="1500" dirty="0">
              <a:solidFill>
                <a:srgbClr val="0070C0"/>
              </a:solidFill>
            </a:endParaRPr>
          </a:p>
          <a:p>
            <a:pPr algn="ctr"/>
            <a:r>
              <a:rPr lang="pt-BR" sz="3200" dirty="0" smtClean="0">
                <a:solidFill>
                  <a:srgbClr val="0070C0"/>
                </a:solidFill>
              </a:rPr>
              <a:t>LEI </a:t>
            </a:r>
            <a:r>
              <a:rPr lang="pt-BR" sz="3200" dirty="0">
                <a:solidFill>
                  <a:srgbClr val="0070C0"/>
                </a:solidFill>
              </a:rPr>
              <a:t>COMPLEMENTAR N° 123 de 14/12/2006 E SUAS ALTERAÇÕES</a:t>
            </a:r>
          </a:p>
          <a:p>
            <a:pPr algn="ctr"/>
            <a:endParaRPr lang="pt-BR" sz="4800" b="1" dirty="0" smtClean="0">
              <a:solidFill>
                <a:srgbClr val="0070C0"/>
              </a:solidFill>
            </a:endParaRPr>
          </a:p>
          <a:p>
            <a:pPr algn="ctr"/>
            <a:endParaRPr lang="pt-BR" sz="48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8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7"/>
            <a:ext cx="9290858" cy="676133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314008" y="645567"/>
            <a:ext cx="5710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solidFill>
                  <a:srgbClr val="0070C0"/>
                </a:solidFill>
              </a:rPr>
              <a:t>VÍDEO</a:t>
            </a:r>
            <a:endParaRPr lang="pt-BR" sz="4400" dirty="0">
              <a:solidFill>
                <a:srgbClr val="0070C0"/>
              </a:solidFill>
            </a:endParaRPr>
          </a:p>
        </p:txBody>
      </p:sp>
      <p:pic>
        <p:nvPicPr>
          <p:cNvPr id="8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4191" y="1637607"/>
            <a:ext cx="6029499" cy="33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2051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450570" y="629938"/>
            <a:ext cx="929086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dirty="0" smtClean="0"/>
              <a:t>     </a:t>
            </a:r>
            <a:r>
              <a:rPr lang="pt-BR" sz="3200" b="1" dirty="0" smtClean="0">
                <a:solidFill>
                  <a:srgbClr val="0070C0"/>
                </a:solidFill>
              </a:rPr>
              <a:t>CONSIDERA:</a:t>
            </a:r>
            <a:endParaRPr lang="pt-BR" sz="2500" b="1" dirty="0" smtClean="0">
              <a:solidFill>
                <a:srgbClr val="0070C0"/>
              </a:solidFill>
            </a:endParaRPr>
          </a:p>
          <a:p>
            <a:pPr algn="ctr"/>
            <a:endParaRPr lang="pt-BR" sz="2500" b="1" dirty="0" smtClean="0">
              <a:solidFill>
                <a:srgbClr val="0070C0"/>
              </a:solidFill>
            </a:endParaRPr>
          </a:p>
          <a:p>
            <a:pPr algn="ctr"/>
            <a:endParaRPr lang="pt-BR" sz="1100" b="1" dirty="0">
              <a:solidFill>
                <a:srgbClr val="0070C0"/>
              </a:solidFill>
            </a:endParaRPr>
          </a:p>
          <a:p>
            <a:pPr algn="just"/>
            <a:r>
              <a:rPr lang="pt-BR" sz="2500" b="1" dirty="0" smtClean="0">
                <a:solidFill>
                  <a:srgbClr val="0070C0"/>
                </a:solidFill>
              </a:rPr>
              <a:t>MICROEMPREENDEDOR INDIVIDUAL (MEI): </a:t>
            </a:r>
            <a:r>
              <a:rPr lang="pt-BR" sz="2500" b="1" dirty="0" smtClean="0">
                <a:solidFill>
                  <a:srgbClr val="FF0000"/>
                </a:solidFill>
              </a:rPr>
              <a:t>Receita </a:t>
            </a:r>
            <a:r>
              <a:rPr lang="pt-BR" sz="2500" b="1" dirty="0">
                <a:solidFill>
                  <a:srgbClr val="FF0000"/>
                </a:solidFill>
              </a:rPr>
              <a:t>bruta, no ano-calendário anterior, de até R$ 81.000,00 (oitenta e um mil reais</a:t>
            </a:r>
            <a:r>
              <a:rPr lang="pt-BR" sz="2500" b="1" dirty="0" smtClean="0">
                <a:solidFill>
                  <a:srgbClr val="FF0000"/>
                </a:solidFill>
              </a:rPr>
              <a:t>);</a:t>
            </a:r>
          </a:p>
          <a:p>
            <a:pPr algn="just"/>
            <a:endParaRPr lang="pt-BR" sz="2500" b="1" dirty="0" smtClean="0">
              <a:solidFill>
                <a:srgbClr val="FF0000"/>
              </a:solidFill>
            </a:endParaRPr>
          </a:p>
          <a:p>
            <a:pPr algn="just"/>
            <a:r>
              <a:rPr lang="pt-BR" sz="2500" b="1" dirty="0" smtClean="0">
                <a:solidFill>
                  <a:srgbClr val="0070C0"/>
                </a:solidFill>
              </a:rPr>
              <a:t>MICRO EMPRESA (ME): </a:t>
            </a:r>
            <a:r>
              <a:rPr lang="pt-BR" sz="2500" b="1" dirty="0" smtClean="0">
                <a:solidFill>
                  <a:srgbClr val="FF0000"/>
                </a:solidFill>
              </a:rPr>
              <a:t>Receita </a:t>
            </a:r>
            <a:r>
              <a:rPr lang="pt-BR" sz="2500" b="1" dirty="0">
                <a:solidFill>
                  <a:srgbClr val="FF0000"/>
                </a:solidFill>
              </a:rPr>
              <a:t>bruta igual ou inferior a R$ 360.000,00 (trezentos e sessenta mil </a:t>
            </a:r>
            <a:r>
              <a:rPr lang="pt-BR" sz="2500" b="1" dirty="0" smtClean="0">
                <a:solidFill>
                  <a:srgbClr val="FF0000"/>
                </a:solidFill>
              </a:rPr>
              <a:t>reais), em cada ano-calendário;</a:t>
            </a:r>
          </a:p>
          <a:p>
            <a:pPr algn="just"/>
            <a:endParaRPr lang="pt-BR" sz="2500" b="1" dirty="0" smtClean="0">
              <a:solidFill>
                <a:srgbClr val="FF0000"/>
              </a:solidFill>
            </a:endParaRPr>
          </a:p>
          <a:p>
            <a:pPr algn="just"/>
            <a:r>
              <a:rPr lang="pt-BR" sz="2500" b="1" dirty="0" smtClean="0">
                <a:solidFill>
                  <a:srgbClr val="0070C0"/>
                </a:solidFill>
              </a:rPr>
              <a:t>EMPRESA DE PEQUENO PORTE (EPP): </a:t>
            </a:r>
            <a:r>
              <a:rPr lang="pt-BR" sz="2500" b="1" dirty="0" smtClean="0">
                <a:solidFill>
                  <a:srgbClr val="FF0000"/>
                </a:solidFill>
              </a:rPr>
              <a:t>Receita </a:t>
            </a:r>
            <a:r>
              <a:rPr lang="pt-BR" sz="2500" b="1" dirty="0">
                <a:solidFill>
                  <a:srgbClr val="FF0000"/>
                </a:solidFill>
              </a:rPr>
              <a:t>bruta superior a R$ 360.000,00 (trezentos e sessenta mil reais) e igual ou inferior a R$ 4.800.000,00 (quatro milhões e oitocentos mil reais</a:t>
            </a:r>
            <a:r>
              <a:rPr lang="pt-BR" sz="2500" b="1" dirty="0" smtClean="0">
                <a:solidFill>
                  <a:srgbClr val="FF0000"/>
                </a:solidFill>
              </a:rPr>
              <a:t>), </a:t>
            </a:r>
            <a:r>
              <a:rPr lang="pt-BR" sz="2500" b="1" dirty="0">
                <a:solidFill>
                  <a:srgbClr val="FF0000"/>
                </a:solidFill>
              </a:rPr>
              <a:t>em cada ano-calendário;</a:t>
            </a:r>
          </a:p>
          <a:p>
            <a:pPr algn="just"/>
            <a:endParaRPr lang="pt-BR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9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95" y="370985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0444" y="1488341"/>
            <a:ext cx="7356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800" dirty="0" smtClean="0">
              <a:solidFill>
                <a:srgbClr val="0070C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018307" y="711225"/>
            <a:ext cx="10341033" cy="877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0070C0"/>
                </a:solidFill>
              </a:rPr>
              <a:t>COMO DEVE SER A </a:t>
            </a:r>
            <a:r>
              <a:rPr lang="pt-BR" sz="4000" b="1" dirty="0" smtClean="0">
                <a:solidFill>
                  <a:srgbClr val="0070C0"/>
                </a:solidFill>
              </a:rPr>
              <a:t>INFORMAÇÃO </a:t>
            </a:r>
            <a:r>
              <a:rPr lang="pt-BR" sz="4000" b="1" dirty="0">
                <a:solidFill>
                  <a:srgbClr val="0070C0"/>
                </a:solidFill>
              </a:rPr>
              <a:t>DOS PREÇOS</a:t>
            </a:r>
            <a:r>
              <a:rPr lang="pt-BR" sz="4000" b="1" dirty="0" smtClean="0">
                <a:solidFill>
                  <a:srgbClr val="0070C0"/>
                </a:solidFill>
              </a:rPr>
              <a:t>?</a:t>
            </a:r>
          </a:p>
          <a:p>
            <a:endParaRPr lang="pt-BR" dirty="0" smtClean="0"/>
          </a:p>
          <a:p>
            <a:pPr algn="just"/>
            <a:r>
              <a:rPr lang="pt-BR" sz="2000" b="1" dirty="0" smtClean="0">
                <a:solidFill>
                  <a:srgbClr val="FF0000"/>
                </a:solidFill>
              </a:rPr>
              <a:t>CORRETA: </a:t>
            </a:r>
            <a:r>
              <a:rPr lang="pt-BR" sz="2400" dirty="0" smtClean="0">
                <a:solidFill>
                  <a:srgbClr val="0070C0"/>
                </a:solidFill>
              </a:rPr>
              <a:t>Informações </a:t>
            </a:r>
            <a:r>
              <a:rPr lang="pt-BR" sz="2400" dirty="0">
                <a:solidFill>
                  <a:srgbClr val="0070C0"/>
                </a:solidFill>
              </a:rPr>
              <a:t>verdadeiras que não enganem o consumidor</a:t>
            </a:r>
            <a:r>
              <a:rPr lang="pt-BR" sz="2400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pt-BR" sz="1000" dirty="0">
              <a:solidFill>
                <a:srgbClr val="0070C0"/>
              </a:solidFill>
            </a:endParaRPr>
          </a:p>
          <a:p>
            <a:pPr algn="just"/>
            <a:r>
              <a:rPr lang="pt-BR" sz="2000" b="1" dirty="0" smtClean="0">
                <a:solidFill>
                  <a:srgbClr val="FF0000"/>
                </a:solidFill>
              </a:rPr>
              <a:t>CLARA:</a:t>
            </a:r>
            <a:r>
              <a:rPr lang="pt-BR" sz="2000" dirty="0" smtClean="0">
                <a:solidFill>
                  <a:srgbClr val="0070C0"/>
                </a:solidFill>
              </a:rPr>
              <a:t> </a:t>
            </a:r>
            <a:r>
              <a:rPr lang="pt-BR" sz="2400" dirty="0" smtClean="0">
                <a:solidFill>
                  <a:srgbClr val="0070C0"/>
                </a:solidFill>
              </a:rPr>
              <a:t>Para </a:t>
            </a:r>
            <a:r>
              <a:rPr lang="pt-BR" sz="2400" dirty="0">
                <a:solidFill>
                  <a:srgbClr val="0070C0"/>
                </a:solidFill>
              </a:rPr>
              <a:t>que o consumidor entenda imediatamente e com facilidade, sem nenhuma abreviatura que dificulte sua compreensão, tampouco necessite de qualquer interpretação ou cálculo</a:t>
            </a:r>
            <a:r>
              <a:rPr lang="pt-BR" sz="2400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pt-BR" sz="1000" dirty="0">
              <a:solidFill>
                <a:srgbClr val="0070C0"/>
              </a:solidFill>
            </a:endParaRPr>
          </a:p>
          <a:p>
            <a:pPr algn="just"/>
            <a:r>
              <a:rPr lang="pt-BR" sz="2000" b="1" dirty="0" smtClean="0">
                <a:solidFill>
                  <a:srgbClr val="FF0000"/>
                </a:solidFill>
              </a:rPr>
              <a:t>LEGÍVEL:</a:t>
            </a:r>
            <a:r>
              <a:rPr lang="pt-BR" sz="2000" dirty="0" smtClean="0">
                <a:solidFill>
                  <a:srgbClr val="0070C0"/>
                </a:solidFill>
              </a:rPr>
              <a:t> </a:t>
            </a:r>
            <a:r>
              <a:rPr lang="pt-BR" sz="2400" dirty="0" smtClean="0">
                <a:solidFill>
                  <a:srgbClr val="0070C0"/>
                </a:solidFill>
              </a:rPr>
              <a:t>Caracteres</a:t>
            </a:r>
            <a:r>
              <a:rPr lang="pt-BR" sz="2400" dirty="0">
                <a:solidFill>
                  <a:srgbClr val="0070C0"/>
                </a:solidFill>
              </a:rPr>
              <a:t>, letras e números visíveis que não possam ser apagados</a:t>
            </a:r>
            <a:r>
              <a:rPr lang="pt-BR" sz="2400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pt-BR" sz="1000" dirty="0">
              <a:solidFill>
                <a:srgbClr val="0070C0"/>
              </a:solidFill>
            </a:endParaRPr>
          </a:p>
          <a:p>
            <a:pPr algn="just"/>
            <a:r>
              <a:rPr lang="pt-BR" sz="2000" b="1" dirty="0" smtClean="0">
                <a:solidFill>
                  <a:srgbClr val="FF0000"/>
                </a:solidFill>
              </a:rPr>
              <a:t>PRECISA:</a:t>
            </a:r>
            <a:r>
              <a:rPr lang="pt-BR" sz="2000" dirty="0" smtClean="0">
                <a:solidFill>
                  <a:srgbClr val="0070C0"/>
                </a:solidFill>
              </a:rPr>
              <a:t> </a:t>
            </a:r>
            <a:r>
              <a:rPr lang="pt-BR" sz="2400" dirty="0" smtClean="0">
                <a:solidFill>
                  <a:srgbClr val="0070C0"/>
                </a:solidFill>
              </a:rPr>
              <a:t>Informação </a:t>
            </a:r>
            <a:r>
              <a:rPr lang="pt-BR" sz="2400" dirty="0">
                <a:solidFill>
                  <a:srgbClr val="0070C0"/>
                </a:solidFill>
              </a:rPr>
              <a:t>de forma exata e diretamente ligada ao produto, sem nada que impeça o seu acesso</a:t>
            </a:r>
            <a:r>
              <a:rPr lang="pt-BR" sz="2400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pt-BR" sz="1000" dirty="0">
              <a:solidFill>
                <a:srgbClr val="0070C0"/>
              </a:solidFill>
            </a:endParaRPr>
          </a:p>
          <a:p>
            <a:pPr algn="just"/>
            <a:r>
              <a:rPr lang="pt-BR" sz="2000" b="1" dirty="0" smtClean="0">
                <a:solidFill>
                  <a:srgbClr val="FF0000"/>
                </a:solidFill>
              </a:rPr>
              <a:t>OSTENSIVA: </a:t>
            </a:r>
            <a:r>
              <a:rPr lang="pt-BR" sz="2000" dirty="0" smtClean="0">
                <a:solidFill>
                  <a:srgbClr val="0070C0"/>
                </a:solidFill>
              </a:rPr>
              <a:t>Informação </a:t>
            </a:r>
            <a:r>
              <a:rPr lang="pt-BR" sz="2000" dirty="0">
                <a:solidFill>
                  <a:srgbClr val="0070C0"/>
                </a:solidFill>
              </a:rPr>
              <a:t>facilmente perceptível, sem a necessidade de qualquer esforço para a sua compreensão</a:t>
            </a:r>
            <a:r>
              <a:rPr lang="pt-BR" sz="2000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pt-BR" sz="2000" dirty="0">
              <a:solidFill>
                <a:srgbClr val="0070C0"/>
              </a:solidFill>
            </a:endParaRPr>
          </a:p>
          <a:p>
            <a:pPr algn="just"/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Art. 2°, incisos I, II, III, IV e V do Decreto Federal n° 5.903/2006.</a:t>
            </a:r>
            <a:endParaRPr lang="pt-BR" sz="20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pt-BR" b="1" dirty="0">
              <a:solidFill>
                <a:srgbClr val="FF0000"/>
              </a:solidFill>
            </a:endParaRPr>
          </a:p>
          <a:p>
            <a:pPr algn="ctr"/>
            <a:endParaRPr lang="pt-BR" sz="4000" dirty="0" smtClean="0">
              <a:solidFill>
                <a:srgbClr val="0070C0"/>
              </a:solidFill>
            </a:endParaRPr>
          </a:p>
          <a:p>
            <a:pPr algn="ctr"/>
            <a:endParaRPr lang="pt-BR" sz="4000" dirty="0">
              <a:solidFill>
                <a:srgbClr val="0070C0"/>
              </a:solidFill>
            </a:endParaRPr>
          </a:p>
          <a:p>
            <a:pPr algn="ctr"/>
            <a:endParaRPr lang="pt-BR" sz="4000" dirty="0" smtClean="0">
              <a:solidFill>
                <a:srgbClr val="0070C0"/>
              </a:solidFill>
            </a:endParaRPr>
          </a:p>
          <a:p>
            <a:pPr algn="ctr"/>
            <a:endParaRPr lang="pt-BR" sz="4000" dirty="0">
              <a:solidFill>
                <a:srgbClr val="0070C0"/>
              </a:solidFill>
            </a:endParaRPr>
          </a:p>
          <a:p>
            <a:pPr algn="ctr"/>
            <a:endParaRPr lang="pt-BR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5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290858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523999" y="889843"/>
            <a:ext cx="835983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     </a:t>
            </a:r>
            <a:r>
              <a:rPr lang="pt-BR" sz="3200" b="1" dirty="0" smtClean="0">
                <a:solidFill>
                  <a:srgbClr val="0070C0"/>
                </a:solidFill>
              </a:rPr>
              <a:t>ALGUMAS FINALIDADES DA LEGISLAÇÃO</a:t>
            </a:r>
            <a:r>
              <a:rPr lang="pt-BR" sz="2400" b="1" dirty="0" smtClean="0">
                <a:solidFill>
                  <a:srgbClr val="0070C0"/>
                </a:solidFill>
              </a:rPr>
              <a:t>:</a:t>
            </a:r>
          </a:p>
          <a:p>
            <a:pPr algn="ctr"/>
            <a:endParaRPr lang="pt-BR" sz="2400" dirty="0" smtClean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0070C0"/>
                </a:solidFill>
              </a:rPr>
              <a:t>Proteção ao empresário de boa-fé;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0070C0"/>
                </a:solidFill>
              </a:rPr>
              <a:t>Enfatizar o papel educativo dos órgãos fiscalizadores nas diligências fiscalizatórias realizadas nos estabelecimentos comerciais;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0070C0"/>
                </a:solidFill>
              </a:rPr>
              <a:t>Correção das irregularidades e evitar punições;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0070C0"/>
                </a:solidFill>
              </a:rPr>
              <a:t>Tratamento diferenciado;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FF0000"/>
                </a:solidFill>
              </a:rPr>
              <a:t>Dupla Visita </a:t>
            </a:r>
            <a:r>
              <a:rPr lang="pt-BR" sz="2400" dirty="0" smtClean="0">
                <a:solidFill>
                  <a:srgbClr val="0070C0"/>
                </a:solidFill>
              </a:rPr>
              <a:t>– Art. 55 da Lei Complementar n° </a:t>
            </a:r>
            <a:r>
              <a:rPr lang="pt-BR" sz="2400" dirty="0">
                <a:solidFill>
                  <a:srgbClr val="0070C0"/>
                </a:solidFill>
              </a:rPr>
              <a:t>123/2006 </a:t>
            </a:r>
            <a:r>
              <a:rPr lang="pt-BR" sz="2400" dirty="0" smtClean="0">
                <a:solidFill>
                  <a:srgbClr val="0070C0"/>
                </a:solidFill>
              </a:rPr>
              <a:t>(</a:t>
            </a:r>
            <a:r>
              <a:rPr lang="pt-BR" sz="2400" dirty="0">
                <a:solidFill>
                  <a:srgbClr val="0070C0"/>
                </a:solidFill>
              </a:rPr>
              <a:t>Redação dada pela Lei Complementar nº </a:t>
            </a:r>
            <a:r>
              <a:rPr lang="pt-BR" sz="2400" dirty="0" smtClean="0">
                <a:solidFill>
                  <a:srgbClr val="0070C0"/>
                </a:solidFill>
              </a:rPr>
              <a:t>155 </a:t>
            </a:r>
            <a:r>
              <a:rPr lang="pt-BR" sz="2400" dirty="0">
                <a:solidFill>
                  <a:srgbClr val="0070C0"/>
                </a:solidFill>
              </a:rPr>
              <a:t>de </a:t>
            </a:r>
            <a:r>
              <a:rPr lang="pt-BR" sz="2400" dirty="0" smtClean="0">
                <a:solidFill>
                  <a:srgbClr val="0070C0"/>
                </a:solidFill>
              </a:rPr>
              <a:t>27/10/2016).</a:t>
            </a:r>
          </a:p>
          <a:p>
            <a:pPr marL="571500" indent="-571500" algn="ctr">
              <a:buFontTx/>
              <a:buChar char="-"/>
            </a:pPr>
            <a:endParaRPr lang="pt-BR" sz="4000" dirty="0" smtClean="0">
              <a:solidFill>
                <a:srgbClr val="0070C0"/>
              </a:solidFill>
            </a:endParaRPr>
          </a:p>
          <a:p>
            <a:pPr algn="ctr"/>
            <a:r>
              <a:rPr lang="pt-BR" sz="3600" dirty="0" smtClean="0"/>
              <a:t>     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20" y="2321650"/>
            <a:ext cx="1849653" cy="338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6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71" y="241069"/>
            <a:ext cx="9290858" cy="661693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55964" y="0"/>
            <a:ext cx="1044078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  </a:t>
            </a:r>
            <a:r>
              <a:rPr lang="pt-BR" sz="3600" b="1" dirty="0" smtClean="0">
                <a:solidFill>
                  <a:srgbClr val="0070C0"/>
                </a:solidFill>
              </a:rPr>
              <a:t>DUPLA VISITA</a:t>
            </a:r>
          </a:p>
          <a:p>
            <a:pPr algn="ctr"/>
            <a:endParaRPr lang="pt-BR" sz="1000" dirty="0" smtClean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70C0"/>
                </a:solidFill>
              </a:rPr>
              <a:t>Art. 55 da Lei Complementar n° 123/2006 (Redação dada pela Lei Complementar nº 155 de 27/10/2016</a:t>
            </a:r>
            <a:r>
              <a:rPr lang="pt-BR" sz="2800" dirty="0" smtClean="0">
                <a:solidFill>
                  <a:srgbClr val="0070C0"/>
                </a:solidFill>
              </a:rPr>
              <a:t>);</a:t>
            </a:r>
          </a:p>
          <a:p>
            <a:endParaRPr lang="pt-BR" sz="1400" dirty="0" smtClean="0">
              <a:solidFill>
                <a:srgbClr val="0070C0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</a:rPr>
              <a:t>A fiscalização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</a:rPr>
              <a:t>no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 que se refere aos aspectos trabalhista, metrológico, sanitário, ambiental, de segurança, </a:t>
            </a:r>
            <a:r>
              <a:rPr lang="pt-BR" sz="2400" b="1" dirty="0" smtClean="0">
                <a:solidFill>
                  <a:srgbClr val="FF0000"/>
                </a:solidFill>
              </a:rPr>
              <a:t>DE RELAÇÕES DE CONSUMO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 e de uso e ocupação do solo das microempresas e das empresas de pequeno porte, deverá ser prioritariamente orientadora quando a atividade ou situação, por sua natureza, comportar grau de risco compatível com esse procedimento.</a:t>
            </a:r>
            <a:endParaRPr lang="pt-BR" sz="36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pt-BR" sz="28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4000" dirty="0" smtClean="0">
              <a:solidFill>
                <a:srgbClr val="0070C0"/>
              </a:solidFill>
            </a:endParaRPr>
          </a:p>
          <a:p>
            <a:pPr algn="ctr"/>
            <a:r>
              <a:rPr lang="pt-BR" sz="3600" dirty="0" smtClean="0"/>
              <a:t>     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33" y="4135986"/>
            <a:ext cx="310515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3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9" y="89994"/>
            <a:ext cx="9168939" cy="676800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91979" y="0"/>
            <a:ext cx="1045381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     </a:t>
            </a:r>
            <a:r>
              <a:rPr lang="pt-BR" sz="3200" b="1" dirty="0" smtClean="0">
                <a:solidFill>
                  <a:srgbClr val="0070C0"/>
                </a:solidFill>
              </a:rPr>
              <a:t>DUPLA VISITA </a:t>
            </a:r>
          </a:p>
          <a:p>
            <a:pPr algn="ctr"/>
            <a:endParaRPr lang="pt-BR" sz="1600" dirty="0" smtClean="0">
              <a:solidFill>
                <a:srgbClr val="0070C0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0070C0"/>
                </a:solidFill>
              </a:rPr>
              <a:t>CELEBRAÇÃO DE </a:t>
            </a:r>
            <a:r>
              <a:rPr lang="pt-BR" sz="2400" dirty="0" smtClean="0">
                <a:solidFill>
                  <a:srgbClr val="FF0000"/>
                </a:solidFill>
              </a:rPr>
              <a:t>TERMO DE COOPERAÇÃO </a:t>
            </a:r>
            <a:r>
              <a:rPr lang="pt-BR" sz="2400" dirty="0" smtClean="0">
                <a:solidFill>
                  <a:srgbClr val="0070C0"/>
                </a:solidFill>
              </a:rPr>
              <a:t>ENTRE O </a:t>
            </a:r>
            <a:r>
              <a:rPr lang="pt-BR" sz="2400" dirty="0" smtClean="0">
                <a:solidFill>
                  <a:srgbClr val="FF0000"/>
                </a:solidFill>
              </a:rPr>
              <a:t>SEBRAE/ES, PROCON/ES E </a:t>
            </a:r>
            <a:r>
              <a:rPr lang="pt-BR" sz="2400" dirty="0">
                <a:solidFill>
                  <a:srgbClr val="FF0000"/>
                </a:solidFill>
              </a:rPr>
              <a:t>ADERES </a:t>
            </a:r>
            <a:r>
              <a:rPr lang="pt-BR" sz="2400" dirty="0" smtClean="0">
                <a:solidFill>
                  <a:srgbClr val="0070C0"/>
                </a:solidFill>
              </a:rPr>
              <a:t>(Agência de Desenvolvimento das micro e pequenas empresas e do empreendedorismo), no dia 15/03/19;</a:t>
            </a:r>
          </a:p>
          <a:p>
            <a:pPr algn="ctr"/>
            <a:endParaRPr lang="pt-BR" sz="1400" dirty="0">
              <a:solidFill>
                <a:srgbClr val="0070C0"/>
              </a:solidFill>
            </a:endParaRPr>
          </a:p>
          <a:p>
            <a:pPr algn="ctr"/>
            <a:r>
              <a:rPr lang="pt-BR" sz="2400" dirty="0" smtClean="0">
                <a:solidFill>
                  <a:srgbClr val="0070C0"/>
                </a:solidFill>
              </a:rPr>
              <a:t>       </a:t>
            </a:r>
            <a:r>
              <a:rPr lang="pt-BR" sz="2400" b="1" dirty="0" smtClean="0">
                <a:solidFill>
                  <a:srgbClr val="0070C0"/>
                </a:solidFill>
              </a:rPr>
              <a:t>PRINCIPAIS FINALIDADES:</a:t>
            </a:r>
          </a:p>
          <a:p>
            <a:pPr algn="ctr"/>
            <a:endParaRPr lang="pt-BR" sz="1400" dirty="0" smtClean="0">
              <a:solidFill>
                <a:srgbClr val="0070C0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0070C0"/>
                </a:solidFill>
              </a:rPr>
              <a:t>Capacitação dos empresários, </a:t>
            </a:r>
            <a:r>
              <a:rPr lang="pt-BR" sz="2400" dirty="0" smtClean="0">
                <a:solidFill>
                  <a:srgbClr val="FF0000"/>
                </a:solidFill>
              </a:rPr>
              <a:t>fiscalizações orientadoras </a:t>
            </a:r>
            <a:r>
              <a:rPr lang="pt-BR" sz="2400" dirty="0">
                <a:solidFill>
                  <a:srgbClr val="0070C0"/>
                </a:solidFill>
              </a:rPr>
              <a:t>e </a:t>
            </a:r>
            <a:r>
              <a:rPr lang="pt-BR" sz="2400" dirty="0" smtClean="0">
                <a:solidFill>
                  <a:srgbClr val="0070C0"/>
                </a:solidFill>
              </a:rPr>
              <a:t>observar </a:t>
            </a:r>
            <a:r>
              <a:rPr lang="pt-BR" sz="2400" dirty="0" smtClean="0">
                <a:solidFill>
                  <a:srgbClr val="FF0000"/>
                </a:solidFill>
              </a:rPr>
              <a:t>critério </a:t>
            </a:r>
            <a:r>
              <a:rPr lang="pt-BR" sz="2400" dirty="0">
                <a:solidFill>
                  <a:srgbClr val="FF0000"/>
                </a:solidFill>
              </a:rPr>
              <a:t>de dupla </a:t>
            </a:r>
            <a:r>
              <a:rPr lang="pt-BR" sz="2400" dirty="0" smtClean="0">
                <a:solidFill>
                  <a:srgbClr val="FF0000"/>
                </a:solidFill>
              </a:rPr>
              <a:t>visita, </a:t>
            </a:r>
            <a:r>
              <a:rPr lang="pt-BR" sz="2400" dirty="0" smtClean="0">
                <a:solidFill>
                  <a:srgbClr val="0070C0"/>
                </a:solidFill>
              </a:rPr>
              <a:t>isto é, </a:t>
            </a:r>
            <a:r>
              <a:rPr lang="pt-BR" sz="2400" dirty="0">
                <a:solidFill>
                  <a:srgbClr val="0070C0"/>
                </a:solidFill>
              </a:rPr>
              <a:t>tratamento </a:t>
            </a:r>
            <a:r>
              <a:rPr lang="pt-BR" sz="2400" dirty="0" smtClean="0">
                <a:solidFill>
                  <a:srgbClr val="0070C0"/>
                </a:solidFill>
              </a:rPr>
              <a:t>diferenciado junto </a:t>
            </a:r>
            <a:r>
              <a:rPr lang="pt-BR" sz="2400" dirty="0">
                <a:solidFill>
                  <a:srgbClr val="0070C0"/>
                </a:solidFill>
              </a:rPr>
              <a:t>às </a:t>
            </a:r>
            <a:r>
              <a:rPr lang="pt-BR" sz="2400" dirty="0" smtClean="0">
                <a:solidFill>
                  <a:srgbClr val="0070C0"/>
                </a:solidFill>
              </a:rPr>
              <a:t>Micro e </a:t>
            </a:r>
            <a:r>
              <a:rPr lang="pt-BR" sz="2400" dirty="0">
                <a:solidFill>
                  <a:srgbClr val="0070C0"/>
                </a:solidFill>
              </a:rPr>
              <a:t>Pequenas Empresas </a:t>
            </a:r>
            <a:r>
              <a:rPr lang="pt-BR" sz="2400" dirty="0" smtClean="0">
                <a:solidFill>
                  <a:srgbClr val="0070C0"/>
                </a:solidFill>
              </a:rPr>
              <a:t>e ao </a:t>
            </a:r>
            <a:r>
              <a:rPr lang="pt-BR" sz="2400" b="1" dirty="0">
                <a:solidFill>
                  <a:srgbClr val="FF0000"/>
                </a:solidFill>
              </a:rPr>
              <a:t>Microempreendedor Individual;</a:t>
            </a:r>
          </a:p>
          <a:p>
            <a:pPr algn="ctr"/>
            <a:r>
              <a:rPr lang="pt-BR" sz="3600" dirty="0" smtClean="0"/>
              <a:t>   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59" y="3941458"/>
            <a:ext cx="3713310" cy="229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290858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461655" y="610374"/>
            <a:ext cx="94155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 </a:t>
            </a:r>
            <a:r>
              <a:rPr lang="pt-BR" sz="3600" b="1" dirty="0" smtClean="0">
                <a:solidFill>
                  <a:srgbClr val="0070C0"/>
                </a:solidFill>
              </a:rPr>
              <a:t>DUPLA VISITA</a:t>
            </a:r>
          </a:p>
          <a:p>
            <a:pPr algn="ctr"/>
            <a:endParaRPr lang="pt-BR" sz="1600" dirty="0" smtClean="0">
              <a:solidFill>
                <a:srgbClr val="0070C0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0070C0"/>
                </a:solidFill>
              </a:rPr>
              <a:t>Art. 55, § 6° da Lei Complementar n° 123/2006 -  </a:t>
            </a:r>
            <a:r>
              <a:rPr lang="pt-BR" sz="2800" dirty="0">
                <a:solidFill>
                  <a:srgbClr val="0070C0"/>
                </a:solidFill>
              </a:rPr>
              <a:t>A inobservância do critério de dupla visita </a:t>
            </a:r>
            <a:r>
              <a:rPr lang="pt-BR" sz="2800" dirty="0">
                <a:solidFill>
                  <a:srgbClr val="FF0000"/>
                </a:solidFill>
              </a:rPr>
              <a:t>implica nulidade do auto de infração lavrado </a:t>
            </a:r>
            <a:r>
              <a:rPr lang="pt-BR" sz="2800" dirty="0">
                <a:solidFill>
                  <a:srgbClr val="0070C0"/>
                </a:solidFill>
              </a:rPr>
              <a:t>sem cumprimento ao disposto neste artigo, independentemente da natureza principal ou acessória da obrigação. </a:t>
            </a:r>
            <a:r>
              <a:rPr lang="pt-BR" sz="2800" dirty="0" smtClean="0">
                <a:solidFill>
                  <a:srgbClr val="0070C0"/>
                </a:solidFill>
              </a:rPr>
              <a:t>(Incluído </a:t>
            </a:r>
            <a:r>
              <a:rPr lang="pt-BR" sz="2800" dirty="0">
                <a:solidFill>
                  <a:srgbClr val="0070C0"/>
                </a:solidFill>
              </a:rPr>
              <a:t>pela Lei Complementar nº 147, de 2014</a:t>
            </a:r>
            <a:r>
              <a:rPr lang="pt-BR" sz="2800" dirty="0" smtClean="0">
                <a:solidFill>
                  <a:srgbClr val="0070C0"/>
                </a:solidFill>
              </a:rPr>
              <a:t>).</a:t>
            </a:r>
            <a:endParaRPr lang="pt-BR" sz="2800" dirty="0">
              <a:solidFill>
                <a:srgbClr val="0070C0"/>
              </a:solidFill>
            </a:endParaRPr>
          </a:p>
          <a:p>
            <a:endParaRPr lang="pt-BR" sz="4000" dirty="0" smtClean="0">
              <a:solidFill>
                <a:srgbClr val="0070C0"/>
              </a:solidFill>
            </a:endParaRPr>
          </a:p>
          <a:p>
            <a:endParaRPr lang="pt-BR" sz="4000" dirty="0" smtClean="0">
              <a:solidFill>
                <a:srgbClr val="0070C0"/>
              </a:solidFill>
            </a:endParaRPr>
          </a:p>
          <a:p>
            <a:pPr algn="ctr"/>
            <a:r>
              <a:rPr lang="pt-BR" sz="3600" dirty="0" smtClean="0"/>
              <a:t>     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59" y="4226974"/>
            <a:ext cx="2852601" cy="18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9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290858" cy="661693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48443" y="492309"/>
            <a:ext cx="94155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 </a:t>
            </a:r>
          </a:p>
          <a:p>
            <a:pPr algn="ctr"/>
            <a:r>
              <a:rPr lang="pt-BR" sz="3600" b="1" dirty="0" smtClean="0">
                <a:solidFill>
                  <a:srgbClr val="0070C0"/>
                </a:solidFill>
              </a:rPr>
              <a:t>QUANDO NÃO SE APLICA O CRITÉRIO DA DUPLA VISITA NA AÇÃO FISCALIZATÓRIA?</a:t>
            </a:r>
          </a:p>
          <a:p>
            <a:pPr algn="ctr"/>
            <a:endParaRPr lang="pt-BR" sz="1600" dirty="0" smtClean="0">
              <a:solidFill>
                <a:srgbClr val="0070C0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0070C0"/>
                </a:solidFill>
              </a:rPr>
              <a:t>Art. 55, § 1° da Lei Complementar n° 123/2006 </a:t>
            </a:r>
            <a:r>
              <a:rPr lang="pt-BR" sz="2800" dirty="0">
                <a:solidFill>
                  <a:srgbClr val="0070C0"/>
                </a:solidFill>
              </a:rPr>
              <a:t>-   Será observado o critério de dupla visita para lavratura de autos de infração, </a:t>
            </a:r>
            <a:r>
              <a:rPr lang="pt-BR" sz="2800" dirty="0">
                <a:solidFill>
                  <a:srgbClr val="FF0000"/>
                </a:solidFill>
              </a:rPr>
              <a:t>salvo quando for constatada infração por falta de registro de empregado ou anotação da Carteira de Trabalho e Previdência Social – CTPS, ou, ainda, na ocorrência de </a:t>
            </a:r>
            <a:r>
              <a:rPr lang="pt-BR" sz="2800" b="1" dirty="0" smtClean="0">
                <a:solidFill>
                  <a:srgbClr val="FF0000"/>
                </a:solidFill>
              </a:rPr>
              <a:t>REINCIDÊNCIA, FRAUDE, RESISTÊNCIA OU EMBARAÇO À FISCALIZAÇÃO.</a:t>
            </a:r>
            <a:endParaRPr lang="pt-BR" sz="2800" b="1" dirty="0">
              <a:solidFill>
                <a:srgbClr val="FF0000"/>
              </a:solidFill>
            </a:endParaRPr>
          </a:p>
          <a:p>
            <a:pPr algn="ctr"/>
            <a:endParaRPr lang="pt-BR" sz="4000" dirty="0" smtClean="0">
              <a:solidFill>
                <a:srgbClr val="0070C0"/>
              </a:solidFill>
            </a:endParaRPr>
          </a:p>
          <a:p>
            <a:pPr algn="ctr"/>
            <a:r>
              <a:rPr lang="pt-BR" sz="3600" dirty="0" smtClean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48937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290858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48443" y="492309"/>
            <a:ext cx="90664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70C0"/>
                </a:solidFill>
              </a:rPr>
              <a:t>QUANDO NÃO SE APLICA O CRITÉRIO DA DUPLA VISITA NA AÇÃO FISCALIZATÓRIA?</a:t>
            </a:r>
          </a:p>
          <a:p>
            <a:pPr algn="ctr"/>
            <a:endParaRPr lang="pt-BR" sz="1600" dirty="0" smtClean="0">
              <a:solidFill>
                <a:srgbClr val="0070C0"/>
              </a:solidFill>
            </a:endParaRPr>
          </a:p>
          <a:p>
            <a:pPr algn="ctr"/>
            <a:endParaRPr lang="pt-BR" sz="1600" dirty="0" smtClean="0">
              <a:solidFill>
                <a:srgbClr val="0070C0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0070C0"/>
                </a:solidFill>
              </a:rPr>
              <a:t>Art. 55, § 3° da Lei Complementar n° </a:t>
            </a:r>
            <a:r>
              <a:rPr lang="pt-BR" sz="2800" dirty="0">
                <a:solidFill>
                  <a:srgbClr val="0070C0"/>
                </a:solidFill>
              </a:rPr>
              <a:t>123/2006 - </a:t>
            </a:r>
            <a:r>
              <a:rPr lang="pt-BR" sz="2800" dirty="0" smtClean="0">
                <a:solidFill>
                  <a:srgbClr val="FF0000"/>
                </a:solidFill>
              </a:rPr>
              <a:t>Nas </a:t>
            </a:r>
            <a:r>
              <a:rPr lang="pt-BR" sz="2800" dirty="0">
                <a:solidFill>
                  <a:srgbClr val="FF0000"/>
                </a:solidFill>
              </a:rPr>
              <a:t>atividades e situações </a:t>
            </a:r>
            <a:r>
              <a:rPr lang="pt-BR" sz="2800" b="1" dirty="0" smtClean="0">
                <a:solidFill>
                  <a:srgbClr val="FF0000"/>
                </a:solidFill>
              </a:rPr>
              <a:t>CUJO GRAU DE RISCO SEJA CONSIDERADO ALTO</a:t>
            </a:r>
            <a:r>
              <a:rPr lang="pt-BR" sz="2800" dirty="0" smtClean="0">
                <a:solidFill>
                  <a:srgbClr val="FF0000"/>
                </a:solidFill>
              </a:rPr>
              <a:t>, </a:t>
            </a:r>
            <a:r>
              <a:rPr lang="pt-BR" sz="2800" dirty="0">
                <a:solidFill>
                  <a:srgbClr val="FF0000"/>
                </a:solidFill>
              </a:rPr>
              <a:t>as quais não se sujeitarão ao disposto neste artigo.</a:t>
            </a:r>
            <a:endParaRPr lang="pt-BR" sz="4000" dirty="0" smtClean="0">
              <a:solidFill>
                <a:srgbClr val="FF0000"/>
              </a:solidFill>
            </a:endParaRPr>
          </a:p>
          <a:p>
            <a:pPr algn="just"/>
            <a:r>
              <a:rPr lang="pt-BR" sz="3600" dirty="0" smtClean="0"/>
              <a:t>     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35" y="3931935"/>
            <a:ext cx="3777095" cy="212596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04" y="3931935"/>
            <a:ext cx="3060928" cy="212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1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71" y="129916"/>
            <a:ext cx="9290858" cy="672808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450571" y="647513"/>
            <a:ext cx="92908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dirty="0" smtClean="0"/>
              <a:t>     </a:t>
            </a:r>
            <a:r>
              <a:rPr lang="pt-BR" sz="4400" dirty="0">
                <a:solidFill>
                  <a:srgbClr val="0070C0"/>
                </a:solidFill>
                <a:cs typeface="Arial" panose="020B0604020202020204" pitchFamily="34" charset="0"/>
              </a:rPr>
              <a:t>É melhor ter pouco com </a:t>
            </a:r>
            <a:r>
              <a:rPr lang="pt-BR" sz="4400" dirty="0" smtClean="0">
                <a:solidFill>
                  <a:srgbClr val="0070C0"/>
                </a:solidFill>
                <a:cs typeface="Arial" panose="020B0604020202020204" pitchFamily="34" charset="0"/>
              </a:rPr>
              <a:t>honestidade </a:t>
            </a:r>
            <a:r>
              <a:rPr lang="pt-BR" sz="4400" dirty="0">
                <a:solidFill>
                  <a:srgbClr val="0070C0"/>
                </a:solidFill>
                <a:cs typeface="Arial" panose="020B0604020202020204" pitchFamily="34" charset="0"/>
              </a:rPr>
              <a:t>do que muito com injustiça</a:t>
            </a:r>
            <a:r>
              <a:rPr lang="pt-BR" sz="4400" dirty="0" smtClean="0">
                <a:solidFill>
                  <a:srgbClr val="0070C0"/>
                </a:solidFill>
                <a:cs typeface="Arial" panose="020B0604020202020204" pitchFamily="34" charset="0"/>
              </a:rPr>
              <a:t>.</a:t>
            </a:r>
          </a:p>
          <a:p>
            <a:pPr algn="ctr"/>
            <a:endParaRPr lang="pt-BR" sz="44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algn="ctr"/>
            <a:r>
              <a:rPr lang="pt-BR" sz="4400" dirty="0" smtClean="0">
                <a:solidFill>
                  <a:srgbClr val="0070C0"/>
                </a:solidFill>
                <a:cs typeface="Arial" panose="020B0604020202020204" pitchFamily="34" charset="0"/>
              </a:rPr>
              <a:t>                                       Provérbios </a:t>
            </a:r>
            <a:r>
              <a:rPr lang="pt-BR" sz="4400" dirty="0">
                <a:solidFill>
                  <a:srgbClr val="0070C0"/>
                </a:solidFill>
                <a:cs typeface="Arial" panose="020B0604020202020204" pitchFamily="34" charset="0"/>
              </a:rPr>
              <a:t>16:8</a:t>
            </a:r>
            <a:endParaRPr lang="pt-BR" sz="4400" dirty="0" smtClean="0"/>
          </a:p>
        </p:txBody>
      </p:sp>
      <p:pic>
        <p:nvPicPr>
          <p:cNvPr id="6" name="Imagem 5" descr="Imagem relacionad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10" y="2934379"/>
            <a:ext cx="3456384" cy="266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05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71" y="129916"/>
            <a:ext cx="9290858" cy="672808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909530" y="948432"/>
            <a:ext cx="689125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dirty="0" smtClean="0"/>
              <a:t>     </a:t>
            </a:r>
            <a:r>
              <a:rPr lang="pt-BR" sz="7200" dirty="0" smtClean="0">
                <a:solidFill>
                  <a:srgbClr val="0070C0"/>
                </a:solidFill>
                <a:cs typeface="Arial" panose="020B0604020202020204" pitchFamily="34" charset="0"/>
              </a:rPr>
              <a:t>OBRIGADO!</a:t>
            </a:r>
          </a:p>
          <a:p>
            <a:pPr algn="ctr"/>
            <a:endParaRPr lang="pt-BR" sz="1000" dirty="0" smtClean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800" dirty="0" smtClean="0">
                <a:solidFill>
                  <a:srgbClr val="0070C0"/>
                </a:solidFill>
                <a:cs typeface="Arial" panose="020B0604020202020204" pitchFamily="34" charset="0"/>
              </a:rPr>
              <a:t>Rômulo de Oliveira Cerqueira</a:t>
            </a:r>
          </a:p>
          <a:p>
            <a:pPr algn="ctr">
              <a:lnSpc>
                <a:spcPct val="150000"/>
              </a:lnSpc>
            </a:pPr>
            <a:r>
              <a:rPr lang="pt-BR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Gerente de Fiscalização - Procon Estadual</a:t>
            </a:r>
          </a:p>
          <a:p>
            <a:pPr algn="ctr">
              <a:lnSpc>
                <a:spcPct val="150000"/>
              </a:lnSpc>
            </a:pPr>
            <a:r>
              <a:rPr lang="pt-BR" sz="2800" dirty="0" smtClean="0">
                <a:solidFill>
                  <a:srgbClr val="0070C0"/>
                </a:solidFill>
                <a:cs typeface="Arial" panose="020B0604020202020204" pitchFamily="34" charset="0"/>
              </a:rPr>
              <a:t>fiscalização@procon.es.gov.br</a:t>
            </a:r>
            <a:endParaRPr lang="pt-BR" sz="2800" dirty="0" smtClean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800" dirty="0" smtClean="0">
                <a:solidFill>
                  <a:srgbClr val="0070C0"/>
                </a:solidFill>
                <a:cs typeface="Arial" panose="020B0604020202020204" pitchFamily="34" charset="0"/>
              </a:rPr>
              <a:t>(27) 3381-6221</a:t>
            </a:r>
          </a:p>
          <a:p>
            <a:pPr algn="ctr"/>
            <a:endParaRPr lang="pt-BR" sz="2800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623" y="5318859"/>
            <a:ext cx="3420986" cy="8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6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1111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418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0444" y="1488341"/>
            <a:ext cx="7356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800" dirty="0" smtClean="0">
              <a:solidFill>
                <a:srgbClr val="0070C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451955" y="753600"/>
            <a:ext cx="947373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AFIXAR OS PREÇOS EM </a:t>
            </a:r>
            <a:r>
              <a:rPr lang="pt-BR" sz="32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VENDAS </a:t>
            </a:r>
            <a:r>
              <a:rPr lang="pt-BR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VAREJO</a:t>
            </a:r>
            <a:r>
              <a:rPr lang="pt-BR" sz="32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pt-BR" sz="3200" b="1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COMÉRCIO EM </a:t>
            </a:r>
            <a:r>
              <a:rPr lang="pt-BR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GERAL</a:t>
            </a:r>
          </a:p>
          <a:p>
            <a:pPr algn="ctr"/>
            <a:endParaRPr lang="pt-BR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36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</a:t>
            </a:r>
            <a:r>
              <a:rPr lang="pt-BR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meio de etiquetas ou similares </a:t>
            </a: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afixados diretamente nos produtos expostos à venda</a:t>
            </a:r>
            <a:r>
              <a:rPr lang="pt-BR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no interior da loja, em araras ou manequins, por exemplo, e </a:t>
            </a: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sua face principal voltada ao consumidor</a:t>
            </a:r>
            <a:r>
              <a:rPr lang="pt-BR" sz="3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pt-BR" sz="2000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2°, Art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4° e Art. 5° do Decreto Federal n° 5.903/2006.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55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1111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71" y="266455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0444" y="1488341"/>
            <a:ext cx="7356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800" dirty="0" smtClean="0">
              <a:solidFill>
                <a:srgbClr val="0070C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39113" y="277919"/>
            <a:ext cx="10313773" cy="6194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COMO </a:t>
            </a:r>
            <a:r>
              <a:rPr lang="pt-BR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AFIXAR OS PREÇOS EM </a:t>
            </a:r>
            <a:r>
              <a:rPr lang="pt-BR" sz="32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VENDAS </a:t>
            </a:r>
            <a:r>
              <a:rPr lang="pt-BR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VAREJO</a:t>
            </a:r>
            <a:r>
              <a:rPr lang="pt-BR" sz="32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pt-BR" b="1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COMÉRCIO EM </a:t>
            </a:r>
            <a:r>
              <a:rPr lang="pt-BR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GERAL</a:t>
            </a:r>
          </a:p>
          <a:p>
            <a:pPr algn="ctr"/>
            <a:endParaRPr lang="pt-BR" sz="1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preço de produto ou serviço deverá ser informado discriminando-se o total à </a:t>
            </a:r>
            <a:r>
              <a:rPr lang="pt-BR" sz="28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vista</a:t>
            </a:r>
            <a:r>
              <a:rPr lang="pt-BR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2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TODAVIA,</a:t>
            </a:r>
            <a:r>
              <a:rPr lang="pt-BR" sz="28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</a:t>
            </a:r>
            <a:r>
              <a:rPr lang="pt-BR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caso de outorga de crédito, como nas hipóteses de financiamento ou parcelamento, </a:t>
            </a:r>
            <a:r>
              <a:rPr lang="pt-BR" sz="2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DEVERÃO</a:t>
            </a:r>
            <a:r>
              <a:rPr lang="pt-BR" sz="28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 também discriminados</a:t>
            </a:r>
            <a:r>
              <a:rPr lang="pt-BR" sz="28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pt-BR" sz="800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 </a:t>
            </a:r>
            <a:r>
              <a:rPr lang="pt-BR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valor total a ser pago com financiamento;</a:t>
            </a:r>
          </a:p>
          <a:p>
            <a:pPr algn="just"/>
            <a:r>
              <a:rPr lang="pt-BR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pt-BR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número, periodicidade e valor das prestações;</a:t>
            </a:r>
          </a:p>
          <a:p>
            <a:pPr algn="just"/>
            <a:r>
              <a:rPr lang="pt-BR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os </a:t>
            </a:r>
            <a:r>
              <a:rPr lang="pt-BR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juros; e</a:t>
            </a:r>
          </a:p>
          <a:p>
            <a:pPr algn="just"/>
            <a:r>
              <a:rPr lang="pt-BR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os </a:t>
            </a:r>
            <a:r>
              <a:rPr lang="pt-BR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eventuais acréscimos e encargos que incidirem sobre o valor do financiamento ou parcelamento. </a:t>
            </a:r>
          </a:p>
          <a:p>
            <a:pPr algn="just"/>
            <a:endParaRPr lang="pt-BR" sz="1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3°, Parágrafo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nico, I, II, III e IV 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Decreto Federal n° 5.903/2006.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97" y="5127805"/>
            <a:ext cx="2409921" cy="135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1111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71" y="266455"/>
            <a:ext cx="9290858" cy="64870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0444" y="1488341"/>
            <a:ext cx="7356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800" dirty="0" smtClean="0">
              <a:solidFill>
                <a:srgbClr val="0070C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39113" y="277919"/>
            <a:ext cx="10313773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pt-BR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</a:t>
            </a:r>
            <a:r>
              <a:rPr lang="pt-BR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AFIXAR OS PREÇOS EM </a:t>
            </a:r>
            <a:r>
              <a:rPr lang="pt-BR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VENDAS </a:t>
            </a:r>
            <a:r>
              <a:rPr lang="pt-BR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VAREJO</a:t>
            </a:r>
            <a:r>
              <a:rPr lang="pt-BR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pt-BR" sz="2000" b="1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pt-BR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COMÉRCIO EM </a:t>
            </a:r>
            <a:r>
              <a:rPr lang="pt-BR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GERAL</a:t>
            </a:r>
          </a:p>
          <a:p>
            <a:pPr algn="ctr"/>
            <a:endParaRPr lang="pt-BR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Todos produtos expostos para comercialização deverão estar acompanhados de etiquetas que contenham a informação do preço acompanhada do </a:t>
            </a:r>
            <a:r>
              <a:rPr lang="pt-BR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R$</a:t>
            </a: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pt-BR" sz="16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400" b="1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</a:t>
            </a: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°, §1° da Lei Federal </a:t>
            </a: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n° </a:t>
            </a: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9.069/1995;</a:t>
            </a:r>
            <a:endParaRPr lang="pt-BR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52, I da Lei Federal n° 8.078/1990.</a:t>
            </a:r>
            <a:endParaRPr lang="pt-BR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927" y="3874214"/>
            <a:ext cx="1853868" cy="185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3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2474</Words>
  <Application>Microsoft Office PowerPoint</Application>
  <PresentationFormat>Widescreen</PresentationFormat>
  <Paragraphs>365</Paragraphs>
  <Slides>67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1111</vt:lpstr>
      <vt:lpstr>1111</vt:lpstr>
      <vt:lpstr>1111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Apresentação do PowerPoint</vt:lpstr>
      <vt:lpstr>  </vt:lpstr>
      <vt:lpstr>  </vt:lpstr>
      <vt:lpstr>  </vt:lpstr>
      <vt:lpstr>  </vt:lpstr>
      <vt:lpstr>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Romulo de Oliveira Cerqueira</dc:creator>
  <cp:lastModifiedBy>Romulo de Oliveira Cerqueira</cp:lastModifiedBy>
  <cp:revision>187</cp:revision>
  <dcterms:created xsi:type="dcterms:W3CDTF">2019-03-11T17:58:33Z</dcterms:created>
  <dcterms:modified xsi:type="dcterms:W3CDTF">2019-11-20T14:24:37Z</dcterms:modified>
</cp:coreProperties>
</file>