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2" r:id="rId5"/>
    <p:sldId id="263" r:id="rId6"/>
    <p:sldId id="264" r:id="rId7"/>
    <p:sldId id="286" r:id="rId8"/>
    <p:sldId id="277" r:id="rId9"/>
    <p:sldId id="278" r:id="rId10"/>
    <p:sldId id="266" r:id="rId11"/>
    <p:sldId id="272" r:id="rId12"/>
    <p:sldId id="287" r:id="rId13"/>
    <p:sldId id="288" r:id="rId14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49" autoAdjust="0"/>
    <p:restoredTop sz="94660"/>
  </p:normalViewPr>
  <p:slideViewPr>
    <p:cSldViewPr>
      <p:cViewPr varScale="1">
        <p:scale>
          <a:sx n="71" d="100"/>
          <a:sy n="71" d="100"/>
        </p:scale>
        <p:origin x="-4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FontTx/>
              <a:buNone/>
              <a:defRPr sz="1200" b="1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FontTx/>
              <a:buNone/>
              <a:defRPr sz="1200" b="1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FontTx/>
              <a:buNone/>
              <a:defRPr sz="1200" b="1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FontTx/>
              <a:buNone/>
              <a:defRPr sz="1200" b="1"/>
            </a:lvl1pPr>
          </a:lstStyle>
          <a:p>
            <a:pPr>
              <a:defRPr/>
            </a:pPr>
            <a:fld id="{C919E21D-1033-460D-AD1C-0596E1824E5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Ø"/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Ø"/>
              <a:defRPr sz="1200"/>
            </a:lvl1pPr>
          </a:lstStyle>
          <a:p>
            <a:pPr>
              <a:defRPr/>
            </a:pPr>
            <a:fld id="{AF897627-64AE-4522-965E-524057B2D702}" type="datetimeFigureOut">
              <a:rPr lang="pt-BR"/>
              <a:pPr>
                <a:defRPr/>
              </a:pPr>
              <a:t>14/12/2011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Ø"/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Ø"/>
              <a:defRPr sz="1200"/>
            </a:lvl1pPr>
          </a:lstStyle>
          <a:p>
            <a:pPr>
              <a:defRPr/>
            </a:pPr>
            <a:fld id="{B8F0D3C3-8BBC-4A1B-8365-F83986E9DAB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741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004E1E-52B7-41BE-9587-C9ED66B477F6}" type="slidenum">
              <a:rPr lang="pt-BR" smtClean="0"/>
              <a:pPr/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  <p:sp>
        <p:nvSpPr>
          <p:cNvPr id="2253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417557-52BF-4526-84BD-011D86539103}" type="slidenum">
              <a:rPr lang="pt-BR" smtClean="0"/>
              <a:pPr/>
              <a:t>6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Ø"/>
                <a:defRPr/>
              </a:pPr>
              <a:endParaRPr lang="pt-BR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t-BR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Ø"/>
                <a:defRPr/>
              </a:pPr>
              <a:endParaRPr lang="pt-BR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Ø"/>
                <a:defRPr/>
              </a:pPr>
              <a:endParaRPr lang="pt-BR"/>
            </a:p>
          </p:txBody>
        </p: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Ø"/>
                <a:defRPr/>
              </a:pPr>
              <a:endParaRPr lang="pt-BR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Ø"/>
                <a:defRPr/>
              </a:pPr>
              <a:endParaRPr lang="pt-BR"/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Ø"/>
                <a:defRPr/>
              </a:pPr>
              <a:endParaRPr lang="pt-BR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Ø"/>
                <a:defRPr/>
              </a:pPr>
              <a:endParaRPr lang="pt-BR"/>
            </a:p>
          </p:txBody>
        </p:sp>
      </p:grpSp>
      <p:sp>
        <p:nvSpPr>
          <p:cNvPr id="2971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quarter" idx="10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288A2-3F52-4367-BA55-4FFD1DA0889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9F49B-D760-474B-8862-A74F2980AA7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0A379-797E-4025-801D-093F23B24D7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F8632-7405-4C94-9E44-CB41B36AB4A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EA9C8-6B40-48D5-84A5-906A4458640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A6797-F2EC-422F-8D59-05DAABFB342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564E5-2837-4B4D-88BC-660009AA2CF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A841F-DD2C-474E-8543-6C4BD6DB4A1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21BAB-D32A-4D1F-8101-67D467007E5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2B0C5-E4E2-45D4-A3F9-52EC1DA76C2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74F8C-4464-48E6-8F47-02CBC8E9E87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Ø"/>
                <a:defRPr/>
              </a:pPr>
              <a:endParaRPr lang="pt-BR"/>
            </a:p>
          </p:txBody>
        </p:sp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t-BR" sz="2400">
                <a:latin typeface="Times New Roman" pitchFamily="18" charset="0"/>
              </a:endParaRPr>
            </a:p>
          </p:txBody>
        </p:sp>
      </p:grpSp>
      <p:grpSp>
        <p:nvGrpSpPr>
          <p:cNvPr id="102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Ø"/>
                <a:defRPr/>
              </a:pPr>
              <a:endParaRPr lang="pt-BR"/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Ø"/>
                <a:defRPr/>
              </a:pPr>
              <a:endParaRPr lang="pt-BR"/>
            </a:p>
          </p:txBody>
        </p:sp>
      </p:grpSp>
      <p:grpSp>
        <p:nvGrpSpPr>
          <p:cNvPr id="1028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Ø"/>
                <a:defRPr/>
              </a:pPr>
              <a:endParaRPr lang="pt-BR"/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Ø"/>
                <a:defRPr/>
              </a:pPr>
              <a:endParaRPr lang="pt-BR"/>
            </a:p>
          </p:txBody>
        </p:sp>
      </p:grpSp>
      <p:grpSp>
        <p:nvGrpSpPr>
          <p:cNvPr id="1029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Ø"/>
                <a:defRPr/>
              </a:pPr>
              <a:endParaRPr lang="pt-BR"/>
            </a:p>
          </p:txBody>
        </p:sp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Ø"/>
                <a:defRPr/>
              </a:pPr>
              <a:endParaRPr lang="pt-BR"/>
            </a:p>
          </p:txBody>
        </p:sp>
      </p:grpSp>
      <p:grpSp>
        <p:nvGrpSpPr>
          <p:cNvPr id="1030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Ø"/>
                <a:defRPr/>
              </a:pPr>
              <a:endParaRPr lang="pt-BR"/>
            </a:p>
          </p:txBody>
        </p:sp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Ø"/>
                <a:defRPr/>
              </a:pPr>
              <a:endParaRPr lang="pt-BR"/>
            </a:p>
          </p:txBody>
        </p:sp>
      </p:grpSp>
      <p:sp>
        <p:nvSpPr>
          <p:cNvPr id="103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86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553FE54-A47C-4178-A1E9-1734445E9D9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ANd9GcQZ_PS6y8ZeZZLY4CMSp020WxUZFqijI32gwvMdCAEmBqp5_rH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484313"/>
            <a:ext cx="52562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CaixaDeTexto 7"/>
          <p:cNvSpPr txBox="1">
            <a:spLocks noChangeArrowheads="1"/>
          </p:cNvSpPr>
          <p:nvPr/>
        </p:nvSpPr>
        <p:spPr bwMode="auto">
          <a:xfrm>
            <a:off x="323850" y="476250"/>
            <a:ext cx="83518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3600" b="1"/>
              <a:t> PLANO DIRETOR PARTICIPATIVO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5445125"/>
            <a:ext cx="234315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3789363"/>
            <a:ext cx="1728787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tângulo 6"/>
          <p:cNvSpPr>
            <a:spLocks noChangeArrowheads="1"/>
          </p:cNvSpPr>
          <p:nvPr/>
        </p:nvSpPr>
        <p:spPr bwMode="auto">
          <a:xfrm>
            <a:off x="684213" y="4724400"/>
            <a:ext cx="45720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1400" b="1">
              <a:solidFill>
                <a:srgbClr val="FF0000"/>
              </a:solidFill>
            </a:endParaRPr>
          </a:p>
          <a:p>
            <a:pPr algn="ctr"/>
            <a:r>
              <a:rPr lang="pt-BR" sz="4000" b="1">
                <a:solidFill>
                  <a:srgbClr val="FF0000"/>
                </a:solidFill>
              </a:rPr>
              <a:t>CÓDIGO</a:t>
            </a:r>
            <a:r>
              <a:rPr lang="pt-BR" sz="4000">
                <a:solidFill>
                  <a:srgbClr val="FF0000"/>
                </a:solidFill>
              </a:rPr>
              <a:t> </a:t>
            </a:r>
            <a:r>
              <a:rPr lang="pt-BR" sz="4000" b="1">
                <a:solidFill>
                  <a:srgbClr val="FF0000"/>
                </a:solidFill>
              </a:rPr>
              <a:t>DE POSTURAS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endParaRPr lang="pt-BR" sz="4000" smtClean="0"/>
          </a:p>
          <a:p>
            <a:pPr algn="just">
              <a:buFont typeface="Wingdings" pitchFamily="2" charset="2"/>
              <a:buChar char="Ø"/>
            </a:pPr>
            <a:endParaRPr lang="pt-BR" sz="4000" smtClean="0"/>
          </a:p>
          <a:p>
            <a:pPr algn="just" eaLnBrk="1" hangingPunct="1"/>
            <a:endParaRPr lang="pt-BR" sz="4000" smtClean="0"/>
          </a:p>
        </p:txBody>
      </p:sp>
      <p:sp>
        <p:nvSpPr>
          <p:cNvPr id="26626" name="Retângulo 5"/>
          <p:cNvSpPr>
            <a:spLocks noChangeArrowheads="1"/>
          </p:cNvSpPr>
          <p:nvPr/>
        </p:nvSpPr>
        <p:spPr bwMode="auto">
          <a:xfrm>
            <a:off x="611188" y="765175"/>
            <a:ext cx="777716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4000"/>
              <a:t> DO MOBILIÁRIO URBANO</a:t>
            </a:r>
          </a:p>
          <a:p>
            <a:pPr algn="just">
              <a:buFont typeface="Wingdings" pitchFamily="2" charset="2"/>
              <a:buChar char="Ø"/>
            </a:pPr>
            <a:r>
              <a:rPr lang="pt-BR" sz="4000"/>
              <a:t> Utilização de vias públicas</a:t>
            </a:r>
          </a:p>
          <a:p>
            <a:pPr algn="just">
              <a:buFont typeface="Wingdings" pitchFamily="2" charset="2"/>
              <a:buNone/>
            </a:pPr>
            <a:endParaRPr lang="pt-BR" sz="4000"/>
          </a:p>
        </p:txBody>
      </p:sp>
      <p:pic>
        <p:nvPicPr>
          <p:cNvPr id="26630" name="Picture 6" descr="ANd9GcTqAiRaj3Ze13UNGNvh-wcTxmlCf11WwW4DPEd-lHBArBsPc34v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647950"/>
            <a:ext cx="4032250" cy="2489200"/>
          </a:xfrm>
          <a:prstGeom prst="rect">
            <a:avLst/>
          </a:prstGeom>
          <a:noFill/>
        </p:spPr>
      </p:pic>
      <p:pic>
        <p:nvPicPr>
          <p:cNvPr id="26632" name="Picture 8" descr="ANd9GcSofk_xycsqQwrv01XGfKQXc20u58l4tCYMiuVsH6E02N6-kLU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205038"/>
            <a:ext cx="2808287" cy="2114550"/>
          </a:xfrm>
          <a:prstGeom prst="rect">
            <a:avLst/>
          </a:prstGeom>
          <a:noFill/>
        </p:spPr>
      </p:pic>
      <p:pic>
        <p:nvPicPr>
          <p:cNvPr id="26636" name="Picture 12" descr="ANd9GcRUG2JonKY-IItKchbLgPeBQk9mlihoQH7W5454NDisSVeand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4437063"/>
            <a:ext cx="2808287" cy="1970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620713"/>
            <a:ext cx="8001000" cy="561657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endParaRPr lang="pt-BR" sz="4000" smtClean="0"/>
          </a:p>
          <a:p>
            <a:pPr algn="just">
              <a:buFont typeface="Wingdings" pitchFamily="2" charset="2"/>
              <a:buChar char="Ø"/>
            </a:pPr>
            <a:endParaRPr lang="pt-BR" sz="4000" smtClean="0"/>
          </a:p>
          <a:p>
            <a:pPr algn="just" eaLnBrk="1" hangingPunct="1"/>
            <a:endParaRPr lang="pt-BR" sz="4400" b="1" smtClean="0"/>
          </a:p>
        </p:txBody>
      </p:sp>
      <p:sp>
        <p:nvSpPr>
          <p:cNvPr id="27650" name="Retângulo 5"/>
          <p:cNvSpPr>
            <a:spLocks noChangeArrowheads="1"/>
          </p:cNvSpPr>
          <p:nvPr/>
        </p:nvSpPr>
        <p:spPr bwMode="auto">
          <a:xfrm>
            <a:off x="539750" y="404813"/>
            <a:ext cx="80645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3600"/>
              <a:t> DA LOCALIZAÇÃO E DO FUNCIONAMENTO DE ESTABELECIMENTOS COMERCIAIS, INDUSTRIAIS E PRESTADORES DE SERVIÇOS. </a:t>
            </a:r>
            <a:r>
              <a:rPr lang="pt-BR" sz="3600">
                <a:solidFill>
                  <a:srgbClr val="FF0000"/>
                </a:solidFill>
              </a:rPr>
              <a:t>LICENCIAMENTO</a:t>
            </a:r>
          </a:p>
        </p:txBody>
      </p:sp>
      <p:pic>
        <p:nvPicPr>
          <p:cNvPr id="27651" name="Picture 3" descr="ANd9GcS9Jltv1MNH3Yk2TrEuY9y4uL7QR0cbPopqPf3fJl9LhZ_r_6x8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3429000"/>
            <a:ext cx="3886200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476250"/>
            <a:ext cx="7989887" cy="59055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smtClean="0"/>
              <a:t>DOS MERCADOS E FEIRAS LIVRES</a:t>
            </a:r>
          </a:p>
          <a:p>
            <a:pPr>
              <a:buFont typeface="Wingdings" pitchFamily="2" charset="2"/>
              <a:buChar char="Ø"/>
            </a:pPr>
            <a:r>
              <a:rPr lang="pt-BR" smtClean="0"/>
              <a:t>DOS MEIOS DE PUBLICIDADE</a:t>
            </a:r>
          </a:p>
          <a:p>
            <a:pPr>
              <a:buFont typeface="Wingdings" pitchFamily="2" charset="2"/>
              <a:buChar char="Ø"/>
            </a:pPr>
            <a:r>
              <a:rPr lang="pt-BR" smtClean="0"/>
              <a:t>DO ABATES DE ANIMAIS</a:t>
            </a:r>
          </a:p>
          <a:p>
            <a:pPr>
              <a:buFont typeface="Wingdings" pitchFamily="2" charset="2"/>
              <a:buChar char="Ø"/>
            </a:pPr>
            <a:r>
              <a:rPr lang="pt-BR" smtClean="0"/>
              <a:t>DA EXPLORAÇÃO DE RECURSOS MINERAIS</a:t>
            </a:r>
          </a:p>
          <a:p>
            <a:pPr>
              <a:buFont typeface="Wingdings" pitchFamily="2" charset="2"/>
              <a:buChar char="Ø"/>
            </a:pPr>
            <a:r>
              <a:rPr lang="pt-BR" smtClean="0"/>
              <a:t>DO HORÁRIO DE FUNCIONAMENTO</a:t>
            </a:r>
          </a:p>
          <a:p>
            <a:pPr>
              <a:buFont typeface="Wingdings" pitchFamily="2" charset="2"/>
              <a:buChar char="Ø"/>
            </a:pPr>
            <a:r>
              <a:rPr lang="pt-BR" smtClean="0"/>
              <a:t>DOS CEMITÉRIOS</a:t>
            </a:r>
          </a:p>
          <a:p>
            <a:pPr>
              <a:buFont typeface="Wingdings" pitchFamily="2" charset="2"/>
              <a:buChar char="Ø"/>
            </a:pPr>
            <a:r>
              <a:rPr lang="pt-BR" smtClean="0"/>
              <a:t>DO TRÂNSITO PÚBLICO</a:t>
            </a:r>
          </a:p>
          <a:p>
            <a:pPr>
              <a:buFont typeface="Wingdings" pitchFamily="2" charset="2"/>
              <a:buChar char="Ø"/>
            </a:pPr>
            <a:r>
              <a:rPr lang="pt-BR" smtClean="0"/>
              <a:t>DA FISCALIZAÇÃO</a:t>
            </a:r>
          </a:p>
          <a:p>
            <a:pPr>
              <a:buFont typeface="Wingdings" pitchFamily="2" charset="2"/>
              <a:buChar char="Ø"/>
            </a:pPr>
            <a:r>
              <a:rPr lang="pt-BR" smtClean="0"/>
              <a:t> DOS PROCEDIMENTOS</a:t>
            </a:r>
          </a:p>
        </p:txBody>
      </p:sp>
      <p:pic>
        <p:nvPicPr>
          <p:cNvPr id="28674" name="Picture 10" descr="ANd9GcR6GEIrg-c2wZtJ3oTl0evcfZ81d-tDQTWHmZh9g-6ht81MdgI3F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4005263"/>
            <a:ext cx="3268662" cy="231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4" descr="ANd9GcQDU0KrKJ52vrvOebRpI80Jt5f_suJGQfNSi8MXs--MmMosGrzci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412875"/>
            <a:ext cx="5122862" cy="3836988"/>
          </a:xfrm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5373688"/>
            <a:ext cx="2663825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3500438"/>
            <a:ext cx="1871662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CaixaDeTexto 5"/>
          <p:cNvSpPr txBox="1">
            <a:spLocks noChangeArrowheads="1"/>
          </p:cNvSpPr>
          <p:nvPr/>
        </p:nvSpPr>
        <p:spPr bwMode="auto">
          <a:xfrm>
            <a:off x="5580063" y="692150"/>
            <a:ext cx="3214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000" b="1">
                <a:solidFill>
                  <a:srgbClr val="FF0000"/>
                </a:solidFill>
              </a:rPr>
              <a:t>OBRIGADA!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549275"/>
            <a:ext cx="8305800" cy="592772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pt-BR" smtClean="0">
                <a:latin typeface="Arial" charset="0"/>
                <a:cs typeface="Arial" charset="0"/>
              </a:rPr>
              <a:t>D</a:t>
            </a:r>
            <a:r>
              <a:rPr lang="pt-BR" smtClean="0"/>
              <a:t>AS DISPOSIÇÕES GERAIS</a:t>
            </a:r>
          </a:p>
          <a:p>
            <a:pPr algn="just">
              <a:buFont typeface="Wingdings" pitchFamily="2" charset="2"/>
              <a:buChar char="Ø"/>
            </a:pPr>
            <a:r>
              <a:rPr lang="pt-BR" smtClean="0"/>
              <a:t>OBJETO: disciplinar o uso e o gozo dos direitos individuais e exercício das atividades econômicas em favor do bem-estar geral.</a:t>
            </a:r>
          </a:p>
          <a:p>
            <a:pPr algn="just">
              <a:buFont typeface="Wingdings" pitchFamily="2" charset="2"/>
              <a:buChar char="Ø"/>
            </a:pPr>
            <a:r>
              <a:rPr lang="pt-BR" smtClean="0"/>
              <a:t> </a:t>
            </a:r>
            <a:r>
              <a:rPr lang="pt-BR" smtClean="0">
                <a:solidFill>
                  <a:srgbClr val="FF0000"/>
                </a:solidFill>
              </a:rPr>
              <a:t>O CONVÍVIO SOCIAL URBANO</a:t>
            </a:r>
          </a:p>
          <a:p>
            <a:pPr algn="just" eaLnBrk="1" hangingPunct="1">
              <a:buFontTx/>
              <a:buNone/>
            </a:pPr>
            <a:endParaRPr lang="pt-BR" smtClean="0">
              <a:latin typeface="Arial" charset="0"/>
              <a:cs typeface="Arial" charset="0"/>
            </a:endParaRPr>
          </a:p>
        </p:txBody>
      </p:sp>
      <p:sp>
        <p:nvSpPr>
          <p:cNvPr id="16386" name="CaixaDeTexto 8"/>
          <p:cNvSpPr txBox="1">
            <a:spLocks noChangeArrowheads="1"/>
          </p:cNvSpPr>
          <p:nvPr/>
        </p:nvSpPr>
        <p:spPr bwMode="auto">
          <a:xfrm>
            <a:off x="1116013" y="765175"/>
            <a:ext cx="1841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pic>
        <p:nvPicPr>
          <p:cNvPr id="16387" name="Picture 6" descr="ANd9GcTZaabnSXhb7fu4Qc8xOkQIPZRvfkJ30KwH-6BTe9eZE8CMXGx0P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3933825"/>
            <a:ext cx="39052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 descr="ANd9GcREfa33YvdEAeXGhQAojYiIDN_7tVhZPvploCMJgsb7H50gds3PN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263" y="3860800"/>
            <a:ext cx="3240087" cy="2505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80400" cy="5761038"/>
          </a:xfrm>
        </p:spPr>
        <p:txBody>
          <a:bodyPr/>
          <a:lstStyle/>
          <a:p>
            <a:pPr marL="6350" indent="-635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4000" dirty="0" smtClean="0"/>
              <a:t>LIMITAÇÃO ESPACIAL: território do Município de Linhares.</a:t>
            </a:r>
          </a:p>
          <a:p>
            <a:pPr marL="6350" indent="-635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4000" dirty="0" smtClean="0"/>
          </a:p>
          <a:p>
            <a:pPr marL="6350" indent="-635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4000" dirty="0" smtClean="0"/>
              <a:t>DESTINATÁRIOS: pessoas físicas e jurídicas.</a:t>
            </a:r>
          </a:p>
          <a:p>
            <a:pPr marL="6350" indent="-635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4000" dirty="0" smtClean="0"/>
          </a:p>
          <a:p>
            <a:pPr marL="6350" indent="-635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4000" dirty="0" smtClean="0"/>
              <a:t> Exercício da Atividade</a:t>
            </a:r>
          </a:p>
          <a:p>
            <a:pPr marL="6350" indent="-635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pt-BR" sz="4000" dirty="0" smtClean="0"/>
              <a:t>de polícia administrativa</a:t>
            </a:r>
          </a:p>
          <a:p>
            <a:pPr marL="6350" indent="-635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pt-BR" sz="4000" dirty="0" smtClean="0">
                <a:solidFill>
                  <a:srgbClr val="FF0000"/>
                </a:solidFill>
              </a:rPr>
              <a:t>PODER-DEVER</a:t>
            </a:r>
            <a:r>
              <a:rPr lang="pt-BR" sz="4000" dirty="0" smtClean="0"/>
              <a:t> .</a:t>
            </a:r>
            <a:endParaRPr lang="pt-BR" sz="1800" dirty="0" smtClean="0"/>
          </a:p>
          <a:p>
            <a:pPr eaLnBrk="1" hangingPunct="1">
              <a:buClr>
                <a:schemeClr val="hlink"/>
              </a:buClr>
              <a:buFontTx/>
              <a:buNone/>
              <a:defRPr/>
            </a:pPr>
            <a:endParaRPr lang="pt-BR" sz="4000" b="1" dirty="0" smtClean="0">
              <a:latin typeface="Arial" charset="0"/>
              <a:cs typeface="Arial" charset="0"/>
            </a:endParaRPr>
          </a:p>
        </p:txBody>
      </p:sp>
      <p:pic>
        <p:nvPicPr>
          <p:cNvPr id="2" name="Picture 4" descr="ANd9GcTxxRmfj7F5PeyrT3KXhCmdXc7KXMuSaamglG2kYteXqqhzEIpb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3478213"/>
            <a:ext cx="2447925" cy="282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04813"/>
            <a:ext cx="8382000" cy="611981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pt-BR" sz="4000" b="1" smtClean="0"/>
              <a:t> </a:t>
            </a:r>
            <a:r>
              <a:rPr lang="pt-BR" sz="4000" smtClean="0"/>
              <a:t>DA HIGIENE PÚBLICA</a:t>
            </a:r>
          </a:p>
          <a:p>
            <a:pPr algn="just">
              <a:buFont typeface="Wingdings" pitchFamily="2" charset="2"/>
              <a:buChar char="Ø"/>
            </a:pPr>
            <a:r>
              <a:rPr lang="pt-BR" sz="4000" smtClean="0"/>
              <a:t> Dos logradouros públicos</a:t>
            </a:r>
          </a:p>
          <a:p>
            <a:pPr algn="just">
              <a:buFont typeface="Wingdings" pitchFamily="2" charset="2"/>
              <a:buChar char="Ø"/>
            </a:pPr>
            <a:r>
              <a:rPr lang="pt-BR" sz="4000" smtClean="0"/>
              <a:t> Das habitações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4000" smtClean="0"/>
              <a:t> Dos estabelecimentos</a:t>
            </a:r>
          </a:p>
          <a:p>
            <a:pPr algn="just">
              <a:buFont typeface="Wingdings" pitchFamily="2" charset="2"/>
              <a:buChar char="Ø"/>
            </a:pPr>
            <a:r>
              <a:rPr lang="pt-BR" sz="4000" smtClean="0"/>
              <a:t> Vigilância Sanitária</a:t>
            </a:r>
          </a:p>
        </p:txBody>
      </p:sp>
      <p:pic>
        <p:nvPicPr>
          <p:cNvPr id="19458" name="Picture 8" descr="ANd9GcRaiEUJECCqCJNcxhyIH4kiEV9CMWZ3H3Flke1_DM8jsyUAMwj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4149725"/>
            <a:ext cx="29527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3573463"/>
            <a:ext cx="1728788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5262563"/>
            <a:ext cx="2447925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33375"/>
            <a:ext cx="8064500" cy="608965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pt-BR" sz="3600" smtClean="0"/>
              <a:t> DO PASSEIO PÚBLICO E DOS TERRENOS NÃO EDIFICADOS.</a:t>
            </a:r>
          </a:p>
          <a:p>
            <a:pPr algn="l" eaLnBrk="1" hangingPunct="1">
              <a:buFont typeface="Wingdings" pitchFamily="2" charset="2"/>
              <a:buChar char="Ø"/>
            </a:pPr>
            <a:endParaRPr lang="pt-BR" sz="3600" b="1" smtClean="0"/>
          </a:p>
        </p:txBody>
      </p:sp>
      <p:pic>
        <p:nvPicPr>
          <p:cNvPr id="20482" name="Picture 7" descr="ANd9GcSanqkq3lhnLBl2_EduCsZDLaJe9HyWgNXmyy4mm4Grtv3Liy4ry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860800"/>
            <a:ext cx="295275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5" descr="ANd9GcTG-ro95sUF8_uj6XmjRC9iiriuzgB5vqysgcjAW05gy3CIDiTNq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89325" y="2420938"/>
            <a:ext cx="52085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549275"/>
            <a:ext cx="7921625" cy="5688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pt-BR" sz="4000" smtClean="0">
                <a:solidFill>
                  <a:srgbClr val="FF0000"/>
                </a:solidFill>
              </a:rPr>
              <a:t>LIVRE CIRCULAÇÃO DE TODOS</a:t>
            </a:r>
          </a:p>
        </p:txBody>
      </p:sp>
      <p:pic>
        <p:nvPicPr>
          <p:cNvPr id="21506" name="Picture 12" descr="ANd9GcQTX-HgsluiuSFOAD7vRA6xjOPIPqxkATS_ygmT-7HcmZAcFUl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2133600"/>
            <a:ext cx="4151312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8135938" cy="583247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pt-BR" sz="4000" smtClean="0"/>
              <a:t> DA POLÍTICA DE COSTUMES, SEGURANÇA E ORDEM PÚBLICA.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4000" smtClean="0"/>
              <a:t> Da Moralidade e do Sossego Público</a:t>
            </a:r>
          </a:p>
          <a:p>
            <a:pPr algn="just">
              <a:buFont typeface="Wingdings" pitchFamily="2" charset="2"/>
              <a:buChar char="Ø"/>
            </a:pPr>
            <a:endParaRPr lang="pt-BR" sz="4000" smtClean="0"/>
          </a:p>
        </p:txBody>
      </p:sp>
      <p:pic>
        <p:nvPicPr>
          <p:cNvPr id="23554" name="Picture 8" descr="ANd9GcSFcUGd7vQ9_pl4x6eQjqQv6OURjYdzhUKepI4ks4iVsictYpcP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42926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11" descr="ANd9GcQZtIExG9A29yuWiBaWRaCP5EzPsZ_pwkSz8QmJ7Jm0uJ0WJG3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3284538"/>
            <a:ext cx="4283075" cy="281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7989887" cy="58324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sz="3600" smtClean="0"/>
              <a:t>Dos Locais de Culto</a:t>
            </a:r>
          </a:p>
          <a:p>
            <a:pPr>
              <a:buFont typeface="Wingdings" pitchFamily="2" charset="2"/>
              <a:buChar char="Ø"/>
            </a:pPr>
            <a:r>
              <a:rPr lang="pt-BR" sz="3600" smtClean="0"/>
              <a:t>Das Medidas Referentes a Animais</a:t>
            </a:r>
          </a:p>
          <a:p>
            <a:pPr>
              <a:buFont typeface="Wingdings" pitchFamily="2" charset="2"/>
              <a:buChar char="Ø"/>
            </a:pPr>
            <a:r>
              <a:rPr lang="pt-BR" sz="3600" smtClean="0"/>
              <a:t> Da Nomenclatura</a:t>
            </a:r>
          </a:p>
          <a:p>
            <a:pPr>
              <a:buFont typeface="Wingdings" pitchFamily="2" charset="2"/>
              <a:buChar char="Ø"/>
            </a:pPr>
            <a:r>
              <a:rPr lang="pt-BR" sz="3600" smtClean="0"/>
              <a:t>Da Numeração</a:t>
            </a:r>
          </a:p>
          <a:p>
            <a:endParaRPr lang="pt-BR" sz="4000" smtClean="0"/>
          </a:p>
        </p:txBody>
      </p:sp>
      <p:pic>
        <p:nvPicPr>
          <p:cNvPr id="24578" name="Picture 7" descr="ANd9GcSsC5hyZkQuYBTL2B5TnhyUe_LnXcIpbXNlax_PXaqIN2qwIK_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3644900"/>
            <a:ext cx="2543175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5" descr="ANd9GcTG_peXg5QWgO0x5kWNkx0Cc0K5F3nml609EeWW5Qgwks9BP2fBq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3716338"/>
            <a:ext cx="3024188" cy="22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80400" cy="575945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pt-BR" sz="4000" smtClean="0"/>
              <a:t> DOS EVENTOS EM GERAL</a:t>
            </a:r>
          </a:p>
          <a:p>
            <a:pPr algn="just">
              <a:buFont typeface="Wingdings" pitchFamily="2" charset="2"/>
              <a:buChar char="Ø"/>
            </a:pPr>
            <a:r>
              <a:rPr lang="pt-BR" sz="4000" smtClean="0"/>
              <a:t> Dos Divertimentos, eventos, shows, festas e festejos públicos</a:t>
            </a:r>
          </a:p>
          <a:p>
            <a:pPr algn="just">
              <a:buFont typeface="Wingdings" pitchFamily="2" charset="2"/>
              <a:buChar char="Ø"/>
            </a:pPr>
            <a:endParaRPr lang="pt-BR" sz="4000" smtClean="0"/>
          </a:p>
          <a:p>
            <a:pPr algn="just" eaLnBrk="1" hangingPunct="1">
              <a:buFont typeface="Wingdings" pitchFamily="2" charset="2"/>
              <a:buChar char="Ø"/>
            </a:pPr>
            <a:endParaRPr lang="pt-BR" sz="4000" smtClean="0"/>
          </a:p>
        </p:txBody>
      </p:sp>
      <p:pic>
        <p:nvPicPr>
          <p:cNvPr id="25602" name="Picture 4" descr="ANd9GcSFyYDsVMD-zPgwfHK_bn5eOZ_9T4qgdmVVHVkjXSX5jp_BIW8wR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00438"/>
            <a:ext cx="39608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6" descr="ANd9GcS3i4Uq_oVCZUj5d5ZkKtF-f2EyNePGSUVYTLa5beAPtz_cP0i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357563"/>
            <a:ext cx="3579813" cy="284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o de neon">
  <a:themeElements>
    <a:clrScheme name="Quadro de neon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Quadro de ne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Char char="Ø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Char char="Ø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Quadro de neon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o de neon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o de ne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o de neon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o de neon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o de neon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apresentação\Quadro de neon.pot</Template>
  <TotalTime>954</TotalTime>
  <Words>170</Words>
  <Application>Microsoft Office PowerPoint</Application>
  <PresentationFormat>On-screen Show (4:3)</PresentationFormat>
  <Paragraphs>45</Paragraphs>
  <Slides>13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Modelo de design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Tahoma</vt:lpstr>
      <vt:lpstr>Arial</vt:lpstr>
      <vt:lpstr>Calibri</vt:lpstr>
      <vt:lpstr>Wingdings</vt:lpstr>
      <vt:lpstr>Times New Roman</vt:lpstr>
      <vt:lpstr>Quadro de neon</vt:lpstr>
      <vt:lpstr>Quadro de neon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TRIBUNAL DO JÚRI</dc:title>
  <dc:creator>Tribunal de Justiça do Paraná</dc:creator>
  <cp:lastModifiedBy>nadialm</cp:lastModifiedBy>
  <cp:revision>96</cp:revision>
  <cp:lastPrinted>1601-01-01T00:00:00Z</cp:lastPrinted>
  <dcterms:created xsi:type="dcterms:W3CDTF">2003-07-29T13:49:40Z</dcterms:created>
  <dcterms:modified xsi:type="dcterms:W3CDTF">2011-12-14T18:05:45Z</dcterms:modified>
</cp:coreProperties>
</file>