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78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5ECE6-41D2-41F2-B9EF-15DE34B9EA2D}" type="datetimeFigureOut">
              <a:rPr lang="pt-BR" smtClean="0"/>
              <a:pPr/>
              <a:t>30/11/2011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54A7E-4DB0-4B06-A089-2AC4A6ECA5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FC6B-5F5E-43D6-AA40-8F7D81EEB557}" type="datetime1">
              <a:rPr lang="pt-BR" smtClean="0"/>
              <a:pPr/>
              <a:t>30/11/2011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B062-85D5-4366-84A7-A1BB911684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B5E3-2511-40F8-A201-D7D9EF00DB10}" type="datetime1">
              <a:rPr lang="pt-BR" smtClean="0"/>
              <a:pPr/>
              <a:t>30/11/2011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B062-85D5-4366-84A7-A1BB911684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5CEC8-FF04-4D2A-B79A-5E9F258A6857}" type="datetime1">
              <a:rPr lang="pt-BR" smtClean="0"/>
              <a:pPr/>
              <a:t>30/11/2011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B062-85D5-4366-84A7-A1BB911684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D58F-7034-4898-AE3B-7521DAEF156B}" type="datetime1">
              <a:rPr lang="pt-BR" smtClean="0"/>
              <a:pPr/>
              <a:t>30/11/2011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B062-85D5-4366-84A7-A1BB911684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CD1D-AA0A-40DF-A8A3-8BA2C389BBBF}" type="datetime1">
              <a:rPr lang="pt-BR" smtClean="0"/>
              <a:pPr/>
              <a:t>30/11/2011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B062-85D5-4366-84A7-A1BB911684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20D4-AE42-45BF-9B90-1F0F294A9FDD}" type="datetime1">
              <a:rPr lang="pt-BR" smtClean="0"/>
              <a:pPr/>
              <a:t>30/11/2011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B062-85D5-4366-84A7-A1BB911684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BB15-CC43-463F-BF25-BD5571B7A69B}" type="datetime1">
              <a:rPr lang="pt-BR" smtClean="0"/>
              <a:pPr/>
              <a:t>30/11/2011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B062-85D5-4366-84A7-A1BB911684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DF69-D329-4CD7-BFEB-7FE865C0BBCE}" type="datetime1">
              <a:rPr lang="pt-BR" smtClean="0"/>
              <a:pPr/>
              <a:t>30/11/2011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B062-85D5-4366-84A7-A1BB911684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F1D1E-CB09-4374-959A-27B1199C1B9A}" type="datetime1">
              <a:rPr lang="pt-BR" smtClean="0"/>
              <a:pPr/>
              <a:t>30/11/2011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B062-85D5-4366-84A7-A1BB911684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1F24-AB81-412A-9082-C9CF279A6E92}" type="datetime1">
              <a:rPr lang="pt-BR" smtClean="0"/>
              <a:pPr/>
              <a:t>30/11/2011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B062-85D5-4366-84A7-A1BB911684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193A-D128-4E8D-8684-98232FBB39E9}" type="datetime1">
              <a:rPr lang="pt-BR" smtClean="0"/>
              <a:pPr/>
              <a:t>30/11/2011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B062-85D5-4366-84A7-A1BB911684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7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21F96-99EA-4B8A-8745-359632C83902}" type="datetime1">
              <a:rPr lang="pt-BR" smtClean="0"/>
              <a:pPr/>
              <a:t>30/11/2011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0B062-85D5-4366-84A7-A1BB911684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28596" y="357166"/>
            <a:ext cx="8501122" cy="60631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"/>
          </a:sp3d>
        </p:spPr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pt-BR" sz="1600" dirty="0"/>
              <a:t> </a:t>
            </a:r>
            <a:endParaRPr lang="pt-BR" sz="1600" dirty="0" smtClean="0"/>
          </a:p>
          <a:p>
            <a:pPr algn="ctr"/>
            <a:endParaRPr lang="pt-BR" sz="1600" dirty="0" smtClean="0"/>
          </a:p>
          <a:p>
            <a:pPr algn="ctr"/>
            <a:r>
              <a:rPr lang="pt-BR" sz="3600" dirty="0" smtClean="0"/>
              <a:t>AUDIÊNCIA PÚBLICA DA REVISÃO DO </a:t>
            </a:r>
          </a:p>
          <a:p>
            <a:pPr algn="ctr"/>
            <a:r>
              <a:rPr lang="pt-BR" sz="3600" dirty="0" smtClean="0"/>
              <a:t>PLANO DIRETOR MUNICIPAL </a:t>
            </a:r>
          </a:p>
          <a:p>
            <a:pPr algn="ctr"/>
            <a:r>
              <a:rPr lang="pt-BR" sz="3600" dirty="0" smtClean="0"/>
              <a:t>DE LINHARES-ES</a:t>
            </a:r>
          </a:p>
          <a:p>
            <a:pPr algn="ctr"/>
            <a:endParaRPr lang="pt-BR" sz="2000" dirty="0" smtClean="0"/>
          </a:p>
          <a:p>
            <a:pPr algn="ctr"/>
            <a:r>
              <a:rPr lang="pt-BR" sz="2400" dirty="0" smtClean="0"/>
              <a:t>Lei Complementar 2623/2006 - Parcelamento do Solo </a:t>
            </a:r>
          </a:p>
          <a:p>
            <a:pPr algn="ctr"/>
            <a:r>
              <a:rPr lang="pt-BR" sz="2400" dirty="0" smtClean="0"/>
              <a:t>no Município de Linhares</a:t>
            </a:r>
          </a:p>
          <a:p>
            <a:pPr algn="ctr"/>
            <a:endParaRPr lang="pt-BR" sz="2000" dirty="0" smtClean="0"/>
          </a:p>
          <a:p>
            <a:pPr algn="ctr"/>
            <a:r>
              <a:rPr lang="pt-BR" sz="3200" dirty="0" smtClean="0"/>
              <a:t>Data: 30/11/2011</a:t>
            </a:r>
          </a:p>
          <a:p>
            <a:pPr algn="ctr"/>
            <a:r>
              <a:rPr lang="pt-BR" sz="3200" dirty="0" smtClean="0"/>
              <a:t>Local: UAB</a:t>
            </a:r>
          </a:p>
          <a:p>
            <a:pPr algn="ctr"/>
            <a:endParaRPr lang="pt-BR" sz="3200" dirty="0" smtClean="0"/>
          </a:p>
          <a:p>
            <a:pPr algn="ctr"/>
            <a:r>
              <a:rPr lang="pt-BR" sz="2800" dirty="0" smtClean="0"/>
              <a:t>Apresentação: José Ildo H </a:t>
            </a:r>
            <a:r>
              <a:rPr lang="pt-BR" sz="2800" dirty="0" err="1" smtClean="0"/>
              <a:t>Fiorott</a:t>
            </a:r>
            <a:r>
              <a:rPr lang="pt-BR" sz="2800" dirty="0" smtClean="0"/>
              <a:t> e Rodrigo S </a:t>
            </a:r>
            <a:r>
              <a:rPr lang="pt-BR" sz="2800" dirty="0" err="1" smtClean="0"/>
              <a:t>Damiani</a:t>
            </a:r>
            <a:endParaRPr lang="pt-BR" sz="2800" dirty="0" smtClean="0"/>
          </a:p>
          <a:p>
            <a:pPr algn="ctr"/>
            <a:r>
              <a:rPr lang="pt-BR" sz="2800" dirty="0" smtClean="0"/>
              <a:t>Membro da Comissão de Avaliação do PDM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B062-85D5-4366-84A7-A1BB911684EE}" type="slidenum">
              <a:rPr lang="pt-BR" smtClean="0"/>
              <a:pPr/>
              <a:t>1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43966" y="6357958"/>
            <a:ext cx="500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</a:rPr>
              <a:t>/15</a:t>
            </a:r>
            <a:endParaRPr lang="pt-BR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28596" y="428604"/>
            <a:ext cx="850112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" indent="1305560" algn="just">
              <a:spcAft>
                <a:spcPts val="0"/>
              </a:spcAft>
            </a:pPr>
            <a:r>
              <a:rPr lang="pt-BR" sz="1600" dirty="0" smtClean="0">
                <a:ea typeface="Times New Roman"/>
                <a:cs typeface="Times New Roman"/>
              </a:rPr>
              <a:t>§ 3º</a:t>
            </a:r>
            <a:r>
              <a:rPr lang="pt-BR" sz="1600" b="1" dirty="0" smtClean="0">
                <a:ea typeface="Times New Roman"/>
                <a:cs typeface="Times New Roman"/>
              </a:rPr>
              <a:t> </a:t>
            </a:r>
            <a:r>
              <a:rPr lang="pt-BR" sz="1600" dirty="0" smtClean="0">
                <a:ea typeface="Times New Roman"/>
                <a:cs typeface="Times New Roman"/>
              </a:rPr>
              <a:t>Nos parcelamentos localizados na Área de Interesse Ambiental e Turística de Linhares, correspondente à Área de Interesse Especial do Estado definida pela Lei Estadual 7943/04, o percentual de ocupação não poderá ser superior a 35 % (trinta e cinco por cento) da gleba, observada a seguinte proporção:</a:t>
            </a:r>
          </a:p>
          <a:p>
            <a:pPr marL="45085" indent="1305560" algn="just">
              <a:spcAft>
                <a:spcPts val="0"/>
              </a:spcAft>
            </a:pPr>
            <a:r>
              <a:rPr lang="pt-BR" sz="1600" dirty="0" smtClean="0">
                <a:ea typeface="Times New Roman"/>
                <a:cs typeface="Times New Roman"/>
              </a:rPr>
              <a:t> 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romanUcPeriod"/>
              <a:tabLst>
                <a:tab pos="2319020" algn="l"/>
              </a:tabLst>
            </a:pPr>
            <a:r>
              <a:rPr lang="pt-BR" sz="1600" dirty="0" smtClean="0">
                <a:ea typeface="Times New Roman"/>
                <a:cs typeface="Times New Roman"/>
              </a:rPr>
              <a:t>10 % (dez por cento) para espaços livres visando a implantação de  áreas verdes e ou que preservem a vegetação existente;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romanUcPeriod"/>
              <a:tabLst>
                <a:tab pos="2319020" algn="l"/>
              </a:tabLst>
            </a:pPr>
            <a:r>
              <a:rPr lang="pt-BR" sz="1600" dirty="0" smtClean="0">
                <a:ea typeface="Times New Roman"/>
                <a:cs typeface="Times New Roman"/>
              </a:rPr>
              <a:t>5% (cinco por cento) para equipamentos comunitários ou atividades que permitam acesso público.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romanUcPeriod"/>
              <a:tabLst>
                <a:tab pos="2319020" algn="l"/>
              </a:tabLst>
            </a:pPr>
            <a:endParaRPr lang="pt-BR" sz="1600" dirty="0" smtClean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tabLst>
                <a:tab pos="2319020" algn="l"/>
              </a:tabLst>
            </a:pPr>
            <a:r>
              <a:rPr lang="pt-BR" sz="1600" dirty="0" smtClean="0">
                <a:solidFill>
                  <a:srgbClr val="FF0000"/>
                </a:solidFill>
                <a:ea typeface="Times New Roman"/>
                <a:cs typeface="Times New Roman"/>
              </a:rPr>
              <a:t>§ 3º Revogado. </a:t>
            </a:r>
            <a:endParaRPr lang="pt-BR" sz="1600" dirty="0" smtClean="0">
              <a:ea typeface="Times New Roman"/>
              <a:cs typeface="Times New Roman"/>
            </a:endParaRPr>
          </a:p>
          <a:p>
            <a:endParaRPr lang="pt-BR" sz="1600" dirty="0" smtClean="0"/>
          </a:p>
          <a:p>
            <a:pPr algn="just"/>
            <a:r>
              <a:rPr lang="pt-BR" sz="1600" u="sng" dirty="0" smtClean="0"/>
              <a:t>§ 6º</a:t>
            </a:r>
            <a:r>
              <a:rPr lang="pt-BR" sz="1600" b="1" u="sng" dirty="0" smtClean="0"/>
              <a:t> </a:t>
            </a:r>
            <a:r>
              <a:rPr lang="pt-BR" sz="1600" u="sng" dirty="0" smtClean="0"/>
              <a:t>Nas (zonas Industriais, quando os lotes tiverem dimensão superior a 15.000</a:t>
            </a:r>
            <a:r>
              <a:rPr lang="pt-BR" sz="1600" u="sng" dirty="0" err="1" smtClean="0"/>
              <a:t>m²</a:t>
            </a:r>
            <a:r>
              <a:rPr lang="pt-BR" sz="1600" u="sng" dirty="0" smtClean="0"/>
              <a:t> (quinze mil metros quadrados), o percentual de áreas públicas poderá ser inferior a 35% (trinta e cinco por cento) da gleba, mantida a proporção mínima estabelecida no </a:t>
            </a:r>
            <a:r>
              <a:rPr lang="pt-BR" sz="1600" i="1" u="sng" dirty="0" smtClean="0"/>
              <a:t>caput</a:t>
            </a:r>
            <a:r>
              <a:rPr lang="pt-BR" sz="1600" u="sng" dirty="0" smtClean="0"/>
              <a:t> deste artigo.</a:t>
            </a:r>
          </a:p>
          <a:p>
            <a:pPr algn="just"/>
            <a:r>
              <a:rPr lang="pt-BR" sz="1600" dirty="0" smtClean="0"/>
              <a:t> </a:t>
            </a:r>
          </a:p>
          <a:p>
            <a:pPr algn="just"/>
            <a:r>
              <a:rPr lang="pt-BR" sz="1600" u="sng" dirty="0" smtClean="0">
                <a:solidFill>
                  <a:srgbClr val="FF0000"/>
                </a:solidFill>
              </a:rPr>
              <a:t>§ 6º</a:t>
            </a:r>
            <a:r>
              <a:rPr lang="pt-BR" sz="1600" b="1" u="sng" dirty="0" smtClean="0">
                <a:solidFill>
                  <a:srgbClr val="FF0000"/>
                </a:solidFill>
              </a:rPr>
              <a:t> </a:t>
            </a:r>
            <a:r>
              <a:rPr lang="pt-BR" sz="1600" u="sng" dirty="0" smtClean="0">
                <a:solidFill>
                  <a:srgbClr val="FF0000"/>
                </a:solidFill>
              </a:rPr>
              <a:t>Nas Zonas Industriais o percentual de áreas públicas poderá ser inferior a 35% (trinta e cinco por cento) da gleba, mantido o seguinte</a:t>
            </a:r>
            <a:r>
              <a:rPr lang="pt-BR" sz="1600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r>
              <a:rPr lang="pt-BR" sz="1600" dirty="0" smtClean="0">
                <a:solidFill>
                  <a:srgbClr val="FF0000"/>
                </a:solidFill>
              </a:rPr>
              <a:t> </a:t>
            </a:r>
          </a:p>
          <a:p>
            <a:pPr algn="just"/>
            <a:r>
              <a:rPr lang="pt-BR" sz="1600" dirty="0" smtClean="0">
                <a:solidFill>
                  <a:srgbClr val="FF0000"/>
                </a:solidFill>
              </a:rPr>
              <a:t>a) mínimo de 5% (cinco por cento) da gleba para espaços livres de uso público;</a:t>
            </a:r>
          </a:p>
          <a:p>
            <a:pPr algn="just"/>
            <a:r>
              <a:rPr lang="pt-BR" sz="1600" dirty="0" smtClean="0">
                <a:solidFill>
                  <a:srgbClr val="FF0000"/>
                </a:solidFill>
              </a:rPr>
              <a:t>b) mínimo de 5% (cinco por cento) da gleba para equipamentos comunitários.</a:t>
            </a:r>
          </a:p>
          <a:p>
            <a:pPr algn="just"/>
            <a:r>
              <a:rPr lang="pt-BR" sz="1600" dirty="0" smtClean="0">
                <a:solidFill>
                  <a:srgbClr val="FF0000"/>
                </a:solidFill>
              </a:rPr>
              <a:t>c) obrigatoriedade de arruamento somente por vias coletoras ou vias arteriais, quando for o caso. </a:t>
            </a:r>
          </a:p>
          <a:p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B062-85D5-4366-84A7-A1BB911684EE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43966" y="6357958"/>
            <a:ext cx="500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</a:rPr>
              <a:t>/15</a:t>
            </a:r>
            <a:endParaRPr lang="pt-BR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28596" y="428604"/>
            <a:ext cx="850112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" indent="1305560" algn="just">
              <a:spcAft>
                <a:spcPts val="0"/>
              </a:spcAft>
            </a:pPr>
            <a:r>
              <a:rPr lang="pt-BR" b="1" dirty="0" smtClean="0"/>
              <a:t>Art. 13. </a:t>
            </a:r>
            <a:r>
              <a:rPr lang="pt-BR" dirty="0" smtClean="0"/>
              <a:t>Os loteamentos inseridos na Área de Interesse Ambiental e Turístico do Município de Linhares, fora do perímetro urbano, deverão observar os seguintes requisitos:</a:t>
            </a:r>
          </a:p>
          <a:p>
            <a:pPr marL="45085" indent="1305560" algn="just">
              <a:spcAft>
                <a:spcPts val="0"/>
              </a:spcAft>
            </a:pPr>
            <a:endParaRPr lang="pt-BR" dirty="0" smtClean="0"/>
          </a:p>
          <a:p>
            <a:pPr lvl="0"/>
            <a:r>
              <a:rPr lang="pt-BR" dirty="0" smtClean="0"/>
              <a:t>IV.  densidade de ocupação de um habitante para cada quatrocentos metros quadrados ou 25 (vinte e cinco) habitantes por hectare;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IV. Revogado.</a:t>
            </a:r>
          </a:p>
          <a:p>
            <a:endParaRPr lang="pt-BR" sz="1600" dirty="0" smtClean="0">
              <a:solidFill>
                <a:srgbClr val="FF0000"/>
              </a:solidFill>
            </a:endParaRPr>
          </a:p>
          <a:p>
            <a:pPr marL="400050" lvl="0" indent="-400050">
              <a:buAutoNum type="romanUcPeriod" startAt="6"/>
            </a:pPr>
            <a:r>
              <a:rPr lang="pt-BR" dirty="0" smtClean="0"/>
              <a:t>implantação no mínimo da seguinte infra-estrutura urbana:</a:t>
            </a:r>
          </a:p>
          <a:p>
            <a:pPr marL="400050" lvl="0" indent="-400050"/>
            <a:r>
              <a:rPr lang="pt-BR" dirty="0" smtClean="0"/>
              <a:t>a. rede de escoamento de águas pluviais com redutores de carga dinâmica e grade de recolhimento de detritos e lançamento fora das bacias das lagoas;</a:t>
            </a:r>
          </a:p>
          <a:p>
            <a:pPr marL="342900" indent="-342900">
              <a:buAutoNum type="alphaLcPeriod"/>
            </a:pPr>
            <a:r>
              <a:rPr lang="pt-BR" dirty="0" smtClean="0">
                <a:solidFill>
                  <a:srgbClr val="FF0000"/>
                </a:solidFill>
              </a:rPr>
              <a:t>rede de escoamento de águas pluviais com redutores de carga dinâmica e grade de recolhimento de detritos e lançamento fora das bacias das lagoas </a:t>
            </a:r>
            <a:r>
              <a:rPr lang="pt-BR" u="sng" dirty="0" err="1" smtClean="0">
                <a:solidFill>
                  <a:srgbClr val="FF0000"/>
                </a:solidFill>
              </a:rPr>
              <a:t>Juparanã</a:t>
            </a:r>
            <a:r>
              <a:rPr lang="pt-BR" u="sng" dirty="0" smtClean="0">
                <a:solidFill>
                  <a:srgbClr val="FF0000"/>
                </a:solidFill>
              </a:rPr>
              <a:t> e </a:t>
            </a:r>
            <a:r>
              <a:rPr lang="pt-BR" u="sng" dirty="0" err="1" smtClean="0">
                <a:solidFill>
                  <a:srgbClr val="FF0000"/>
                </a:solidFill>
              </a:rPr>
              <a:t>Juparanã</a:t>
            </a:r>
            <a:r>
              <a:rPr lang="pt-BR" u="sng" dirty="0" smtClean="0">
                <a:solidFill>
                  <a:srgbClr val="FF0000"/>
                </a:solidFill>
              </a:rPr>
              <a:t> Mirim; </a:t>
            </a:r>
          </a:p>
          <a:p>
            <a:pPr marL="342900" indent="-342900">
              <a:buAutoNum type="alphaLcPeriod"/>
            </a:pPr>
            <a:r>
              <a:rPr lang="pt-BR" dirty="0" smtClean="0"/>
              <a:t>sistema de coleta, tratamento e deposição de esgoto sanitário fora de bacia das lagoas;</a:t>
            </a:r>
          </a:p>
          <a:p>
            <a:pPr marL="342900" indent="-342900">
              <a:buAutoNum type="alphaLcPeriod"/>
            </a:pPr>
            <a:r>
              <a:rPr lang="pt-BR" dirty="0" smtClean="0"/>
              <a:t>pavimentação em todas as vias do parcelamento;</a:t>
            </a:r>
          </a:p>
          <a:p>
            <a:pPr marL="342900" indent="-342900">
              <a:buAutoNum type="alphaLcPeriod"/>
            </a:pPr>
            <a:r>
              <a:rPr lang="pt-BR" dirty="0" smtClean="0"/>
              <a:t>sistema de abastecimento de água potável;</a:t>
            </a:r>
          </a:p>
          <a:p>
            <a:pPr marL="342900" indent="-342900">
              <a:buAutoNum type="alphaLcPeriod"/>
            </a:pPr>
            <a:r>
              <a:rPr lang="pt-BR" dirty="0" smtClean="0"/>
              <a:t>sistema de rede de energia elétrica.</a:t>
            </a:r>
          </a:p>
          <a:p>
            <a:endParaRPr lang="pt-BR" sz="1600" dirty="0" smtClean="0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B062-85D5-4366-84A7-A1BB911684EE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43966" y="6357958"/>
            <a:ext cx="500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</a:rPr>
              <a:t>/15</a:t>
            </a:r>
            <a:endParaRPr lang="pt-BR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28596" y="428604"/>
            <a:ext cx="8501122" cy="57864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900430" algn="just">
              <a:spcAft>
                <a:spcPts val="0"/>
              </a:spcAft>
            </a:pPr>
            <a:r>
              <a:rPr lang="pt-BR" b="1" dirty="0" smtClean="0">
                <a:ea typeface="Times New Roman"/>
                <a:cs typeface="Times New Roman"/>
              </a:rPr>
              <a:t>Art. 14.</a:t>
            </a:r>
            <a:r>
              <a:rPr lang="pt-BR" dirty="0" smtClean="0">
                <a:ea typeface="Times New Roman"/>
                <a:cs typeface="Times New Roman"/>
              </a:rPr>
              <a:t> Os loteamentos inseridos na Área de Interesse Turístico e de Lazer da cidade deverão observar os seguintes requisitos:</a:t>
            </a:r>
          </a:p>
          <a:p>
            <a:pPr indent="900430" algn="just">
              <a:spcAft>
                <a:spcPts val="0"/>
              </a:spcAft>
            </a:pPr>
            <a:r>
              <a:rPr lang="pt-BR" dirty="0" smtClean="0">
                <a:ea typeface="Times New Roman"/>
                <a:cs typeface="Times New Roman"/>
              </a:rPr>
              <a:t> 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romanUcPeriod"/>
              <a:tabLst>
                <a:tab pos="2029460" algn="l"/>
              </a:tabLst>
            </a:pPr>
            <a:r>
              <a:rPr lang="pt-BR" dirty="0" smtClean="0">
                <a:ea typeface="Times New Roman"/>
                <a:cs typeface="Times New Roman"/>
              </a:rPr>
              <a:t>lote mínimo de 1.000,00 m2 (mil metros quadrados) onde deverão ser incentivados os usos relacionados ao turismo e ao lazer e tolerados os demais usos identificados em projeto específico;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romanUcPeriod"/>
              <a:tabLst>
                <a:tab pos="2029460" algn="l"/>
              </a:tabLst>
            </a:pPr>
            <a:endParaRPr lang="pt-BR" dirty="0" smtClean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 marL="400050" lvl="0" indent="-400050" algn="just">
              <a:spcAft>
                <a:spcPts val="0"/>
              </a:spcAft>
              <a:buAutoNum type="romanUcPeriod"/>
              <a:tabLst>
                <a:tab pos="2029460" algn="l"/>
              </a:tabLst>
            </a:pPr>
            <a:r>
              <a:rPr lang="pt-BR" dirty="0" smtClean="0">
                <a:solidFill>
                  <a:srgbClr val="FF0000"/>
                </a:solidFill>
                <a:ea typeface="Times New Roman"/>
                <a:cs typeface="Times New Roman"/>
              </a:rPr>
              <a:t>lote mínimo de 1.000,00 m2 (mil metros quadrados) onde deverão ser incentivados os usos relacionados ao turismo e ao lazer e tolerados os demais usos identificados em projeto específico</a:t>
            </a:r>
            <a:r>
              <a:rPr lang="pt-BR" u="sng" dirty="0" smtClean="0">
                <a:solidFill>
                  <a:srgbClr val="FF0000"/>
                </a:solidFill>
                <a:ea typeface="Times New Roman"/>
                <a:cs typeface="Times New Roman"/>
              </a:rPr>
              <a:t>, e lote máximo de 20.000 </a:t>
            </a:r>
            <a:r>
              <a:rPr lang="pt-BR" u="sng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m²</a:t>
            </a:r>
            <a:r>
              <a:rPr lang="pt-BR" u="sng" dirty="0" smtClean="0">
                <a:solidFill>
                  <a:srgbClr val="FF0000"/>
                </a:solidFill>
                <a:ea typeface="Times New Roman"/>
                <a:cs typeface="Times New Roman"/>
              </a:rPr>
              <a:t> (vinte mil metros quadrados); </a:t>
            </a:r>
          </a:p>
          <a:p>
            <a:pPr marL="400050" lvl="0" indent="-400050" algn="just">
              <a:spcAft>
                <a:spcPts val="0"/>
              </a:spcAft>
              <a:buAutoNum type="romanUcPeriod"/>
              <a:tabLst>
                <a:tab pos="2029460" algn="l"/>
              </a:tabLst>
            </a:pPr>
            <a:endParaRPr lang="pt-BR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pt-BR" b="1" dirty="0" smtClean="0"/>
              <a:t>	Art. 15.</a:t>
            </a:r>
            <a:r>
              <a:rPr lang="pt-BR" dirty="0" smtClean="0"/>
              <a:t> Nas áreas urbanas de Regência, Povoação, Pontal do Ipiranga e Barra Seca os loteamentos deverão observar aos seguintes requisitos:</a:t>
            </a:r>
          </a:p>
          <a:p>
            <a:pPr algn="just"/>
            <a:r>
              <a:rPr lang="pt-BR" dirty="0" smtClean="0"/>
              <a:t> </a:t>
            </a:r>
          </a:p>
          <a:p>
            <a:pPr marL="400050" lvl="0" indent="-400050" algn="just">
              <a:buAutoNum type="romanUcPeriod"/>
            </a:pPr>
            <a:r>
              <a:rPr lang="pt-BR" dirty="0" smtClean="0"/>
              <a:t>implantação, no mínimo, dos seguintes equipamentos urbanos:</a:t>
            </a:r>
          </a:p>
          <a:p>
            <a:pPr marL="400050" lvl="0" indent="-400050" algn="just"/>
            <a:endParaRPr lang="pt-BR" dirty="0" smtClean="0"/>
          </a:p>
          <a:p>
            <a:pPr marL="400050" lvl="0" indent="-400050" algn="just"/>
            <a:r>
              <a:rPr lang="pt-BR" dirty="0" smtClean="0"/>
              <a:t>a. rede de escoamento de águas pluviais com redutores de carga dinâmica e grade de recolhimento de detritos </a:t>
            </a:r>
            <a:r>
              <a:rPr lang="pt-BR" u="sng" dirty="0" smtClean="0"/>
              <a:t>e lançamento fora das bacias das lagoas</a:t>
            </a:r>
            <a:r>
              <a:rPr lang="pt-BR" dirty="0" smtClean="0"/>
              <a:t>;</a:t>
            </a:r>
          </a:p>
          <a:p>
            <a:pPr algn="just"/>
            <a:r>
              <a:rPr lang="pt-BR" dirty="0" smtClean="0">
                <a:solidFill>
                  <a:srgbClr val="FF0000"/>
                </a:solidFill>
              </a:rPr>
              <a:t>a. rede de escoamento de águas pluviais com redutores de carga dinâmica e grade de recolhimento de detritos;</a:t>
            </a:r>
            <a:endParaRPr lang="pt-BR" dirty="0" smtClean="0">
              <a:solidFill>
                <a:srgbClr val="FF0000"/>
              </a:solidFill>
              <a:latin typeface="Arial"/>
              <a:ea typeface="Times New Roman"/>
              <a:cs typeface="Times New Roman"/>
            </a:endParaRPr>
          </a:p>
          <a:p>
            <a:endParaRPr lang="pt-BR" sz="1600" dirty="0" smtClean="0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B062-85D5-4366-84A7-A1BB911684EE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43966" y="6357958"/>
            <a:ext cx="500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</a:rPr>
              <a:t>/15</a:t>
            </a:r>
            <a:endParaRPr lang="pt-BR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28596" y="785794"/>
            <a:ext cx="8501122" cy="54292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085" indent="855345" algn="just">
              <a:spcAft>
                <a:spcPts val="0"/>
              </a:spcAft>
            </a:pPr>
            <a:r>
              <a:rPr lang="pt-BR" b="1" dirty="0" smtClean="0">
                <a:ea typeface="Times New Roman"/>
                <a:cs typeface="Times New Roman"/>
              </a:rPr>
              <a:t>Art. 16.</a:t>
            </a:r>
            <a:r>
              <a:rPr lang="pt-BR" dirty="0" smtClean="0">
                <a:ea typeface="Times New Roman"/>
                <a:cs typeface="Times New Roman"/>
              </a:rPr>
              <a:t> Nas áreas urbanas de Desengano, São Rafael, Bebedouro, Rio Quartel, Farias, Guaxe os loteamentos deverão observar os seguintes requisitos:</a:t>
            </a:r>
          </a:p>
          <a:p>
            <a:pPr algn="just">
              <a:spcAft>
                <a:spcPts val="0"/>
              </a:spcAft>
            </a:pPr>
            <a:r>
              <a:rPr lang="pt-BR" dirty="0" smtClean="0">
                <a:ea typeface="Times New Roman"/>
                <a:cs typeface="Times New Roman"/>
              </a:rPr>
              <a:t> 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romanUcPeriod"/>
              <a:tabLst>
                <a:tab pos="1960245" algn="l"/>
              </a:tabLst>
            </a:pPr>
            <a:r>
              <a:rPr lang="pt-BR" dirty="0" smtClean="0">
                <a:ea typeface="Times New Roman"/>
                <a:cs typeface="Times New Roman"/>
              </a:rPr>
              <a:t>implantação, no mínimo, dos seguintes equipamentos urbanos:</a:t>
            </a:r>
          </a:p>
          <a:p>
            <a:pPr marL="1845945" algn="just">
              <a:spcAft>
                <a:spcPts val="0"/>
              </a:spcAft>
            </a:pPr>
            <a:r>
              <a:rPr lang="pt-BR" dirty="0" smtClean="0">
                <a:ea typeface="Times New Roman"/>
                <a:cs typeface="Times New Roman"/>
              </a:rPr>
              <a:t> </a:t>
            </a:r>
          </a:p>
          <a:p>
            <a:pPr marL="742950" lvl="1" indent="-285750" algn="just">
              <a:spcAft>
                <a:spcPts val="0"/>
              </a:spcAft>
              <a:buFont typeface="+mj-lt"/>
              <a:buAutoNum type="alphaLcPeriod"/>
              <a:tabLst>
                <a:tab pos="2708275" algn="l"/>
              </a:tabLst>
            </a:pPr>
            <a:r>
              <a:rPr lang="pt-BR" dirty="0" smtClean="0">
                <a:ea typeface="Times New Roman"/>
                <a:cs typeface="Times New Roman"/>
              </a:rPr>
              <a:t>rede de escoamento de águas pluviais com redutores de carga dinâmica e grade de recolhimento de detritos </a:t>
            </a:r>
            <a:r>
              <a:rPr lang="pt-BR" u="sng" dirty="0" smtClean="0">
                <a:ea typeface="Times New Roman"/>
                <a:cs typeface="Times New Roman"/>
              </a:rPr>
              <a:t>e lançamento fora das bacias das lagoas</a:t>
            </a:r>
            <a:r>
              <a:rPr lang="pt-BR" dirty="0" smtClean="0">
                <a:ea typeface="Times New Roman"/>
                <a:cs typeface="Times New Roman"/>
              </a:rPr>
              <a:t>;</a:t>
            </a:r>
          </a:p>
          <a:p>
            <a:pPr marL="800100" lvl="1" indent="-342900" algn="just">
              <a:spcAft>
                <a:spcPts val="0"/>
              </a:spcAft>
              <a:tabLst>
                <a:tab pos="2708275" algn="l"/>
              </a:tabLst>
            </a:pPr>
            <a:r>
              <a:rPr lang="pt-BR" dirty="0" smtClean="0">
                <a:solidFill>
                  <a:srgbClr val="FF0000"/>
                </a:solidFill>
                <a:ea typeface="Times New Roman"/>
                <a:cs typeface="Times New Roman"/>
              </a:rPr>
              <a:t>a.  rede de escoamento de águas pluviais com redutores de carga dinâmica e grade de recolhimento de detritos;</a:t>
            </a:r>
          </a:p>
          <a:p>
            <a:pPr marL="800100" lvl="1" indent="-342900" algn="just">
              <a:spcAft>
                <a:spcPts val="0"/>
              </a:spcAft>
              <a:tabLst>
                <a:tab pos="2708275" algn="l"/>
              </a:tabLst>
            </a:pPr>
            <a:endParaRPr lang="pt-BR" dirty="0" smtClean="0">
              <a:ea typeface="Times New Roman"/>
              <a:cs typeface="Times New Roman"/>
            </a:endParaRPr>
          </a:p>
          <a:p>
            <a:pPr marL="800100" lvl="1" indent="-342900" algn="just">
              <a:spcAft>
                <a:spcPts val="0"/>
              </a:spcAft>
              <a:buFont typeface="+mj-lt"/>
              <a:buAutoNum type="alphaLcPeriod" startAt="2"/>
              <a:tabLst>
                <a:tab pos="2708275" algn="l"/>
              </a:tabLst>
            </a:pPr>
            <a:r>
              <a:rPr lang="pt-BR" dirty="0" smtClean="0">
                <a:ea typeface="Times New Roman"/>
                <a:cs typeface="Times New Roman"/>
              </a:rPr>
              <a:t>sistema de coleta, tratamento e deposição de esgoto sanitário fora de bacia das lagoas;</a:t>
            </a:r>
          </a:p>
          <a:p>
            <a:pPr marL="742950" lvl="1" indent="-285750" algn="just">
              <a:spcAft>
                <a:spcPts val="0"/>
              </a:spcAft>
              <a:buFont typeface="+mj-lt"/>
              <a:buAutoNum type="alphaLcPeriod" startAt="2"/>
              <a:tabLst>
                <a:tab pos="2708275" algn="l"/>
              </a:tabLst>
            </a:pPr>
            <a:r>
              <a:rPr lang="pt-BR" dirty="0" smtClean="0">
                <a:ea typeface="Times New Roman"/>
                <a:cs typeface="Times New Roman"/>
              </a:rPr>
              <a:t>pavimentação em todas as vias do parcelamento;</a:t>
            </a:r>
          </a:p>
          <a:p>
            <a:pPr marL="742950" lvl="1" indent="-285750" algn="just">
              <a:spcAft>
                <a:spcPts val="0"/>
              </a:spcAft>
              <a:buFont typeface="+mj-lt"/>
              <a:buAutoNum type="alphaLcPeriod" startAt="2"/>
              <a:tabLst>
                <a:tab pos="2708275" algn="l"/>
              </a:tabLst>
            </a:pPr>
            <a:r>
              <a:rPr lang="pt-BR" dirty="0" smtClean="0">
                <a:ea typeface="Times New Roman"/>
                <a:cs typeface="Times New Roman"/>
              </a:rPr>
              <a:t>sistema de abastecimento de água potável;</a:t>
            </a:r>
          </a:p>
          <a:p>
            <a:pPr marL="742950" lvl="1" indent="-285750" algn="just">
              <a:spcAft>
                <a:spcPts val="0"/>
              </a:spcAft>
              <a:buFont typeface="+mj-lt"/>
              <a:buAutoNum type="alphaLcPeriod" startAt="2"/>
              <a:tabLst>
                <a:tab pos="2708275" algn="l"/>
              </a:tabLst>
            </a:pPr>
            <a:r>
              <a:rPr lang="pt-BR" dirty="0" smtClean="0">
                <a:ea typeface="Times New Roman"/>
                <a:cs typeface="Times New Roman"/>
              </a:rPr>
              <a:t>sistema de rede de energia elétrica.</a:t>
            </a:r>
          </a:p>
          <a:p>
            <a:endParaRPr lang="pt-BR" sz="1600" dirty="0" smtClean="0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B062-85D5-4366-84A7-A1BB911684EE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43966" y="6357958"/>
            <a:ext cx="500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</a:rPr>
              <a:t>/15</a:t>
            </a:r>
            <a:endParaRPr lang="pt-BR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28596" y="785794"/>
            <a:ext cx="8501122" cy="54292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900430" algn="just">
              <a:spcAft>
                <a:spcPts val="0"/>
              </a:spcAft>
            </a:pPr>
            <a:r>
              <a:rPr lang="pt-BR" b="1" dirty="0" smtClean="0">
                <a:ea typeface="Times New Roman"/>
                <a:cs typeface="Times New Roman"/>
              </a:rPr>
              <a:t>Art. 22.</a:t>
            </a:r>
            <a:r>
              <a:rPr lang="pt-BR" dirty="0" smtClean="0">
                <a:ea typeface="Times New Roman"/>
                <a:cs typeface="Times New Roman"/>
              </a:rPr>
              <a:t> As vias locais que terminam em “</a:t>
            </a:r>
            <a:r>
              <a:rPr lang="pt-BR" dirty="0" err="1" smtClean="0">
                <a:ea typeface="Times New Roman"/>
                <a:cs typeface="Times New Roman"/>
              </a:rPr>
              <a:t>cul</a:t>
            </a:r>
            <a:r>
              <a:rPr lang="pt-BR" dirty="0" smtClean="0">
                <a:ea typeface="Times New Roman"/>
                <a:cs typeface="Times New Roman"/>
              </a:rPr>
              <a:t> de </a:t>
            </a:r>
            <a:r>
              <a:rPr lang="pt-BR" dirty="0" err="1" smtClean="0">
                <a:ea typeface="Times New Roman"/>
                <a:cs typeface="Times New Roman"/>
              </a:rPr>
              <a:t>sac</a:t>
            </a:r>
            <a:r>
              <a:rPr lang="pt-BR" dirty="0" smtClean="0">
                <a:ea typeface="Times New Roman"/>
                <a:cs typeface="Times New Roman"/>
              </a:rPr>
              <a:t>” deverão ter comprimento máximo de 200,00m (duzentos metros), considerados entre a via transversal que lhe dá acesso e o “</a:t>
            </a:r>
            <a:r>
              <a:rPr lang="pt-BR" dirty="0" err="1" smtClean="0">
                <a:ea typeface="Times New Roman"/>
                <a:cs typeface="Times New Roman"/>
              </a:rPr>
              <a:t>cul</a:t>
            </a:r>
            <a:r>
              <a:rPr lang="pt-BR" dirty="0" smtClean="0">
                <a:ea typeface="Times New Roman"/>
                <a:cs typeface="Times New Roman"/>
              </a:rPr>
              <a:t> de </a:t>
            </a:r>
            <a:r>
              <a:rPr lang="pt-BR" dirty="0" err="1" smtClean="0">
                <a:ea typeface="Times New Roman"/>
                <a:cs typeface="Times New Roman"/>
              </a:rPr>
              <a:t>sac</a:t>
            </a:r>
            <a:r>
              <a:rPr lang="pt-BR" dirty="0" smtClean="0">
                <a:ea typeface="Times New Roman"/>
                <a:cs typeface="Times New Roman"/>
              </a:rPr>
              <a:t>”, que deverá observar raio mínimo de </a:t>
            </a:r>
            <a:r>
              <a:rPr lang="pt-BR" u="sng" dirty="0" smtClean="0">
                <a:ea typeface="Times New Roman"/>
                <a:cs typeface="Times New Roman"/>
              </a:rPr>
              <a:t>10,00m (dez metros).</a:t>
            </a:r>
          </a:p>
          <a:p>
            <a:pPr indent="900430" algn="just">
              <a:spcAft>
                <a:spcPts val="0"/>
              </a:spcAft>
            </a:pPr>
            <a:r>
              <a:rPr lang="pt-BR" dirty="0" smtClean="0">
                <a:ea typeface="Times New Roman"/>
                <a:cs typeface="Times New Roman"/>
              </a:rPr>
              <a:t> </a:t>
            </a:r>
          </a:p>
          <a:p>
            <a:pPr indent="900430" algn="just">
              <a:spcAft>
                <a:spcPts val="0"/>
              </a:spcAft>
            </a:pPr>
            <a:r>
              <a:rPr lang="pt-BR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Art. 22.</a:t>
            </a:r>
            <a:r>
              <a:rPr lang="pt-BR" dirty="0" smtClean="0">
                <a:solidFill>
                  <a:srgbClr val="FF0000"/>
                </a:solidFill>
                <a:ea typeface="Times New Roman"/>
                <a:cs typeface="Times New Roman"/>
              </a:rPr>
              <a:t> As vias locais que terminam em “</a:t>
            </a:r>
            <a:r>
              <a:rPr lang="pt-BR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cul</a:t>
            </a:r>
            <a:r>
              <a:rPr lang="pt-BR" dirty="0" smtClean="0">
                <a:solidFill>
                  <a:srgbClr val="FF0000"/>
                </a:solidFill>
                <a:ea typeface="Times New Roman"/>
                <a:cs typeface="Times New Roman"/>
              </a:rPr>
              <a:t> de </a:t>
            </a:r>
            <a:r>
              <a:rPr lang="pt-BR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sac</a:t>
            </a:r>
            <a:r>
              <a:rPr lang="pt-BR" dirty="0" smtClean="0">
                <a:solidFill>
                  <a:srgbClr val="FF0000"/>
                </a:solidFill>
                <a:ea typeface="Times New Roman"/>
                <a:cs typeface="Times New Roman"/>
              </a:rPr>
              <a:t>” deverão ter comprimento máximo de 200,00m (duzentos metros), considerados entre a via transversal que lhe dá acesso e o “</a:t>
            </a:r>
            <a:r>
              <a:rPr lang="pt-BR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cul</a:t>
            </a:r>
            <a:r>
              <a:rPr lang="pt-BR" dirty="0" smtClean="0">
                <a:solidFill>
                  <a:srgbClr val="FF0000"/>
                </a:solidFill>
                <a:ea typeface="Times New Roman"/>
                <a:cs typeface="Times New Roman"/>
              </a:rPr>
              <a:t> de </a:t>
            </a:r>
            <a:r>
              <a:rPr lang="pt-BR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sac</a:t>
            </a:r>
            <a:r>
              <a:rPr lang="pt-BR" dirty="0" smtClean="0">
                <a:solidFill>
                  <a:srgbClr val="FF0000"/>
                </a:solidFill>
                <a:ea typeface="Times New Roman"/>
                <a:cs typeface="Times New Roman"/>
              </a:rPr>
              <a:t>”, que deverá observar um raio mínimo de </a:t>
            </a:r>
            <a:r>
              <a:rPr lang="pt-BR" u="sng" dirty="0" smtClean="0">
                <a:solidFill>
                  <a:srgbClr val="FF0000"/>
                </a:solidFill>
                <a:ea typeface="Times New Roman"/>
                <a:cs typeface="Times New Roman"/>
              </a:rPr>
              <a:t>12,00m (doze metros). </a:t>
            </a:r>
            <a:endParaRPr lang="pt-BR" u="sng" dirty="0" smtClean="0">
              <a:ea typeface="Times New Roman"/>
              <a:cs typeface="Times New Roman"/>
            </a:endParaRPr>
          </a:p>
          <a:p>
            <a:endParaRPr lang="pt-BR" sz="1600" dirty="0" smtClean="0">
              <a:solidFill>
                <a:srgbClr val="FF0000"/>
              </a:solidFill>
            </a:endParaRPr>
          </a:p>
          <a:p>
            <a:pPr marL="45085" indent="855345" algn="just">
              <a:spcAft>
                <a:spcPts val="0"/>
              </a:spcAft>
            </a:pPr>
            <a:r>
              <a:rPr lang="pt-BR" sz="1600" b="1" dirty="0" smtClean="0">
                <a:ea typeface="Times New Roman"/>
                <a:cs typeface="Times New Roman"/>
              </a:rPr>
              <a:t>Art. 23</a:t>
            </a:r>
            <a:r>
              <a:rPr lang="pt-BR" sz="1600" dirty="0" smtClean="0">
                <a:ea typeface="Times New Roman"/>
                <a:cs typeface="Times New Roman"/>
              </a:rPr>
              <a:t>. Nos projetos de desmembramento a reserva de áreas públicas destinadas à implantação de equipamentos urbanos e comunitários e aos espaços livres de uso público, não poderá ser inferior a 15% (quinze por cento) da gleba.</a:t>
            </a:r>
          </a:p>
          <a:p>
            <a:pPr marL="45085" indent="855345" algn="just">
              <a:spcAft>
                <a:spcPts val="0"/>
              </a:spcAft>
            </a:pPr>
            <a:r>
              <a:rPr lang="pt-BR" sz="1600" dirty="0" smtClean="0">
                <a:ea typeface="Times New Roman"/>
                <a:cs typeface="Times New Roman"/>
              </a:rPr>
              <a:t> </a:t>
            </a:r>
          </a:p>
          <a:p>
            <a:pPr marL="45085" indent="855345" algn="just">
              <a:spcAft>
                <a:spcPts val="0"/>
              </a:spcAft>
            </a:pPr>
            <a:r>
              <a:rPr lang="pt-BR" sz="16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Art. 23.</a:t>
            </a:r>
            <a:r>
              <a:rPr lang="pt-BR" sz="1600" dirty="0" smtClean="0">
                <a:solidFill>
                  <a:srgbClr val="FF0000"/>
                </a:solidFill>
                <a:ea typeface="Times New Roman"/>
                <a:cs typeface="Times New Roman"/>
              </a:rPr>
              <a:t> Revogado. (vez que está em conflito com a Lei Federal nº 6766/79)</a:t>
            </a:r>
          </a:p>
          <a:p>
            <a:pPr marL="45085" indent="855345" algn="just">
              <a:spcAft>
                <a:spcPts val="0"/>
              </a:spcAft>
            </a:pPr>
            <a:endParaRPr lang="pt-BR" sz="1600" dirty="0" smtClean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 marL="45085" indent="855345" algn="just"/>
            <a:r>
              <a:rPr lang="pt-BR" sz="1600" b="1" dirty="0" smtClean="0"/>
              <a:t>Art. 32.</a:t>
            </a:r>
            <a:r>
              <a:rPr lang="pt-BR" sz="1600" dirty="0" smtClean="0"/>
              <a:t> Nos termos do que estabelece o Decreto Federal n.º 62.504/68, será permitida a implantação de atividades urbanas de apoio à atividade rural, que visem atender interesses de ordem pública, do tipo:</a:t>
            </a:r>
          </a:p>
          <a:p>
            <a:pPr marL="45085" indent="855345" algn="just"/>
            <a:endParaRPr lang="pt-BR" sz="1600" dirty="0" smtClean="0"/>
          </a:p>
          <a:p>
            <a:pPr lvl="0"/>
            <a:r>
              <a:rPr lang="pt-BR" sz="1600" dirty="0" smtClean="0"/>
              <a:t>	d</a:t>
            </a:r>
            <a:r>
              <a:rPr lang="pt-BR" sz="1600" u="sng" dirty="0" smtClean="0"/>
              <a:t>. instalação de indústrias em geral</a:t>
            </a:r>
            <a:r>
              <a:rPr lang="pt-BR" sz="1600" dirty="0" smtClean="0"/>
              <a:t>.</a:t>
            </a:r>
          </a:p>
          <a:p>
            <a:r>
              <a:rPr lang="pt-BR" sz="1600" dirty="0" smtClean="0"/>
              <a:t>	d</a:t>
            </a:r>
            <a:r>
              <a:rPr lang="pt-BR" sz="1600" u="sng" dirty="0" smtClean="0">
                <a:solidFill>
                  <a:srgbClr val="FF0000"/>
                </a:solidFill>
              </a:rPr>
              <a:t>. instalação de empreendimentos </a:t>
            </a:r>
            <a:r>
              <a:rPr lang="pt-BR" sz="1600" u="sng" dirty="0" err="1" smtClean="0">
                <a:solidFill>
                  <a:srgbClr val="FF0000"/>
                </a:solidFill>
              </a:rPr>
              <a:t>agroindústriais</a:t>
            </a:r>
            <a:r>
              <a:rPr lang="pt-BR" sz="1600" u="sng" dirty="0" smtClean="0">
                <a:solidFill>
                  <a:srgbClr val="FF0000"/>
                </a:solidFill>
              </a:rPr>
              <a:t>, indústrias </a:t>
            </a:r>
            <a:r>
              <a:rPr lang="pt-BR" sz="1600" u="sng" dirty="0" err="1" smtClean="0">
                <a:solidFill>
                  <a:srgbClr val="FF0000"/>
                </a:solidFill>
              </a:rPr>
              <a:t>agroflorestais</a:t>
            </a:r>
            <a:r>
              <a:rPr lang="pt-BR" sz="1600" u="sng" dirty="0" smtClean="0">
                <a:solidFill>
                  <a:srgbClr val="FF0000"/>
                </a:solidFill>
              </a:rPr>
              <a:t> e indústrias hidrominerais</a:t>
            </a:r>
            <a:endParaRPr lang="pt-BR" sz="1600" u="sng" dirty="0" smtClean="0">
              <a:solidFill>
                <a:srgbClr val="FF0000"/>
              </a:solidFill>
              <a:ea typeface="Times New Roman"/>
              <a:cs typeface="Times New Roman"/>
            </a:endParaRPr>
          </a:p>
          <a:p>
            <a:endParaRPr lang="pt-BR" sz="1600" dirty="0" smtClean="0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B062-85D5-4366-84A7-A1BB911684EE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43966" y="6357958"/>
            <a:ext cx="500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</a:rPr>
              <a:t>/15</a:t>
            </a:r>
            <a:endParaRPr lang="pt-BR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28596" y="785794"/>
            <a:ext cx="8501122" cy="54292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900430" algn="just">
              <a:spcAft>
                <a:spcPts val="0"/>
              </a:spcAft>
            </a:pPr>
            <a:r>
              <a:rPr lang="pt-BR" b="1" dirty="0" smtClean="0">
                <a:ea typeface="Times New Roman"/>
                <a:cs typeface="Times New Roman"/>
              </a:rPr>
              <a:t>Art. 38.</a:t>
            </a:r>
            <a:r>
              <a:rPr lang="pt-BR" dirty="0" smtClean="0">
                <a:ea typeface="Times New Roman"/>
                <a:cs typeface="Times New Roman"/>
              </a:rPr>
              <a:t> A proposta de garantia para execução das obras de que trata o art. </a:t>
            </a:r>
            <a:r>
              <a:rPr lang="pt-BR" u="sng" dirty="0" smtClean="0">
                <a:ea typeface="Times New Roman"/>
                <a:cs typeface="Times New Roman"/>
              </a:rPr>
              <a:t>35</a:t>
            </a:r>
            <a:r>
              <a:rPr lang="pt-BR" dirty="0" smtClean="0">
                <a:ea typeface="Times New Roman"/>
                <a:cs typeface="Times New Roman"/>
              </a:rPr>
              <a:t>, poderá ser das seguintes modalidades:</a:t>
            </a:r>
          </a:p>
          <a:p>
            <a:pPr indent="900430" algn="just">
              <a:spcAft>
                <a:spcPts val="0"/>
              </a:spcAft>
            </a:pPr>
            <a:r>
              <a:rPr lang="pt-BR" dirty="0" smtClean="0">
                <a:ea typeface="Times New Roman"/>
                <a:cs typeface="Times New Roman"/>
              </a:rPr>
              <a:t> </a:t>
            </a:r>
          </a:p>
          <a:p>
            <a:pPr indent="900430" algn="just">
              <a:spcAft>
                <a:spcPts val="0"/>
              </a:spcAft>
            </a:pPr>
            <a:r>
              <a:rPr lang="pt-BR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Art. 38.</a:t>
            </a:r>
            <a:r>
              <a:rPr lang="pt-BR" dirty="0" smtClean="0">
                <a:solidFill>
                  <a:srgbClr val="FF0000"/>
                </a:solidFill>
                <a:ea typeface="Times New Roman"/>
                <a:cs typeface="Times New Roman"/>
              </a:rPr>
              <a:t> A proposta de garantia para execução das obras de que trata o art</a:t>
            </a:r>
            <a:r>
              <a:rPr lang="pt-BR" u="sng" dirty="0" smtClean="0">
                <a:solidFill>
                  <a:srgbClr val="FF0000"/>
                </a:solidFill>
                <a:ea typeface="Times New Roman"/>
                <a:cs typeface="Times New Roman"/>
              </a:rPr>
              <a:t>. 37, § 4º</a:t>
            </a:r>
            <a:r>
              <a:rPr lang="pt-BR" dirty="0" smtClean="0">
                <a:solidFill>
                  <a:srgbClr val="FF0000"/>
                </a:solidFill>
                <a:ea typeface="Times New Roman"/>
                <a:cs typeface="Times New Roman"/>
              </a:rPr>
              <a:t>, poderá ser das seguintes modalidades: </a:t>
            </a:r>
            <a:endParaRPr lang="pt-BR" dirty="0" smtClean="0">
              <a:ea typeface="Times New Roman"/>
              <a:cs typeface="Times New Roman"/>
            </a:endParaRPr>
          </a:p>
          <a:p>
            <a:pPr indent="900430" algn="just">
              <a:spcAft>
                <a:spcPts val="0"/>
              </a:spcAft>
            </a:pPr>
            <a:r>
              <a:rPr lang="pt-BR" dirty="0" smtClean="0">
                <a:ea typeface="Times New Roman"/>
                <a:cs typeface="Times New Roman"/>
              </a:rPr>
              <a:t> </a:t>
            </a:r>
          </a:p>
          <a:p>
            <a:pPr marL="800100" lvl="1" indent="-342900" algn="just">
              <a:buFont typeface="+mj-lt"/>
              <a:buAutoNum type="romanUcPeriod"/>
              <a:tabLst>
                <a:tab pos="2273935" algn="l"/>
              </a:tabLst>
            </a:pPr>
            <a:r>
              <a:rPr lang="pt-BR" dirty="0" smtClean="0">
                <a:ea typeface="Times New Roman"/>
                <a:cs typeface="Times New Roman"/>
              </a:rPr>
              <a:t>Garantia hipotecária;</a:t>
            </a:r>
          </a:p>
          <a:p>
            <a:pPr marL="800100" lvl="1" indent="-342900" algn="just">
              <a:buFont typeface="+mj-lt"/>
              <a:buAutoNum type="romanUcPeriod"/>
              <a:tabLst>
                <a:tab pos="2273935" algn="l"/>
              </a:tabLst>
            </a:pPr>
            <a:r>
              <a:rPr lang="pt-BR" dirty="0" smtClean="0">
                <a:ea typeface="Times New Roman"/>
                <a:cs typeface="Times New Roman"/>
              </a:rPr>
              <a:t>Caução em dinheiro.</a:t>
            </a:r>
          </a:p>
          <a:p>
            <a:pPr marL="800100" lvl="1" indent="-342900" algn="just">
              <a:tabLst>
                <a:tab pos="2273935" algn="l"/>
              </a:tabLst>
            </a:pPr>
            <a:endParaRPr lang="pt-BR" sz="1600" dirty="0" smtClean="0">
              <a:latin typeface="Times New Roman"/>
              <a:ea typeface="Times New Roman"/>
              <a:cs typeface="Times New Roman"/>
            </a:endParaRPr>
          </a:p>
          <a:p>
            <a:pPr marL="342900" indent="-342900" algn="just">
              <a:tabLst>
                <a:tab pos="2273935" algn="l"/>
              </a:tabLst>
            </a:pPr>
            <a:endParaRPr lang="pt-BR" sz="1600" dirty="0" smtClean="0">
              <a:latin typeface="Arial"/>
              <a:ea typeface="Times New Roman"/>
              <a:cs typeface="Times New Roman"/>
            </a:endParaRPr>
          </a:p>
          <a:p>
            <a:endParaRPr lang="pt-BR" sz="1600" dirty="0" smtClean="0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B062-85D5-4366-84A7-A1BB911684EE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43966" y="6357958"/>
            <a:ext cx="500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</a:rPr>
              <a:t>/15</a:t>
            </a:r>
            <a:endParaRPr lang="pt-BR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28596" y="785794"/>
            <a:ext cx="850112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smtClean="0"/>
              <a:t>LEI COMPLEMENTAR  N.º 2623, DE  4 DE JULHO DE  2006.</a:t>
            </a:r>
          </a:p>
          <a:p>
            <a:endParaRPr lang="pt-BR" sz="2000" b="1" u="sng" dirty="0" smtClean="0"/>
          </a:p>
          <a:p>
            <a:pPr algn="just"/>
            <a:r>
              <a:rPr lang="pt-BR" sz="2000" b="1" dirty="0" smtClean="0"/>
              <a:t>Art. 3º</a:t>
            </a:r>
            <a:r>
              <a:rPr lang="pt-BR" sz="2000" dirty="0" smtClean="0"/>
              <a:t> A execução de qualquer forma de parcelamento do solo no Município de Linhares dependerá de prévia licença da Prefeitura Municipal, obedecidas às diretrizes desta Lei, do Plano Diretor e da Lei de Uso e Ocupação do Solo.</a:t>
            </a:r>
          </a:p>
          <a:p>
            <a:pPr algn="just"/>
            <a:r>
              <a:rPr lang="pt-BR" sz="2000" dirty="0" smtClean="0"/>
              <a:t> </a:t>
            </a:r>
          </a:p>
          <a:p>
            <a:pPr algn="just"/>
            <a:r>
              <a:rPr lang="pt-BR" sz="2000" i="1" dirty="0" smtClean="0"/>
              <a:t>Parágrafo único.</a:t>
            </a:r>
            <a:r>
              <a:rPr lang="pt-BR" sz="2000" dirty="0" smtClean="0"/>
              <a:t> As disposições da presente Lei aplicam-se também aos parcelamentos efetuados, em virtude de divisão amigável ou judicial, para a extinção </a:t>
            </a:r>
            <a:r>
              <a:rPr lang="pt-BR" sz="2000" u="sng" dirty="0" smtClean="0"/>
              <a:t>da comunhão </a:t>
            </a:r>
            <a:r>
              <a:rPr lang="pt-BR" sz="2000" dirty="0" smtClean="0"/>
              <a:t>ou para qualquer outro fim.</a:t>
            </a:r>
          </a:p>
          <a:p>
            <a:pPr algn="just"/>
            <a:r>
              <a:rPr lang="pt-BR" sz="2000" dirty="0" smtClean="0"/>
              <a:t> </a:t>
            </a:r>
          </a:p>
          <a:p>
            <a:pPr algn="just"/>
            <a:r>
              <a:rPr lang="pt-BR" sz="2000" i="1" dirty="0" smtClean="0">
                <a:solidFill>
                  <a:srgbClr val="FF0000"/>
                </a:solidFill>
              </a:rPr>
              <a:t>Parágrafo único.</a:t>
            </a:r>
            <a:r>
              <a:rPr lang="pt-BR" sz="2000" dirty="0" smtClean="0">
                <a:solidFill>
                  <a:srgbClr val="FF0000"/>
                </a:solidFill>
              </a:rPr>
              <a:t> As disposições da presente Lei aplicam-se também aos parcelamentos efetuados, em virtude de divisão amigável ou judicial, para a extinção </a:t>
            </a:r>
            <a:r>
              <a:rPr lang="pt-BR" sz="2000" u="sng" dirty="0" smtClean="0">
                <a:solidFill>
                  <a:srgbClr val="FF0000"/>
                </a:solidFill>
              </a:rPr>
              <a:t>do condomínio</a:t>
            </a:r>
            <a:r>
              <a:rPr lang="pt-BR" sz="2000" dirty="0" smtClean="0">
                <a:solidFill>
                  <a:srgbClr val="FF0000"/>
                </a:solidFill>
              </a:rPr>
              <a:t> ou para qualquer outro fim.</a:t>
            </a:r>
          </a:p>
          <a:p>
            <a:pPr algn="just"/>
            <a:endParaRPr lang="pt-BR" dirty="0" smtClean="0">
              <a:solidFill>
                <a:srgbClr val="FF0000"/>
              </a:solidFill>
            </a:endParaRPr>
          </a:p>
          <a:p>
            <a:pPr algn="just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B062-85D5-4366-84A7-A1BB911684EE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43966" y="6357958"/>
            <a:ext cx="500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</a:rPr>
              <a:t>/15</a:t>
            </a:r>
            <a:endParaRPr lang="pt-BR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28596" y="428604"/>
            <a:ext cx="85011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Art. 6º</a:t>
            </a:r>
            <a:r>
              <a:rPr lang="pt-BR" dirty="0" smtClean="0"/>
              <a:t> Quanto ao uso a que se destina o parcelamento, pode ser classificado como:</a:t>
            </a:r>
          </a:p>
          <a:p>
            <a:pPr algn="just"/>
            <a:r>
              <a:rPr lang="pt-BR" dirty="0" smtClean="0"/>
              <a:t> </a:t>
            </a:r>
          </a:p>
          <a:p>
            <a:pPr lvl="0" algn="just"/>
            <a:r>
              <a:rPr lang="pt-BR" dirty="0" smtClean="0"/>
              <a:t>I.    parcelamento para uso residencial</a:t>
            </a:r>
          </a:p>
          <a:p>
            <a:pPr lvl="0" algn="just"/>
            <a:r>
              <a:rPr lang="pt-BR" dirty="0" smtClean="0"/>
              <a:t>II.   parcelamento para uso industrial </a:t>
            </a:r>
          </a:p>
          <a:p>
            <a:pPr lvl="0" algn="just"/>
            <a:r>
              <a:rPr lang="pt-BR" dirty="0" smtClean="0"/>
              <a:t>III.  parcelamento de interesse social </a:t>
            </a:r>
          </a:p>
          <a:p>
            <a:pPr lvl="0" algn="just"/>
            <a:endParaRPr lang="pt-BR" dirty="0" smtClean="0">
              <a:solidFill>
                <a:srgbClr val="FF0000"/>
              </a:solidFill>
            </a:endParaRPr>
          </a:p>
          <a:p>
            <a:pPr lvl="0" algn="just"/>
            <a:r>
              <a:rPr lang="pt-BR" dirty="0" smtClean="0"/>
              <a:t>IV.  parcelamento para urbanização específica – aquele destinado a atender à implantação de programas de interesse social, aprovados pelo Poder Público com padrões urbanísticos especiais, para atender às classes de população de baixa renda. aquele destinado à implantação de atividades estratégicas, para o desenvolvimento do município ou área urbana, </a:t>
            </a:r>
            <a:r>
              <a:rPr lang="pt-BR" u="sng" dirty="0" smtClean="0"/>
              <a:t>como por exemplo o turismo, onde é prevista a implantação de atividade predominante e  de atividades complementares ou de apoio, compatíveis com a mesma.</a:t>
            </a:r>
          </a:p>
          <a:p>
            <a:pPr algn="just"/>
            <a:endParaRPr lang="pt-BR" dirty="0" smtClean="0">
              <a:solidFill>
                <a:srgbClr val="FF0000"/>
              </a:solidFill>
            </a:endParaRPr>
          </a:p>
          <a:p>
            <a:pPr algn="just"/>
            <a:r>
              <a:rPr lang="pt-BR" dirty="0" smtClean="0">
                <a:solidFill>
                  <a:srgbClr val="FF0000"/>
                </a:solidFill>
              </a:rPr>
              <a:t>IV. parcelamento para urbanização específica –  aquele destinado a atender à implantação de programas de interesse social, aprovados pelo Poder Público com padrões urbanísticos especiais, para atender às classes de população de baixa renda. Aquele destinado à implantação de atividades estratégicas, para o desenvolvimento do município ou área urbana. </a:t>
            </a:r>
          </a:p>
          <a:p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B062-85D5-4366-84A7-A1BB911684EE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43966" y="6357958"/>
            <a:ext cx="500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</a:rPr>
              <a:t>/15</a:t>
            </a:r>
            <a:endParaRPr lang="pt-BR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28596" y="500042"/>
            <a:ext cx="850112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Art. 10.</a:t>
            </a:r>
            <a:r>
              <a:rPr lang="pt-BR" dirty="0" smtClean="0"/>
              <a:t>  Para efeito desta Lei, são adotadas as seguintes definições:</a:t>
            </a:r>
          </a:p>
          <a:p>
            <a:pPr algn="just"/>
            <a:endParaRPr lang="pt-BR" dirty="0" smtClean="0"/>
          </a:p>
          <a:p>
            <a:pPr lvl="0" algn="just"/>
            <a:r>
              <a:rPr lang="pt-BR" dirty="0" smtClean="0"/>
              <a:t>VI - coeficiente de aproveitamento – </a:t>
            </a:r>
            <a:r>
              <a:rPr lang="pt-BR" u="sng" dirty="0" smtClean="0"/>
              <a:t>relação entre a área total edificada e a área do lote, que corresponde a um índice que, multiplicado pela área do lote, resulta na área máxima de construção permitida para o mesmo</a:t>
            </a:r>
            <a:r>
              <a:rPr lang="pt-BR" dirty="0" smtClean="0"/>
              <a:t>;</a:t>
            </a:r>
          </a:p>
          <a:p>
            <a:pPr algn="just"/>
            <a:r>
              <a:rPr lang="pt-BR" dirty="0" smtClean="0">
                <a:solidFill>
                  <a:srgbClr val="FF0000"/>
                </a:solidFill>
              </a:rPr>
              <a:t>VI – coeficiente de aproveitamento </a:t>
            </a:r>
            <a:r>
              <a:rPr lang="pt-BR" u="sng" dirty="0" smtClean="0">
                <a:solidFill>
                  <a:srgbClr val="FF0000"/>
                </a:solidFill>
              </a:rPr>
              <a:t>– relação existente entre a área total computável da construção e a área do lote; </a:t>
            </a:r>
          </a:p>
          <a:p>
            <a:pPr algn="just"/>
            <a:endParaRPr lang="pt-BR" dirty="0" smtClean="0">
              <a:solidFill>
                <a:srgbClr val="FF0000"/>
              </a:solidFill>
            </a:endParaRPr>
          </a:p>
          <a:p>
            <a:pPr lvl="0" algn="just"/>
            <a:r>
              <a:rPr lang="pt-BR" dirty="0" smtClean="0"/>
              <a:t>XI.  </a:t>
            </a:r>
            <a:r>
              <a:rPr lang="pt-BR" u="sng" dirty="0" smtClean="0"/>
              <a:t>equipamento comunitário – são os equipamentos públicos destinados à educação, cultura, saúde, segurança, lazer e similares; </a:t>
            </a:r>
          </a:p>
          <a:p>
            <a:pPr algn="just"/>
            <a:r>
              <a:rPr lang="pt-BR" dirty="0" smtClean="0">
                <a:solidFill>
                  <a:srgbClr val="FF0000"/>
                </a:solidFill>
              </a:rPr>
              <a:t>XI. </a:t>
            </a:r>
            <a:r>
              <a:rPr lang="pt-BR" u="sng" dirty="0" smtClean="0">
                <a:solidFill>
                  <a:srgbClr val="FF0000"/>
                </a:solidFill>
              </a:rPr>
              <a:t>equipamentos comunitários – consideram-se comunitários os equipamentos públicos de educação, cultura, saúde, lazer e similares</a:t>
            </a:r>
            <a:r>
              <a:rPr lang="pt-BR" dirty="0" smtClean="0">
                <a:solidFill>
                  <a:srgbClr val="FF0000"/>
                </a:solidFill>
              </a:rPr>
              <a:t>; </a:t>
            </a:r>
          </a:p>
          <a:p>
            <a:pPr algn="just"/>
            <a:endParaRPr lang="pt-BR" dirty="0" smtClean="0">
              <a:solidFill>
                <a:srgbClr val="FF0000"/>
              </a:solidFill>
            </a:endParaRPr>
          </a:p>
          <a:p>
            <a:pPr lvl="0" algn="just"/>
            <a:r>
              <a:rPr lang="pt-BR" dirty="0" smtClean="0"/>
              <a:t>XII. </a:t>
            </a:r>
            <a:r>
              <a:rPr lang="pt-BR" u="sng" dirty="0" smtClean="0"/>
              <a:t>equipamento público – são os equipamentos públicos de abastecimento de água, serviços de esgoto, energia elétrica, coleta de águas pluviais, rede telefônica e gás canalizado; </a:t>
            </a:r>
          </a:p>
          <a:p>
            <a:pPr algn="just"/>
            <a:r>
              <a:rPr lang="pt-BR" dirty="0" smtClean="0">
                <a:solidFill>
                  <a:srgbClr val="FF0000"/>
                </a:solidFill>
              </a:rPr>
              <a:t>XII</a:t>
            </a:r>
            <a:r>
              <a:rPr lang="pt-BR" u="sng" dirty="0" smtClean="0">
                <a:solidFill>
                  <a:srgbClr val="FF0000"/>
                </a:solidFill>
              </a:rPr>
              <a:t>.</a:t>
            </a:r>
            <a:r>
              <a:rPr lang="pt-BR" b="1" u="sng" dirty="0" smtClean="0">
                <a:solidFill>
                  <a:srgbClr val="FF0000"/>
                </a:solidFill>
              </a:rPr>
              <a:t> </a:t>
            </a:r>
            <a:r>
              <a:rPr lang="pt-BR" u="sng" dirty="0" smtClean="0">
                <a:solidFill>
                  <a:srgbClr val="FF0000"/>
                </a:solidFill>
              </a:rPr>
              <a:t>equipamentos urbanos – é expressão genérica que compreende toda obra ou serviço, público ou de utilidade pública, bem como privado, que permitam a plena realização da vida em uma comunidade, tais como os equipamentos de abastecimento de água, serviços de esgoto, energia elétrica, coleta de águas pluviais, rede telefônica e gás canalizado, rede de dados, coleta e tratamento de lixo</a:t>
            </a:r>
            <a:r>
              <a:rPr lang="pt-BR" dirty="0" smtClean="0">
                <a:solidFill>
                  <a:srgbClr val="FF0000"/>
                </a:solidFill>
              </a:rPr>
              <a:t>;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B062-85D5-4366-84A7-A1BB911684EE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43966" y="6357958"/>
            <a:ext cx="500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</a:rPr>
              <a:t>/15</a:t>
            </a:r>
            <a:endParaRPr lang="pt-BR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28596" y="714356"/>
            <a:ext cx="850112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dirty="0" smtClean="0"/>
              <a:t>XIX. </a:t>
            </a:r>
            <a:r>
              <a:rPr lang="pt-BR" u="sng" dirty="0" smtClean="0"/>
              <a:t>gleba – área de terra que ainda não foi objeto de parcelamento do solo</a:t>
            </a:r>
            <a:r>
              <a:rPr lang="pt-BR" dirty="0" smtClean="0"/>
              <a:t>; </a:t>
            </a:r>
          </a:p>
          <a:p>
            <a:pPr algn="just"/>
            <a:r>
              <a:rPr lang="pt-BR" dirty="0" smtClean="0">
                <a:solidFill>
                  <a:srgbClr val="FF0000"/>
                </a:solidFill>
              </a:rPr>
              <a:t>XIX. </a:t>
            </a:r>
            <a:r>
              <a:rPr lang="pt-BR" u="sng" dirty="0" smtClean="0">
                <a:solidFill>
                  <a:srgbClr val="FF0000"/>
                </a:solidFill>
              </a:rPr>
              <a:t>gleba urbana - é a área de terreno que ainda não foi objeto de loteamento. Após o registro do parcelamento, o imóvel deixa de existir juridicamente como gleba e passa a existir juridicamente como área loteada, composta de lotes e áreas públicas</a:t>
            </a:r>
            <a:r>
              <a:rPr lang="pt-BR" dirty="0" smtClean="0">
                <a:solidFill>
                  <a:srgbClr val="FF0000"/>
                </a:solidFill>
              </a:rPr>
              <a:t>;</a:t>
            </a:r>
          </a:p>
          <a:p>
            <a:pPr algn="just"/>
            <a:endParaRPr lang="pt-BR" dirty="0" smtClean="0">
              <a:solidFill>
                <a:srgbClr val="FF0000"/>
              </a:solidFill>
            </a:endParaRPr>
          </a:p>
          <a:p>
            <a:pPr lvl="0" algn="just"/>
            <a:r>
              <a:rPr lang="pt-BR" dirty="0" smtClean="0"/>
              <a:t>XXIII. </a:t>
            </a:r>
            <a:r>
              <a:rPr lang="pt-BR" u="sng" dirty="0" smtClean="0"/>
              <a:t>lote – terreno resultante de projeto de parcelamento do solo urbano, servido de infra-estrutura básica, cujas dimensões atendam aos índices urbanísticos definidos pelo Plano Diretor e pela Lei de Uso e Ocupação do Solo, resultante do parcelamento de uma gleba para fins de urbanização;</a:t>
            </a:r>
          </a:p>
          <a:p>
            <a:pPr algn="just"/>
            <a:r>
              <a:rPr lang="pt-BR" dirty="0" smtClean="0">
                <a:solidFill>
                  <a:srgbClr val="FF0000"/>
                </a:solidFill>
              </a:rPr>
              <a:t>XXIII. </a:t>
            </a:r>
            <a:r>
              <a:rPr lang="pt-BR" u="sng" dirty="0" smtClean="0">
                <a:solidFill>
                  <a:srgbClr val="FF0000"/>
                </a:solidFill>
              </a:rPr>
              <a:t>lote - é a porção de terreno com frente para logradouro público em condições de receber edificação residencial, comercial, institucional ou industrial, é, pois, unidade </a:t>
            </a:r>
            <a:r>
              <a:rPr lang="pt-BR" u="sng" dirty="0" err="1" smtClean="0">
                <a:solidFill>
                  <a:srgbClr val="FF0000"/>
                </a:solidFill>
              </a:rPr>
              <a:t>edificável</a:t>
            </a:r>
            <a:r>
              <a:rPr lang="pt-BR" u="sng" dirty="0" smtClean="0">
                <a:solidFill>
                  <a:srgbClr val="FF0000"/>
                </a:solidFill>
              </a:rPr>
              <a:t>;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endParaRPr lang="pt-BR" dirty="0" smtClean="0">
              <a:solidFill>
                <a:srgbClr val="FF0000"/>
              </a:solidFill>
            </a:endParaRPr>
          </a:p>
          <a:p>
            <a:pPr lvl="0" algn="just"/>
            <a:r>
              <a:rPr lang="pt-BR" dirty="0" smtClean="0"/>
              <a:t>XXVIII. Via de trânsito rápido – a via que liga dois pontos de uma área </a:t>
            </a:r>
            <a:r>
              <a:rPr lang="pt-BR" u="sng" dirty="0" smtClean="0"/>
              <a:t>conturbada</a:t>
            </a:r>
            <a:r>
              <a:rPr lang="pt-BR" dirty="0" smtClean="0"/>
              <a:t>, caracterizada pelo tráfego livre e o desenvolvimento de velocidade;</a:t>
            </a:r>
          </a:p>
          <a:p>
            <a:pPr algn="just"/>
            <a:r>
              <a:rPr lang="pt-BR" dirty="0" smtClean="0">
                <a:solidFill>
                  <a:srgbClr val="FF0000"/>
                </a:solidFill>
              </a:rPr>
              <a:t>XXVIII. Via de trânsito rápido - a via que liga dois pontos de uma área </a:t>
            </a:r>
            <a:r>
              <a:rPr lang="pt-BR" u="sng" dirty="0" err="1" smtClean="0">
                <a:solidFill>
                  <a:srgbClr val="FF0000"/>
                </a:solidFill>
              </a:rPr>
              <a:t>conurbada</a:t>
            </a:r>
            <a:r>
              <a:rPr lang="pt-BR" dirty="0" smtClean="0">
                <a:solidFill>
                  <a:srgbClr val="FF0000"/>
                </a:solidFill>
              </a:rPr>
              <a:t>, caracterizada pelo tráfego livre e o desenvolvimento de velocidade; 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B062-85D5-4366-84A7-A1BB911684EE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43966" y="6357958"/>
            <a:ext cx="500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</a:rPr>
              <a:t>/15</a:t>
            </a:r>
            <a:endParaRPr lang="pt-BR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28596" y="714356"/>
            <a:ext cx="85011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CAPÍTULO III</a:t>
            </a:r>
            <a:endParaRPr lang="pt-BR" dirty="0" smtClean="0"/>
          </a:p>
          <a:p>
            <a:r>
              <a:rPr lang="pt-BR" dirty="0" smtClean="0"/>
              <a:t>Dos Requisitos Urbanísticos</a:t>
            </a:r>
          </a:p>
          <a:p>
            <a:r>
              <a:rPr lang="pt-BR" dirty="0" smtClean="0"/>
              <a:t> </a:t>
            </a:r>
          </a:p>
          <a:p>
            <a:pPr algn="just"/>
            <a:r>
              <a:rPr lang="pt-BR" b="1" dirty="0" smtClean="0"/>
              <a:t>Art. 11. </a:t>
            </a:r>
            <a:r>
              <a:rPr lang="pt-BR" dirty="0" smtClean="0"/>
              <a:t>Os parcelamentos do solo para fins urbanos devem atender às seguintes condições</a:t>
            </a:r>
          </a:p>
          <a:p>
            <a:pPr algn="just"/>
            <a:endParaRPr lang="pt-BR" dirty="0" smtClean="0"/>
          </a:p>
          <a:p>
            <a:pPr lvl="0" algn="just"/>
            <a:r>
              <a:rPr lang="pt-BR" dirty="0" smtClean="0"/>
              <a:t>III.   as quadras não poderão apresentar extensão superior a 200 m (duzentos metros);</a:t>
            </a:r>
          </a:p>
          <a:p>
            <a:pPr marL="400050" indent="-400050" algn="just">
              <a:buAutoNum type="romanUcPeriod" startAt="3"/>
            </a:pPr>
            <a:r>
              <a:rPr lang="pt-BR" dirty="0" smtClean="0">
                <a:solidFill>
                  <a:srgbClr val="FF0000"/>
                </a:solidFill>
              </a:rPr>
              <a:t>as quadras não poderão apresentar extensão superior a 200 m (duzentos metros); </a:t>
            </a:r>
            <a:r>
              <a:rPr lang="pt-BR" u="sng" dirty="0" smtClean="0">
                <a:solidFill>
                  <a:srgbClr val="FF0000"/>
                </a:solidFill>
              </a:rPr>
              <a:t>salvo nos loteamentos exclusivamente industriais</a:t>
            </a:r>
            <a:r>
              <a:rPr lang="pt-BR" dirty="0" smtClean="0">
                <a:solidFill>
                  <a:srgbClr val="FF0000"/>
                </a:solidFill>
              </a:rPr>
              <a:t>;</a:t>
            </a:r>
          </a:p>
          <a:p>
            <a:pPr lvl="0" algn="just"/>
            <a:endParaRPr lang="pt-BR" dirty="0" smtClean="0"/>
          </a:p>
          <a:p>
            <a:pPr lvl="0" algn="just"/>
            <a:r>
              <a:rPr lang="pt-BR" dirty="0" smtClean="0"/>
              <a:t>VI. os lotes situados nas esquinas deverão ter área 12 % superior </a:t>
            </a:r>
            <a:r>
              <a:rPr lang="pt-BR" u="sng" dirty="0" smtClean="0"/>
              <a:t>aos demais lotes das respectivas quadras onde estiverem inseridos. </a:t>
            </a:r>
          </a:p>
          <a:p>
            <a:pPr algn="just"/>
            <a:r>
              <a:rPr lang="pt-BR" dirty="0" smtClean="0">
                <a:solidFill>
                  <a:srgbClr val="FF0000"/>
                </a:solidFill>
              </a:rPr>
              <a:t>VI. os lotes situados nas esquinas deverão ter área 12 % superior </a:t>
            </a:r>
            <a:r>
              <a:rPr lang="pt-BR" u="sng" dirty="0" smtClean="0">
                <a:solidFill>
                  <a:srgbClr val="FF0000"/>
                </a:solidFill>
              </a:rPr>
              <a:t>em relação à área mínima de lote exigida pela legislação municipal</a:t>
            </a:r>
            <a:r>
              <a:rPr lang="pt-BR" u="sng" dirty="0" smtClean="0"/>
              <a:t>. </a:t>
            </a:r>
          </a:p>
          <a:p>
            <a:pPr marL="400050" indent="-400050"/>
            <a:endParaRPr lang="pt-BR" dirty="0" smtClean="0">
              <a:solidFill>
                <a:srgbClr val="FF0000"/>
              </a:solidFill>
            </a:endParaRPr>
          </a:p>
          <a:p>
            <a:pPr marL="400050" indent="-400050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B062-85D5-4366-84A7-A1BB911684EE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43966" y="6357958"/>
            <a:ext cx="500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</a:rPr>
              <a:t>/15</a:t>
            </a:r>
            <a:endParaRPr lang="pt-BR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28596" y="714356"/>
            <a:ext cx="85011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dirty="0" smtClean="0"/>
              <a:t>VII. nos parcelamentos realizados ao longo de águas correntes ou dormentes é obrigatória a manutenção de uma faixa </a:t>
            </a:r>
            <a:r>
              <a:rPr lang="pt-BR" u="sng" dirty="0" smtClean="0"/>
              <a:t>de uso público </a:t>
            </a:r>
            <a:r>
              <a:rPr lang="pt-BR" dirty="0" smtClean="0"/>
              <a:t>com largura mínima de 15,00m (quinze metros) além das faixas de preservação permanente, nas quais, se for de interesse público, possam ser implantados mobiliário urbano que possibilite o lazer público e a prática de exercícios físicos, trilhas e ciclovias;</a:t>
            </a:r>
          </a:p>
          <a:p>
            <a:pPr lvl="0" algn="just"/>
            <a:endParaRPr lang="pt-BR" dirty="0" smtClean="0"/>
          </a:p>
          <a:p>
            <a:pPr algn="just"/>
            <a:r>
              <a:rPr lang="pt-BR" dirty="0" smtClean="0">
                <a:solidFill>
                  <a:srgbClr val="FF0000"/>
                </a:solidFill>
              </a:rPr>
              <a:t>VII. nos parcelamentos realizados ao longo de águas correntes ou dormentes é obrigatória a manutenção de uma faixa de </a:t>
            </a:r>
            <a:r>
              <a:rPr lang="pt-BR" u="sng" dirty="0" smtClean="0">
                <a:solidFill>
                  <a:srgbClr val="FF0000"/>
                </a:solidFill>
              </a:rPr>
              <a:t>amortecimento</a:t>
            </a:r>
            <a:r>
              <a:rPr lang="pt-BR" dirty="0" smtClean="0">
                <a:solidFill>
                  <a:srgbClr val="FF0000"/>
                </a:solidFill>
              </a:rPr>
              <a:t> com largura mínima de 15,00m (quinze metros) além das faixas de preservação permanente, nas quais, se for de interesse público, possam ser implantados mobiliário urbano que possibilite o lazer público e a prática de exercícios físicos, trilhas e ciclovias; </a:t>
            </a:r>
          </a:p>
          <a:p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B062-85D5-4366-84A7-A1BB911684EE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43966" y="6357958"/>
            <a:ext cx="500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</a:rPr>
              <a:t>/15</a:t>
            </a:r>
            <a:endParaRPr lang="pt-BR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B062-85D5-4366-84A7-A1BB911684EE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43966" y="6357958"/>
            <a:ext cx="500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</a:rPr>
              <a:t>/15</a:t>
            </a:r>
            <a:endParaRPr lang="pt-BR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Imagem 5" descr="PDMSEDE_ma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7277" y="0"/>
            <a:ext cx="484944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28596" y="714357"/>
            <a:ext cx="850112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SEÇÃO I</a:t>
            </a:r>
            <a:endParaRPr lang="pt-BR" dirty="0" smtClean="0"/>
          </a:p>
          <a:p>
            <a:r>
              <a:rPr lang="pt-BR" dirty="0" smtClean="0"/>
              <a:t>Do Loteamento</a:t>
            </a:r>
          </a:p>
          <a:p>
            <a:r>
              <a:rPr lang="pt-BR" dirty="0" smtClean="0"/>
              <a:t> </a:t>
            </a:r>
          </a:p>
          <a:p>
            <a:pPr algn="just"/>
            <a:r>
              <a:rPr lang="pt-BR" b="1" dirty="0" smtClean="0"/>
              <a:t>Art. 12.</a:t>
            </a:r>
            <a:r>
              <a:rPr lang="pt-BR" dirty="0" smtClean="0"/>
              <a:t> Nos loteamentos localizados nas Áreas Urbanas de Dinamização, Consolidação, de Expansão, </a:t>
            </a:r>
            <a:r>
              <a:rPr lang="pt-BR" u="sng" dirty="0" smtClean="0"/>
              <a:t>Estratégicas</a:t>
            </a:r>
            <a:r>
              <a:rPr lang="pt-BR" dirty="0" smtClean="0"/>
              <a:t>, deverá se observar os seguintes requisitos:</a:t>
            </a:r>
          </a:p>
          <a:p>
            <a:pPr algn="just"/>
            <a:r>
              <a:rPr lang="pt-BR" dirty="0" smtClean="0"/>
              <a:t> </a:t>
            </a:r>
          </a:p>
          <a:p>
            <a:pPr algn="just"/>
            <a:r>
              <a:rPr lang="pt-BR" dirty="0" smtClean="0">
                <a:solidFill>
                  <a:srgbClr val="FF0000"/>
                </a:solidFill>
              </a:rPr>
              <a:t>Art. 12. Nos loteamentos localizados nas Zonas Urbanas de Dinamização, Consolidação, de Expansão</a:t>
            </a:r>
            <a:r>
              <a:rPr lang="pt-BR" u="sng" dirty="0" smtClean="0">
                <a:solidFill>
                  <a:srgbClr val="FF0000"/>
                </a:solidFill>
              </a:rPr>
              <a:t>, Corredores de Comércio e Serviços, e Área do Aeroporto</a:t>
            </a:r>
            <a:r>
              <a:rPr lang="pt-BR" dirty="0" smtClean="0">
                <a:solidFill>
                  <a:srgbClr val="FF0000"/>
                </a:solidFill>
              </a:rPr>
              <a:t>, deverá se observar os seguintes requisitos: </a:t>
            </a:r>
          </a:p>
          <a:p>
            <a:pPr algn="just"/>
            <a:r>
              <a:rPr lang="pt-BR" dirty="0" smtClean="0"/>
              <a:t> </a:t>
            </a:r>
          </a:p>
          <a:p>
            <a:pPr algn="just"/>
            <a:r>
              <a:rPr lang="pt-BR" dirty="0" smtClean="0"/>
              <a:t>II – implantação no mínimo da seguinte infra-estrutura urbana:</a:t>
            </a:r>
          </a:p>
          <a:p>
            <a:pPr algn="just"/>
            <a:r>
              <a:rPr lang="pt-BR" dirty="0" smtClean="0"/>
              <a:t>a.   rede de escoamento de águas pluviais com redutores de carga dinâmica e grade de   recolhimento de detritos e lançamento fora das bacias das lagoas;</a:t>
            </a:r>
          </a:p>
          <a:p>
            <a:pPr marL="342900" indent="-342900" algn="just">
              <a:buAutoNum type="alphaLcPeriod"/>
            </a:pPr>
            <a:r>
              <a:rPr lang="pt-BR" dirty="0" smtClean="0">
                <a:solidFill>
                  <a:srgbClr val="FF0000"/>
                </a:solidFill>
              </a:rPr>
              <a:t>rede de escoamento de águas pluviais com redutores de carga dinâmica e grade de recolhimento de detritos; </a:t>
            </a:r>
          </a:p>
          <a:p>
            <a:pPr marL="342900" indent="-342900" algn="just">
              <a:buAutoNum type="alphaLcPeriod"/>
            </a:pPr>
            <a:endParaRPr lang="pt-BR" dirty="0" smtClean="0">
              <a:solidFill>
                <a:srgbClr val="FF0000"/>
              </a:solidFill>
            </a:endParaRPr>
          </a:p>
          <a:p>
            <a:pPr marL="342900" indent="-342900" algn="just">
              <a:buAutoNum type="alphaLcPeriod"/>
            </a:pPr>
            <a:r>
              <a:rPr lang="pt-BR" dirty="0" smtClean="0"/>
              <a:t>sistema de coleta, tratamento e deposição de esgoto sanitário fora de bacia das lagoas</a:t>
            </a:r>
            <a:r>
              <a:rPr lang="pt-BR" u="sng" dirty="0" smtClean="0"/>
              <a:t>;</a:t>
            </a:r>
          </a:p>
          <a:p>
            <a:pPr marL="342900" indent="-342900">
              <a:buAutoNum type="alphaLcPeriod"/>
            </a:pPr>
            <a:r>
              <a:rPr lang="pt-BR" dirty="0" smtClean="0"/>
              <a:t>pavimentação em todas as vias do parcelamento;</a:t>
            </a:r>
          </a:p>
          <a:p>
            <a:pPr marL="342900" indent="-342900">
              <a:buAutoNum type="alphaLcPeriod"/>
            </a:pPr>
            <a:r>
              <a:rPr lang="pt-BR" dirty="0" smtClean="0"/>
              <a:t>sistema de abastecimento de água potável;</a:t>
            </a:r>
          </a:p>
          <a:p>
            <a:pPr marL="342900" lvl="5" indent="-342900"/>
            <a:r>
              <a:rPr lang="pt-BR" dirty="0" smtClean="0"/>
              <a:t>d.   sistema de rede de energia elétrica. </a:t>
            </a:r>
          </a:p>
          <a:p>
            <a:pPr marL="342900" indent="-342900">
              <a:buAutoNum type="alphaLcPeriod"/>
            </a:pPr>
            <a:endParaRPr lang="pt-BR" dirty="0" smtClean="0"/>
          </a:p>
          <a:p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B062-85D5-4366-84A7-A1BB911684EE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43966" y="6357958"/>
            <a:ext cx="500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</a:rPr>
              <a:t>/15</a:t>
            </a:r>
            <a:endParaRPr lang="pt-BR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1039</Words>
  <Application>Microsoft Office PowerPoint</Application>
  <PresentationFormat>Apresentação na tela (4:3)</PresentationFormat>
  <Paragraphs>174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usuario</cp:lastModifiedBy>
  <cp:revision>60</cp:revision>
  <dcterms:created xsi:type="dcterms:W3CDTF">2011-11-14T23:05:26Z</dcterms:created>
  <dcterms:modified xsi:type="dcterms:W3CDTF">2011-11-30T12:29:48Z</dcterms:modified>
</cp:coreProperties>
</file>