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2" d="100"/>
          <a:sy n="62" d="100"/>
        </p:scale>
        <p:origin x="-950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56AE6-D61B-44C3-83B5-A75FCB0DE474}" type="datetimeFigureOut">
              <a:rPr lang="pt-BR" smtClean="0"/>
              <a:t>12/08/2014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5D56-E19C-443F-99C4-1053F8F127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7088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56AE6-D61B-44C3-83B5-A75FCB0DE474}" type="datetimeFigureOut">
              <a:rPr lang="pt-BR" smtClean="0"/>
              <a:t>12/08/2014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5D56-E19C-443F-99C4-1053F8F127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6926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56AE6-D61B-44C3-83B5-A75FCB0DE474}" type="datetimeFigureOut">
              <a:rPr lang="pt-BR" smtClean="0"/>
              <a:t>12/08/2014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5D56-E19C-443F-99C4-1053F8F127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4426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56AE6-D61B-44C3-83B5-A75FCB0DE474}" type="datetimeFigureOut">
              <a:rPr lang="pt-BR" smtClean="0"/>
              <a:t>12/08/2014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5D56-E19C-443F-99C4-1053F8F127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2076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56AE6-D61B-44C3-83B5-A75FCB0DE474}" type="datetimeFigureOut">
              <a:rPr lang="pt-BR" smtClean="0"/>
              <a:t>12/08/2014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5D56-E19C-443F-99C4-1053F8F127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0662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56AE6-D61B-44C3-83B5-A75FCB0DE474}" type="datetimeFigureOut">
              <a:rPr lang="pt-BR" smtClean="0"/>
              <a:t>12/08/2014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5D56-E19C-443F-99C4-1053F8F127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0752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56AE6-D61B-44C3-83B5-A75FCB0DE474}" type="datetimeFigureOut">
              <a:rPr lang="pt-BR" smtClean="0"/>
              <a:t>12/08/2014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5D56-E19C-443F-99C4-1053F8F127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5053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56AE6-D61B-44C3-83B5-A75FCB0DE474}" type="datetimeFigureOut">
              <a:rPr lang="pt-BR" smtClean="0"/>
              <a:t>12/08/2014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5D56-E19C-443F-99C4-1053F8F127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801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56AE6-D61B-44C3-83B5-A75FCB0DE474}" type="datetimeFigureOut">
              <a:rPr lang="pt-BR" smtClean="0"/>
              <a:t>12/08/2014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5D56-E19C-443F-99C4-1053F8F127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3872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56AE6-D61B-44C3-83B5-A75FCB0DE474}" type="datetimeFigureOut">
              <a:rPr lang="pt-BR" smtClean="0"/>
              <a:t>12/08/2014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5D56-E19C-443F-99C4-1053F8F127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8058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56AE6-D61B-44C3-83B5-A75FCB0DE474}" type="datetimeFigureOut">
              <a:rPr lang="pt-BR" smtClean="0"/>
              <a:t>12/08/2014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5D56-E19C-443F-99C4-1053F8F127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8355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56AE6-D61B-44C3-83B5-A75FCB0DE474}" type="datetimeFigureOut">
              <a:rPr lang="pt-BR" smtClean="0"/>
              <a:t>12/08/2014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15D56-E19C-443F-99C4-1053F8F127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5843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12.xml"/><Relationship Id="rId7" Type="http://schemas.openxmlformats.org/officeDocument/2006/relationships/slide" Target="slide16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14.xml"/><Relationship Id="rId4" Type="http://schemas.openxmlformats.org/officeDocument/2006/relationships/slide" Target="slide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79929" y="1653988"/>
            <a:ext cx="7772400" cy="3792350"/>
          </a:xfrm>
        </p:spPr>
        <p:txBody>
          <a:bodyPr>
            <a:norm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Estudo de Impacto de Vizinhança – EIV do Loteamento Residencial COLIBRI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://www.linhares.es.gov.br/Noticias/Arquivos/Imagens/16_01_2013_14_46_0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64" b="21138"/>
          <a:stretch/>
        </p:blipFill>
        <p:spPr bwMode="auto">
          <a:xfrm>
            <a:off x="5150225" y="136898"/>
            <a:ext cx="2675963" cy="927848"/>
          </a:xfrm>
          <a:prstGeom prst="rect">
            <a:avLst/>
          </a:prstGeom>
          <a:noFill/>
          <a:ln w="127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somaconstrucoes.com.br/images/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35" y="136898"/>
            <a:ext cx="2090084" cy="1167292"/>
          </a:xfrm>
          <a:prstGeom prst="rect">
            <a:avLst/>
          </a:prstGeom>
          <a:noFill/>
          <a:ln w="1270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36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5" name="Botão de ação: Avançar ou Próximo 4">
            <a:hlinkClick r:id="rId3" action="ppaction://hlinksldjump" highlightClick="1"/>
          </p:cNvPr>
          <p:cNvSpPr/>
          <p:nvPr/>
        </p:nvSpPr>
        <p:spPr>
          <a:xfrm>
            <a:off x="4558553" y="3818965"/>
            <a:ext cx="228600" cy="201706"/>
          </a:xfrm>
          <a:prstGeom prst="actionButtonForwardNex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Botão de ação: Avançar ou Próximo 5">
            <a:hlinkClick r:id="rId4" action="ppaction://hlinksldjump" highlightClick="1"/>
          </p:cNvPr>
          <p:cNvSpPr/>
          <p:nvPr/>
        </p:nvSpPr>
        <p:spPr>
          <a:xfrm>
            <a:off x="1532964" y="94130"/>
            <a:ext cx="242047" cy="174811"/>
          </a:xfrm>
          <a:prstGeom prst="actionButtonForwardNex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Botão de ação: Avançar ou Próximo 6">
            <a:hlinkClick r:id="rId5" action="ppaction://hlinksldjump" highlightClick="1"/>
          </p:cNvPr>
          <p:cNvSpPr/>
          <p:nvPr/>
        </p:nvSpPr>
        <p:spPr>
          <a:xfrm>
            <a:off x="3886200" y="900953"/>
            <a:ext cx="242047" cy="215153"/>
          </a:xfrm>
          <a:prstGeom prst="actionButtonForwardNex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Botão de ação: Avançar ou Próximo 7">
            <a:hlinkClick r:id="rId6" action="ppaction://hlinksldjump" highlightClick="1"/>
          </p:cNvPr>
          <p:cNvSpPr/>
          <p:nvPr/>
        </p:nvSpPr>
        <p:spPr>
          <a:xfrm>
            <a:off x="2635624" y="4679576"/>
            <a:ext cx="228600" cy="174812"/>
          </a:xfrm>
          <a:prstGeom prst="actionButtonForwardNex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Botão de ação: Avançar ou Próximo 8">
            <a:hlinkClick r:id="rId7" action="ppaction://hlinksldjump" highlightClick="1"/>
          </p:cNvPr>
          <p:cNvSpPr/>
          <p:nvPr/>
        </p:nvSpPr>
        <p:spPr>
          <a:xfrm>
            <a:off x="2723029" y="1748117"/>
            <a:ext cx="228600" cy="161365"/>
          </a:xfrm>
          <a:prstGeom prst="actionButtonForwardNex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Botão de ação: Avançar ou Próximo 9">
            <a:hlinkClick r:id="rId8" action="ppaction://hlinksldjump" highlightClick="1"/>
          </p:cNvPr>
          <p:cNvSpPr/>
          <p:nvPr/>
        </p:nvSpPr>
        <p:spPr>
          <a:xfrm>
            <a:off x="2864224" y="2433917"/>
            <a:ext cx="174811" cy="242048"/>
          </a:xfrm>
          <a:prstGeom prst="actionButtonForwardNex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571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5153" y="0"/>
            <a:ext cx="8498541" cy="1325563"/>
          </a:xfrm>
        </p:spPr>
        <p:txBody>
          <a:bodyPr/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Conclusões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5153" y="1664260"/>
            <a:ext cx="8498541" cy="3302187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 presente EIV, não observou nenhum indicador que inviabilize o empreendimento;</a:t>
            </a:r>
          </a:p>
          <a:p>
            <a:pPr algn="just">
              <a:lnSpc>
                <a:spcPct val="150000"/>
              </a:lnSpc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Os impactos decorrentes da faze de implantação são passíveis de solução, por meio do poder público e SOMA.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24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agem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Botão de ação: Voltar ou Anterior 5">
            <a:hlinkClick r:id="rId4" action="ppaction://hlinksldjump" highlightClick="1"/>
          </p:cNvPr>
          <p:cNvSpPr/>
          <p:nvPr/>
        </p:nvSpPr>
        <p:spPr>
          <a:xfrm>
            <a:off x="8807824" y="6669741"/>
            <a:ext cx="336176" cy="188259"/>
          </a:xfrm>
          <a:prstGeom prst="actionButtonBackPrevious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28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5" name="Imagem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6857999"/>
          </a:xfrm>
          <a:prstGeom prst="rect">
            <a:avLst/>
          </a:prstGeom>
        </p:spPr>
      </p:pic>
      <p:sp>
        <p:nvSpPr>
          <p:cNvPr id="6" name="Botão de ação: Voltar ou Anterior 5">
            <a:hlinkClick r:id="rId4" action="ppaction://hlinksldjump" highlightClick="1"/>
          </p:cNvPr>
          <p:cNvSpPr/>
          <p:nvPr/>
        </p:nvSpPr>
        <p:spPr>
          <a:xfrm>
            <a:off x="8794377" y="6575612"/>
            <a:ext cx="349624" cy="282386"/>
          </a:xfrm>
          <a:prstGeom prst="actionButtonBackPrevious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232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m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43999" cy="6857999"/>
          </a:xfrm>
          <a:prstGeom prst="rect">
            <a:avLst/>
          </a:prstGeom>
        </p:spPr>
      </p:pic>
      <p:sp>
        <p:nvSpPr>
          <p:cNvPr id="6" name="Botão de ação: Voltar ou Anterior 5">
            <a:hlinkClick r:id="rId4" action="ppaction://hlinksldjump" highlightClick="1"/>
          </p:cNvPr>
          <p:cNvSpPr/>
          <p:nvPr/>
        </p:nvSpPr>
        <p:spPr>
          <a:xfrm>
            <a:off x="8686800" y="6602506"/>
            <a:ext cx="457200" cy="255494"/>
          </a:xfrm>
          <a:prstGeom prst="actionButtonBackPrevious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144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agem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Botão de ação: Voltar ou Anterior 5">
            <a:hlinkClick r:id="rId4" action="ppaction://hlinksldjump" highlightClick="1"/>
          </p:cNvPr>
          <p:cNvSpPr/>
          <p:nvPr/>
        </p:nvSpPr>
        <p:spPr>
          <a:xfrm>
            <a:off x="8700247" y="6602506"/>
            <a:ext cx="443753" cy="255494"/>
          </a:xfrm>
          <a:prstGeom prst="actionButtonBackPrevious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06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m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sp>
        <p:nvSpPr>
          <p:cNvPr id="6" name="Botão de ação: Voltar ou Anterior 5">
            <a:hlinkClick r:id="rId4" action="ppaction://hlinksldjump" highlightClick="1"/>
          </p:cNvPr>
          <p:cNvSpPr/>
          <p:nvPr/>
        </p:nvSpPr>
        <p:spPr>
          <a:xfrm>
            <a:off x="8700247" y="6589059"/>
            <a:ext cx="443751" cy="268941"/>
          </a:xfrm>
          <a:prstGeom prst="actionButtonBackPrevious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5202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m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Botão de ação: Voltar ou Anterior 5">
            <a:hlinkClick r:id="rId4" action="ppaction://hlinksldjump" highlightClick="1"/>
          </p:cNvPr>
          <p:cNvSpPr/>
          <p:nvPr/>
        </p:nvSpPr>
        <p:spPr>
          <a:xfrm>
            <a:off x="8740588" y="6615953"/>
            <a:ext cx="403412" cy="242047"/>
          </a:xfrm>
          <a:prstGeom prst="actionButtonBackPrevious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588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312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657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39587" y="0"/>
            <a:ext cx="7886700" cy="1325563"/>
          </a:xfrm>
        </p:spPr>
        <p:txBody>
          <a:bodyPr/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Informações Gerais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39588" y="1425388"/>
            <a:ext cx="78867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EMPREENDEDOR: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SOMA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– CONSTRUÇÕES E EMPREENDIMENTOS LTDA - ME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EMPREENDIMENTO:</a:t>
            </a:r>
          </a:p>
          <a:p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     LOTEAMENTO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RESIDENCIAL DE INTERESSE SOCIAL “COLIBRI”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ENDEREÇO: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DISTRITO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 BEBEDOURO, MUNICÍPIO DE LINHARES - ES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ÁREA TOTAL:</a:t>
            </a:r>
          </a:p>
          <a:p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98.374,00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m² (NOVENTA E OITO MIL TREZENTOS E SETENTA E QUATROMETROS)</a:t>
            </a:r>
          </a:p>
        </p:txBody>
      </p:sp>
    </p:spTree>
    <p:extLst>
      <p:ext uri="{BB962C8B-B14F-4D97-AF65-F5344CB8AC3E}">
        <p14:creationId xmlns:p14="http://schemas.microsoft.com/office/powerpoint/2010/main" val="160963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65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019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097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695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743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24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667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290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37149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1978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2097" y="0"/>
            <a:ext cx="7886700" cy="1325563"/>
          </a:xfrm>
        </p:spPr>
        <p:txBody>
          <a:bodyPr/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do Empreendimento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1876" y="1506071"/>
            <a:ext cx="8727142" cy="467089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Visa atender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ao Programa </a:t>
            </a:r>
            <a:r>
              <a:rPr lang="pt-BR" b="1" u="sng" dirty="0">
                <a:latin typeface="Arial" panose="020B0604020202020204" pitchFamily="34" charset="0"/>
                <a:cs typeface="Arial" panose="020B0604020202020204" pitchFamily="34" charset="0"/>
              </a:rPr>
              <a:t>Minha Casa Minha </a:t>
            </a:r>
            <a:r>
              <a:rPr lang="pt-BR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Vida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PMCMV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– operacionalizado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pela </a:t>
            </a:r>
            <a:r>
              <a:rPr lang="pt-BR" b="1" u="sng" dirty="0">
                <a:latin typeface="Arial" panose="020B0604020202020204" pitchFamily="34" charset="0"/>
                <a:cs typeface="Arial" panose="020B0604020202020204" pitchFamily="34" charset="0"/>
              </a:rPr>
              <a:t>CAIXA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, que consiste em aquisição de terreno e construção ou requalificação de imóveis contratados como empreendimentos </a:t>
            </a:r>
            <a:r>
              <a:rPr lang="pt-BR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habitacionais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depois de </a:t>
            </a:r>
            <a:r>
              <a:rPr lang="pt-BR" b="1" u="sng" dirty="0">
                <a:latin typeface="Arial" panose="020B0604020202020204" pitchFamily="34" charset="0"/>
                <a:cs typeface="Arial" panose="020B0604020202020204" pitchFamily="34" charset="0"/>
              </a:rPr>
              <a:t>concluídos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são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entregue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às </a:t>
            </a:r>
            <a:r>
              <a:rPr lang="pt-BR" b="1" u="sng" dirty="0">
                <a:latin typeface="Arial" panose="020B0604020202020204" pitchFamily="34" charset="0"/>
                <a:cs typeface="Arial" panose="020B0604020202020204" pitchFamily="34" charset="0"/>
              </a:rPr>
              <a:t>famílias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que possuem renda familiar mensal de até </a:t>
            </a:r>
            <a:r>
              <a:rPr lang="pt-BR" b="1" u="sng" dirty="0">
                <a:latin typeface="Arial" panose="020B0604020202020204" pitchFamily="34" charset="0"/>
                <a:cs typeface="Arial" panose="020B0604020202020204" pitchFamily="34" charset="0"/>
              </a:rPr>
              <a:t>R$ 1.600,00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1590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14053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73638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23892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8823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95568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79797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99245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06953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68828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6745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Das áreas e suas divisões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325563"/>
            <a:ext cx="7886700" cy="890681"/>
          </a:xfrm>
        </p:spPr>
        <p:txBody>
          <a:bodyPr/>
          <a:lstStyle/>
          <a:p>
            <a:r>
              <a:rPr lang="pt-BR" dirty="0" smtClean="0"/>
              <a:t>Loteamento composto por </a:t>
            </a:r>
            <a:r>
              <a:rPr lang="pt-BR" b="1" u="sng" dirty="0" smtClean="0"/>
              <a:t>16 quadras</a:t>
            </a:r>
            <a:r>
              <a:rPr lang="pt-BR" b="1" dirty="0" smtClean="0"/>
              <a:t> </a:t>
            </a:r>
            <a:r>
              <a:rPr lang="pt-BR" dirty="0" smtClean="0"/>
              <a:t>divididos em </a:t>
            </a:r>
            <a:r>
              <a:rPr lang="pt-BR" b="1" u="sng" dirty="0" smtClean="0"/>
              <a:t>382 lotes (150 m²)</a:t>
            </a:r>
            <a:r>
              <a:rPr lang="pt-BR" dirty="0"/>
              <a:t>.</a:t>
            </a:r>
            <a:endParaRPr lang="pt-BR" b="1" u="sng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668830"/>
              </p:ext>
            </p:extLst>
          </p:nvPr>
        </p:nvGraphicFramePr>
        <p:xfrm>
          <a:off x="1102659" y="2850773"/>
          <a:ext cx="6858000" cy="3832411"/>
        </p:xfrm>
        <a:graphic>
          <a:graphicData uri="http://schemas.openxmlformats.org/drawingml/2006/table">
            <a:tbl>
              <a:tblPr/>
              <a:tblGrid>
                <a:gridCol w="4450702"/>
                <a:gridCol w="2407298"/>
              </a:tblGrid>
              <a:tr h="34840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Áreas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Dimensão </a:t>
                      </a:r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(m²)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840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Útil para lotes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6.0225,32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840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31.918,92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840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Equipamentos Comunitários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3.525,01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840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Espaço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Livre de Uso Público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840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ELUP 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337,73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840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ELUP 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840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ELUP 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840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ELUP 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840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ELUP 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1.197,02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840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98.374,00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050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21803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67853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36862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01055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62932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93905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82633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89359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662135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9187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CROQUI DE LOCALIZACAO_1_10000 EMPREENDIMENTO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576" y="107576"/>
            <a:ext cx="9036423" cy="6750424"/>
          </a:xfrm>
          <a:prstGeom prst="rect">
            <a:avLst/>
          </a:prstGeom>
        </p:spPr>
      </p:pic>
      <p:sp>
        <p:nvSpPr>
          <p:cNvPr id="3" name="Texto explicativo em elipse 2"/>
          <p:cNvSpPr/>
          <p:nvPr/>
        </p:nvSpPr>
        <p:spPr>
          <a:xfrm>
            <a:off x="4773706" y="753035"/>
            <a:ext cx="4074459" cy="1680883"/>
          </a:xfrm>
          <a:prstGeom prst="wedgeEllipseCallout">
            <a:avLst>
              <a:gd name="adj1" fmla="val -78139"/>
              <a:gd name="adj2" fmla="val 62500"/>
            </a:avLst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 área “non </a:t>
            </a:r>
            <a:r>
              <a:rPr lang="pt-BR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aedificandi</a:t>
            </a:r>
            <a:r>
              <a:rPr lang="pt-BR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pt-BR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60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7531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ZEIS BEBDOURO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235" y="134469"/>
            <a:ext cx="9049871" cy="66159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o explicativo em elipse 6"/>
          <p:cNvSpPr/>
          <p:nvPr/>
        </p:nvSpPr>
        <p:spPr>
          <a:xfrm>
            <a:off x="497542" y="504265"/>
            <a:ext cx="5862918" cy="1976717"/>
          </a:xfrm>
          <a:prstGeom prst="wedgeEllipseCallout">
            <a:avLst>
              <a:gd name="adj1" fmla="val -20123"/>
              <a:gd name="adj2" fmla="val 79506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35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Está localizado em área de ZEIS - Zona Especial de Interesse Social. (Lei comp. Nº 011/2012 e PD - Lei nº 3337/2013)</a:t>
            </a:r>
          </a:p>
        </p:txBody>
      </p:sp>
    </p:spTree>
    <p:extLst>
      <p:ext uri="{BB962C8B-B14F-4D97-AF65-F5344CB8AC3E}">
        <p14:creationId xmlns:p14="http://schemas.microsoft.com/office/powerpoint/2010/main" val="79260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7541" y="0"/>
            <a:ext cx="8017809" cy="1325563"/>
          </a:xfrm>
        </p:spPr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População do empreendimento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468" y="2027331"/>
            <a:ext cx="8901953" cy="310944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Em média de </a:t>
            </a:r>
            <a:r>
              <a:rPr lang="pt-BR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4 moradores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por casa, desconsiderando população </a:t>
            </a:r>
            <a:r>
              <a:rPr lang="pt-BR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flutuante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, estima-se </a:t>
            </a:r>
            <a:r>
              <a:rPr lang="pt-BR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1.528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pessoas, em </a:t>
            </a:r>
            <a:r>
              <a:rPr lang="pt-BR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382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famílias. Com data plena de ocupação a partir da entrega à prefeitura.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28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Infraestrutura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6165" y="1541928"/>
            <a:ext cx="8265459" cy="510988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Energia Elétrica:  A EDP-ESCELSA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fornecerá a energia sendo o estudo de viabilidade já obtido (CT-01064/13).</a:t>
            </a: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Água potável: A SOMA, captará água potável da rede do SAAE já existente, e fará a ligação até a o limite frontal de cada lote.</a:t>
            </a: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Rede de Drenagem: Já está feito e em análise pela PML.</a:t>
            </a:r>
          </a:p>
          <a:p>
            <a:pPr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Efluentes Sanitários: antes e pós ocupação serão destinados á rede pública do distrito de Bebedouro, e encaminhado a ETE correspondente.</a:t>
            </a: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03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5153" y="609600"/>
            <a:ext cx="8677835" cy="5567363"/>
          </a:xfrm>
        </p:spPr>
        <p:txBody>
          <a:bodyPr/>
          <a:lstStyle/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Sistema viário: toda área definida como via pública será feita e custeada pela SOMA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1 – Vias Locais com 10 m de largura;</a:t>
            </a:r>
          </a:p>
          <a:p>
            <a:pPr marL="0" indent="0" algn="just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2 – Vias locais com 7 m de largura;</a:t>
            </a:r>
          </a:p>
          <a:p>
            <a:pPr marL="0" indent="0" algn="just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3 – Vias locais com 8,85 m;</a:t>
            </a:r>
          </a:p>
          <a:p>
            <a:pPr marL="0" indent="0" algn="just">
              <a:buNone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Todas as vias serão seguidas de passeios de 1, 5 m.</a:t>
            </a:r>
          </a:p>
          <a:p>
            <a:pPr marL="0" indent="0" algn="just"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Arborização Urbana: a SOMA, fará arborização do empreendimento, conforme projeto paisagístico.</a:t>
            </a:r>
          </a:p>
          <a:p>
            <a:pPr marL="0" indent="0" algn="just"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5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288</TotalTime>
  <Words>432</Words>
  <Application>Microsoft Office PowerPoint</Application>
  <PresentationFormat>Apresentação na tela (4:3)</PresentationFormat>
  <Paragraphs>64</Paragraphs>
  <Slides>50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50</vt:i4>
      </vt:variant>
    </vt:vector>
  </HeadingPairs>
  <TitlesOfParts>
    <vt:vector size="51" baseType="lpstr">
      <vt:lpstr>Tema do Office</vt:lpstr>
      <vt:lpstr>Estudo de Impacto de Vizinhança – EIV do Loteamento Residencial COLIBRI</vt:lpstr>
      <vt:lpstr>Informações Gerais</vt:lpstr>
      <vt:lpstr>Objetivo do Empreendimento</vt:lpstr>
      <vt:lpstr>Das áreas e suas divisões</vt:lpstr>
      <vt:lpstr>Apresentação do PowerPoint</vt:lpstr>
      <vt:lpstr>Apresentação do PowerPoint</vt:lpstr>
      <vt:lpstr>População do empreendimento</vt:lpstr>
      <vt:lpstr>Infraestrutura</vt:lpstr>
      <vt:lpstr>Apresentação do PowerPoint</vt:lpstr>
      <vt:lpstr>Apresentação do PowerPoint</vt:lpstr>
      <vt:lpstr>Conclusões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kaioallan</dc:creator>
  <cp:lastModifiedBy>Usuário</cp:lastModifiedBy>
  <cp:revision>23</cp:revision>
  <dcterms:created xsi:type="dcterms:W3CDTF">2014-08-12T06:20:34Z</dcterms:created>
  <dcterms:modified xsi:type="dcterms:W3CDTF">2014-08-12T20:11:26Z</dcterms:modified>
</cp:coreProperties>
</file>