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70" r:id="rId6"/>
    <p:sldId id="271" r:id="rId7"/>
    <p:sldId id="263" r:id="rId8"/>
    <p:sldId id="264" r:id="rId9"/>
    <p:sldId id="260" r:id="rId10"/>
    <p:sldId id="268" r:id="rId11"/>
    <p:sldId id="261" r:id="rId12"/>
    <p:sldId id="262" r:id="rId13"/>
    <p:sldId id="265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074B9C-CE8B-4709-9734-3BC842AE5A6A}" type="datetimeFigureOut">
              <a:rPr lang="pt-BR" smtClean="0"/>
              <a:t>11/04/2014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CF0D0-FBC3-46DC-AE34-65C75E9FCAA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074B9C-CE8B-4709-9734-3BC842AE5A6A}" type="datetimeFigureOut">
              <a:rPr lang="pt-BR" smtClean="0"/>
              <a:t>11/04/2014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CF0D0-FBC3-46DC-AE34-65C75E9FCAA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074B9C-CE8B-4709-9734-3BC842AE5A6A}" type="datetimeFigureOut">
              <a:rPr lang="pt-BR" smtClean="0"/>
              <a:t>11/04/2014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CF0D0-FBC3-46DC-AE34-65C75E9FCAA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074B9C-CE8B-4709-9734-3BC842AE5A6A}" type="datetimeFigureOut">
              <a:rPr lang="pt-BR" smtClean="0"/>
              <a:t>11/04/2014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CF0D0-FBC3-46DC-AE34-65C75E9FCAA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074B9C-CE8B-4709-9734-3BC842AE5A6A}" type="datetimeFigureOut">
              <a:rPr lang="pt-BR" smtClean="0"/>
              <a:t>11/04/2014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CF0D0-FBC3-46DC-AE34-65C75E9FCAA5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074B9C-CE8B-4709-9734-3BC842AE5A6A}" type="datetimeFigureOut">
              <a:rPr lang="pt-BR" smtClean="0"/>
              <a:t>11/04/2014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CF0D0-FBC3-46DC-AE34-65C75E9FCAA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074B9C-CE8B-4709-9734-3BC842AE5A6A}" type="datetimeFigureOut">
              <a:rPr lang="pt-BR" smtClean="0"/>
              <a:t>11/04/2014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CF0D0-FBC3-46DC-AE34-65C75E9FCAA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074B9C-CE8B-4709-9734-3BC842AE5A6A}" type="datetimeFigureOut">
              <a:rPr lang="pt-BR" smtClean="0"/>
              <a:t>11/04/2014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CF0D0-FBC3-46DC-AE34-65C75E9FCAA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074B9C-CE8B-4709-9734-3BC842AE5A6A}" type="datetimeFigureOut">
              <a:rPr lang="pt-BR" smtClean="0"/>
              <a:t>11/04/2014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CF0D0-FBC3-46DC-AE34-65C75E9FCAA5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074B9C-CE8B-4709-9734-3BC842AE5A6A}" type="datetimeFigureOut">
              <a:rPr lang="pt-BR" smtClean="0"/>
              <a:t>11/04/2014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CF0D0-FBC3-46DC-AE34-65C75E9FCAA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074B9C-CE8B-4709-9734-3BC842AE5A6A}" type="datetimeFigureOut">
              <a:rPr lang="pt-BR" smtClean="0"/>
              <a:t>11/04/2014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8CF0D0-FBC3-46DC-AE34-65C75E9FCAA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D074B9C-CE8B-4709-9734-3BC842AE5A6A}" type="datetimeFigureOut">
              <a:rPr lang="pt-BR" smtClean="0"/>
              <a:t>11/04/2014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D8CF0D0-FBC3-46DC-AE34-65C75E9FCAA5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712968" cy="41764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dirty="0"/>
              <a:t> ESTUDO DE IMPACTO DE </a:t>
            </a:r>
            <a:r>
              <a:rPr lang="pt-BR" dirty="0" smtClean="0"/>
              <a:t>VIZINHANÇA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 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 smtClean="0"/>
              <a:t>LOTEAMENTO INDUSTRIAL </a:t>
            </a:r>
            <a:r>
              <a:rPr lang="pt-BR" b="1" dirty="0"/>
              <a:t>LINHA </a:t>
            </a:r>
            <a:r>
              <a:rPr lang="pt-BR" b="1" dirty="0" smtClean="0"/>
              <a:t>SUL</a:t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dirty="0" smtClean="0"/>
              <a:t>Distrito de bebedouro 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Linhares - </a:t>
            </a:r>
            <a:r>
              <a:rPr lang="pt-BR" dirty="0"/>
              <a:t>ES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211960" y="6381328"/>
            <a:ext cx="47480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APRESENTAÇÃO: </a:t>
            </a:r>
            <a:r>
              <a:rPr lang="pt-B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Juliana </a:t>
            </a:r>
            <a:r>
              <a:rPr lang="pt-BR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Tessarolo</a:t>
            </a:r>
            <a:r>
              <a:rPr lang="pt-B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Almeida - </a:t>
            </a:r>
            <a:r>
              <a:rPr lang="pt-B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Bióloga</a:t>
            </a:r>
            <a:endParaRPr lang="pt-B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36375" r="17577" b="36080"/>
          <a:stretch/>
        </p:blipFill>
        <p:spPr bwMode="auto">
          <a:xfrm>
            <a:off x="5535773" y="25756"/>
            <a:ext cx="3572731" cy="102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1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SITUAÇÃO ATUAL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Licença Municipal Prévia – SEMAM</a:t>
            </a:r>
          </a:p>
          <a:p>
            <a:r>
              <a:rPr lang="pt-BR" dirty="0" smtClean="0"/>
              <a:t>Termo de Anuência  - PML</a:t>
            </a:r>
          </a:p>
          <a:p>
            <a:r>
              <a:rPr lang="pt-BR" dirty="0" smtClean="0"/>
              <a:t>Carta de Viabilidade do SAAE</a:t>
            </a:r>
          </a:p>
          <a:p>
            <a:r>
              <a:rPr lang="pt-BR" dirty="0" smtClean="0"/>
              <a:t>Carta de Viabilidade da Escelsa</a:t>
            </a:r>
          </a:p>
          <a:p>
            <a:pPr marL="82296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35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0"/>
            <a:ext cx="7200800" cy="620688"/>
          </a:xfrm>
        </p:spPr>
        <p:txBody>
          <a:bodyPr>
            <a:normAutofit/>
          </a:bodyPr>
          <a:lstStyle/>
          <a:p>
            <a:r>
              <a:rPr lang="pt-BR" sz="1800" dirty="0" smtClean="0"/>
              <a:t>Simulação volumétrica</a:t>
            </a: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F:\MODIFICACOES\P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r="6128"/>
          <a:stretch/>
        </p:blipFill>
        <p:spPr bwMode="auto">
          <a:xfrm>
            <a:off x="1081827" y="620688"/>
            <a:ext cx="8026677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44624"/>
            <a:ext cx="699512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DADOS DA IMPLANTAÇÃO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268760"/>
            <a:ext cx="8208912" cy="51125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Tempo previsto para implantação: 2 anos</a:t>
            </a:r>
            <a:endParaRPr lang="pt-BR" dirty="0"/>
          </a:p>
          <a:p>
            <a:pPr algn="just"/>
            <a:r>
              <a:rPr lang="pt-BR" dirty="0" smtClean="0"/>
              <a:t>Estrutura Básica para implantação:</a:t>
            </a:r>
          </a:p>
          <a:p>
            <a:pPr lvl="1" algn="just"/>
            <a:r>
              <a:rPr lang="pt-BR" dirty="0" smtClean="0"/>
              <a:t>Empresa terceirizada contratada para toda a fase de implantação será responsável pelas obras e pela contratação de mão de obra;</a:t>
            </a:r>
          </a:p>
          <a:p>
            <a:pPr lvl="1" algn="just"/>
            <a:r>
              <a:rPr lang="pt-BR" dirty="0" smtClean="0"/>
              <a:t>Banheiros químicos;</a:t>
            </a:r>
          </a:p>
          <a:p>
            <a:pPr lvl="1" algn="just"/>
            <a:r>
              <a:rPr lang="pt-BR" dirty="0" smtClean="0"/>
              <a:t>Fornecimento de transporte, água e alimento para operários.</a:t>
            </a:r>
          </a:p>
          <a:p>
            <a:pPr algn="just"/>
            <a:r>
              <a:rPr lang="pt-BR" dirty="0" smtClean="0"/>
              <a:t>Etapas da implantação:</a:t>
            </a:r>
          </a:p>
          <a:p>
            <a:pPr lvl="1" algn="just"/>
            <a:r>
              <a:rPr lang="pt-BR" dirty="0" smtClean="0"/>
              <a:t>Limpeza; Terraplanagem; Implantação das redes de drenagem, esgotamento sanitário e abastecimento de água; Pavimentações; Instalações elétricas; Instalações complementares)</a:t>
            </a:r>
          </a:p>
        </p:txBody>
      </p:sp>
    </p:spTree>
    <p:extLst>
      <p:ext uri="{BB962C8B-B14F-4D97-AF65-F5344CB8AC3E}">
        <p14:creationId xmlns:p14="http://schemas.microsoft.com/office/powerpoint/2010/main" val="19671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0912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IMPACTOS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268760"/>
            <a:ext cx="8208912" cy="5112568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G</a:t>
            </a:r>
            <a:r>
              <a:rPr lang="pt-BR" dirty="0" smtClean="0"/>
              <a:t>eração </a:t>
            </a:r>
            <a:r>
              <a:rPr lang="pt-BR" dirty="0"/>
              <a:t>de </a:t>
            </a:r>
            <a:r>
              <a:rPr lang="pt-BR" dirty="0" smtClean="0"/>
              <a:t>empregos; </a:t>
            </a:r>
            <a:endParaRPr lang="pt-BR" dirty="0"/>
          </a:p>
          <a:p>
            <a:pPr algn="just"/>
            <a:r>
              <a:rPr lang="pt-BR" dirty="0" smtClean="0"/>
              <a:t>Oportunidades </a:t>
            </a:r>
            <a:r>
              <a:rPr lang="pt-BR" dirty="0"/>
              <a:t>de negócios na operação do empreendimento incluindo a geração de tributos estaduais e municipais; </a:t>
            </a:r>
          </a:p>
          <a:p>
            <a:pPr algn="just"/>
            <a:r>
              <a:rPr lang="pt-BR" dirty="0"/>
              <a:t>G</a:t>
            </a:r>
            <a:r>
              <a:rPr lang="pt-BR" dirty="0" smtClean="0"/>
              <a:t>eração </a:t>
            </a:r>
            <a:r>
              <a:rPr lang="pt-BR" dirty="0"/>
              <a:t>de renda que movimenta outros setores, como o comércio; </a:t>
            </a:r>
          </a:p>
          <a:p>
            <a:pPr algn="just"/>
            <a:r>
              <a:rPr lang="pt-BR" dirty="0" smtClean="0"/>
              <a:t>Consolidação </a:t>
            </a:r>
            <a:r>
              <a:rPr lang="pt-BR" dirty="0"/>
              <a:t>de Zona caracterizada como industrial para o </a:t>
            </a:r>
            <a:r>
              <a:rPr lang="pt-BR" dirty="0" smtClean="0"/>
              <a:t>Município;</a:t>
            </a:r>
          </a:p>
          <a:p>
            <a:pPr algn="just"/>
            <a:r>
              <a:rPr lang="pt-BR" dirty="0" smtClean="0"/>
              <a:t>Valorização Imobiliária</a:t>
            </a:r>
          </a:p>
        </p:txBody>
      </p:sp>
    </p:spTree>
    <p:extLst>
      <p:ext uri="{BB962C8B-B14F-4D97-AF65-F5344CB8AC3E}">
        <p14:creationId xmlns:p14="http://schemas.microsoft.com/office/powerpoint/2010/main" val="5455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4624"/>
            <a:ext cx="81724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IMPACTOS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268760"/>
            <a:ext cx="8244408" cy="55892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Geração de material particulado (poeira);</a:t>
            </a:r>
          </a:p>
          <a:p>
            <a:pPr lvl="1" algn="just"/>
            <a:r>
              <a:rPr lang="pt-BR" dirty="0" smtClean="0"/>
              <a:t>Umectação de vias por caminhão pipa</a:t>
            </a:r>
          </a:p>
          <a:p>
            <a:pPr algn="just"/>
            <a:r>
              <a:rPr lang="pt-BR" dirty="0" smtClean="0"/>
              <a:t>Erosão;</a:t>
            </a:r>
          </a:p>
          <a:p>
            <a:pPr lvl="1" algn="just"/>
            <a:r>
              <a:rPr lang="pt-BR" dirty="0" smtClean="0"/>
              <a:t>Movimentação de terras sempre de fora para dentro da área do empreendimento e construção de uma bacia de contenção e sistema de drenagem para água da chuva</a:t>
            </a:r>
          </a:p>
          <a:p>
            <a:pPr algn="just"/>
            <a:r>
              <a:rPr lang="pt-BR" dirty="0" smtClean="0"/>
              <a:t>Aumento de tráfego de veículos;</a:t>
            </a:r>
          </a:p>
          <a:p>
            <a:pPr lvl="1" algn="just"/>
            <a:r>
              <a:rPr lang="pt-BR" dirty="0"/>
              <a:t>transporte de equipamentos pesados </a:t>
            </a:r>
            <a:r>
              <a:rPr lang="pt-BR" dirty="0" smtClean="0"/>
              <a:t>fora </a:t>
            </a:r>
            <a:r>
              <a:rPr lang="pt-BR" dirty="0"/>
              <a:t>dos horários de pico </a:t>
            </a:r>
            <a:r>
              <a:rPr lang="pt-BR" dirty="0" smtClean="0"/>
              <a:t>e </a:t>
            </a:r>
            <a:r>
              <a:rPr lang="pt-BR" dirty="0"/>
              <a:t>necessariamente durante o dia, </a:t>
            </a:r>
            <a:r>
              <a:rPr lang="pt-BR" dirty="0" smtClean="0"/>
              <a:t>contribuir </a:t>
            </a:r>
            <a:r>
              <a:rPr lang="pt-BR" dirty="0"/>
              <a:t>para </a:t>
            </a:r>
            <a:r>
              <a:rPr lang="pt-BR" dirty="0" smtClean="0"/>
              <a:t>a melhoria </a:t>
            </a:r>
            <a:r>
              <a:rPr lang="pt-BR" dirty="0"/>
              <a:t>e manutenção das condições atuais das vias de acesso, em especial da via local que é de terra, durante o período das obras. E não realizar carregamento em excesso dos caminhões para evitar transbordamento em vias públicas, observando-se ainda a necessidade do </a:t>
            </a:r>
            <a:r>
              <a:rPr lang="pt-BR" dirty="0" err="1"/>
              <a:t>lonamento</a:t>
            </a:r>
            <a:r>
              <a:rPr lang="pt-BR" dirty="0"/>
              <a:t> dos caminhões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30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0912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IMPACTOS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268760"/>
            <a:ext cx="8208912" cy="410445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Alteração da Paisagem/Meio Ambiente;</a:t>
            </a:r>
          </a:p>
          <a:p>
            <a:pPr lvl="1" algn="just"/>
            <a:r>
              <a:rPr lang="pt-BR" dirty="0" smtClean="0"/>
              <a:t>Paisagismo</a:t>
            </a:r>
          </a:p>
          <a:p>
            <a:pPr algn="just"/>
            <a:r>
              <a:rPr lang="pt-BR" dirty="0" smtClean="0"/>
              <a:t>Geração de ruído;</a:t>
            </a:r>
          </a:p>
          <a:p>
            <a:pPr lvl="1" algn="just"/>
            <a:r>
              <a:rPr lang="pt-BR" dirty="0" smtClean="0"/>
              <a:t>Irrelevante considerando-se o ruído da BR e a inexistência de residências no entorno imediato</a:t>
            </a:r>
          </a:p>
          <a:p>
            <a:pPr algn="just"/>
            <a:r>
              <a:rPr lang="pt-BR" dirty="0" smtClean="0"/>
              <a:t>Geração de Resíduos Sólidos</a:t>
            </a:r>
          </a:p>
          <a:p>
            <a:pPr lvl="1" algn="just"/>
            <a:r>
              <a:rPr lang="pt-BR" dirty="0" smtClean="0"/>
              <a:t>Plano de Gerenciamento de Resíduos Sólidos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71600" y="5301208"/>
            <a:ext cx="81724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80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O EIV conclui que os impactos gerados são pouco significativos. Não há impedimentos para a implantação do empreendimento.</a:t>
            </a:r>
          </a:p>
          <a:p>
            <a:pPr algn="just"/>
            <a:r>
              <a:rPr lang="pt-BR" dirty="0"/>
              <a:t>* OBSERVAÇÃO: </a:t>
            </a:r>
            <a:r>
              <a:rPr lang="pt-BR" dirty="0" smtClean="0"/>
              <a:t> Cada empresa a ser instalada no loteamento deverá obter seu licenciamento próprio, onde serão avaliados impactos e medidas adequados para cada tipologia.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55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91880" y="40806"/>
            <a:ext cx="5616624" cy="1161562"/>
          </a:xfrm>
        </p:spPr>
        <p:txBody>
          <a:bodyPr>
            <a:normAutofit/>
          </a:bodyPr>
          <a:lstStyle/>
          <a:p>
            <a:pPr algn="ctr"/>
            <a:r>
              <a:rPr lang="pt-BR" sz="2900" dirty="0" smtClean="0"/>
              <a:t>EMPREENDEDEDOR</a:t>
            </a:r>
            <a:r>
              <a:rPr lang="pt-BR" sz="2900" dirty="0"/>
              <a:t/>
            </a:r>
            <a:br>
              <a:rPr lang="pt-BR" sz="2900" dirty="0"/>
            </a:br>
            <a:r>
              <a:rPr lang="pt-BR" sz="2900" dirty="0"/>
              <a:t> </a:t>
            </a:r>
            <a:r>
              <a:rPr lang="pt-BR" sz="2900" b="1" dirty="0" smtClean="0"/>
              <a:t>DMLS Empreendimentos S/A</a:t>
            </a:r>
            <a:endParaRPr lang="pt-BR" sz="2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36375" r="17577" b="36080"/>
          <a:stretch/>
        </p:blipFill>
        <p:spPr bwMode="auto">
          <a:xfrm>
            <a:off x="-8843" y="97764"/>
            <a:ext cx="3572731" cy="102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1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73"/>
            <a:ext cx="9144000" cy="629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452320" y="4273351"/>
            <a:ext cx="1512168" cy="307777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BEBEDOURO</a:t>
            </a:r>
            <a:endParaRPr lang="pt-B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411760" y="1052736"/>
            <a:ext cx="1440160" cy="52322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RIO QUARTEL</a:t>
            </a:r>
            <a:endParaRPr lang="pt-B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LOCALIZAÇÃO:  BR 101 Km 162,5 - Distrito de Bebedouro – Polo Industrial Rio Quartel – Linhares - ES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148064" y="2996952"/>
            <a:ext cx="1224136" cy="307777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LINHA SUL</a:t>
            </a:r>
            <a:endParaRPr lang="pt-B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7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544"/>
            <a:ext cx="9144000" cy="640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732240" y="3573016"/>
            <a:ext cx="1152128" cy="307777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Ducoco</a:t>
            </a:r>
            <a:endParaRPr lang="pt-BR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347864" y="3985319"/>
            <a:ext cx="1584176" cy="307777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Posto Ipiranga</a:t>
            </a:r>
            <a:endParaRPr lang="pt-BR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948264" y="1825079"/>
            <a:ext cx="936104" cy="307777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 101</a:t>
            </a:r>
            <a:endParaRPr lang="pt-BR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4860032" y="4221088"/>
            <a:ext cx="216024" cy="5040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6948264" y="1916832"/>
            <a:ext cx="216024" cy="5040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5400000">
            <a:off x="6804248" y="3717032"/>
            <a:ext cx="216024" cy="5040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LICENCIAMENTOS LINHARES\2014_02_VTO_Linha Sul\2014_03_VERSÃO FINAL EIV LINHA SUL DMLS\ANEXO 7 ZONEAMENTO URBANISTICO 1_10 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658"/>
            <a:ext cx="9144000" cy="646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971600" y="-243408"/>
            <a:ext cx="8172400" cy="827584"/>
          </a:xfrm>
        </p:spPr>
        <p:txBody>
          <a:bodyPr>
            <a:normAutofit/>
          </a:bodyPr>
          <a:lstStyle/>
          <a:p>
            <a:r>
              <a:rPr lang="pt-BR" sz="2900" dirty="0" smtClean="0"/>
              <a:t>Empreendimento localizado em Zona Industrial</a:t>
            </a:r>
            <a:endParaRPr lang="pt-BR" sz="2900" dirty="0"/>
          </a:p>
        </p:txBody>
      </p:sp>
    </p:spTree>
    <p:extLst>
      <p:ext uri="{BB962C8B-B14F-4D97-AF65-F5344CB8AC3E}">
        <p14:creationId xmlns:p14="http://schemas.microsoft.com/office/powerpoint/2010/main" val="5021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971600" y="-243408"/>
            <a:ext cx="8172400" cy="827584"/>
          </a:xfrm>
        </p:spPr>
        <p:txBody>
          <a:bodyPr>
            <a:normAutofit/>
          </a:bodyPr>
          <a:lstStyle/>
          <a:p>
            <a:r>
              <a:rPr lang="pt-BR" sz="2900" dirty="0" smtClean="0"/>
              <a:t>Predomínio de Pastagem e Agricultura no entorno</a:t>
            </a:r>
            <a:endParaRPr lang="pt-BR" sz="2900" dirty="0"/>
          </a:p>
        </p:txBody>
      </p:sp>
      <p:pic>
        <p:nvPicPr>
          <p:cNvPr id="3074" name="Picture 2" descr="D:\LICENCIAMENTOS LINHARES\2014_02_VTO_Linha Sul\2014_03_VERSÃO FINAL EIV LINHA SUL DMLS\ANEXO 8 USO E OCUPACAO DO SOLO 1_20 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66"/>
            <a:ext cx="9144000" cy="646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4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-315416"/>
            <a:ext cx="8172400" cy="1143000"/>
          </a:xfrm>
        </p:spPr>
        <p:txBody>
          <a:bodyPr>
            <a:normAutofit/>
          </a:bodyPr>
          <a:lstStyle/>
          <a:p>
            <a:r>
              <a:rPr lang="pt-BR" sz="2900" dirty="0" smtClean="0"/>
              <a:t>Paisagem atual – entrada do loteamento</a:t>
            </a:r>
            <a:endParaRPr lang="pt-BR" sz="29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7253"/>
            <a:ext cx="8208912" cy="617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8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836712"/>
          </a:xfrm>
        </p:spPr>
        <p:txBody>
          <a:bodyPr>
            <a:normAutofit/>
          </a:bodyPr>
          <a:lstStyle/>
          <a:p>
            <a:r>
              <a:rPr lang="pt-BR" sz="2900" dirty="0" smtClean="0"/>
              <a:t>Paisagem atual – fundos do loteamento</a:t>
            </a:r>
            <a:endParaRPr lang="pt-BR" sz="29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93564"/>
            <a:ext cx="7290569" cy="605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4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0912" y="125760"/>
            <a:ext cx="8229600" cy="1143000"/>
          </a:xfrm>
        </p:spPr>
        <p:txBody>
          <a:bodyPr/>
          <a:lstStyle/>
          <a:p>
            <a:r>
              <a:rPr lang="pt-BR" dirty="0" smtClean="0"/>
              <a:t>DADOS DO EMPREENDIMENTO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340768"/>
            <a:ext cx="8244408" cy="5040560"/>
          </a:xfrm>
        </p:spPr>
        <p:txBody>
          <a:bodyPr>
            <a:normAutofit/>
          </a:bodyPr>
          <a:lstStyle/>
          <a:p>
            <a:r>
              <a:rPr lang="pt-BR" dirty="0" smtClean="0"/>
              <a:t>Área do terreno: 185.780,89m²</a:t>
            </a:r>
          </a:p>
          <a:p>
            <a:pPr lvl="1"/>
            <a:r>
              <a:rPr lang="pt-BR" dirty="0" smtClean="0"/>
              <a:t>Área "non </a:t>
            </a:r>
            <a:r>
              <a:rPr lang="pt-BR" dirty="0" err="1" smtClean="0"/>
              <a:t>edificandi</a:t>
            </a:r>
            <a:r>
              <a:rPr lang="pt-BR" dirty="0" smtClean="0"/>
              <a:t>": 277,60m²</a:t>
            </a:r>
          </a:p>
          <a:p>
            <a:pPr marL="457200" lvl="1" indent="0">
              <a:buNone/>
            </a:pPr>
            <a:endParaRPr lang="pt-BR" dirty="0" smtClean="0"/>
          </a:p>
          <a:p>
            <a:r>
              <a:rPr lang="pt-BR" dirty="0" smtClean="0"/>
              <a:t>Área parcelável: 185.503,29m²</a:t>
            </a:r>
          </a:p>
          <a:p>
            <a:pPr lvl="1"/>
            <a:r>
              <a:rPr lang="pt-BR" dirty="0" smtClean="0"/>
              <a:t>Lotes: 124.070,02m²</a:t>
            </a:r>
          </a:p>
          <a:p>
            <a:pPr lvl="2"/>
            <a:r>
              <a:rPr lang="pt-BR" dirty="0" smtClean="0"/>
              <a:t>6 </a:t>
            </a:r>
            <a:r>
              <a:rPr lang="pt-BR" dirty="0"/>
              <a:t>quadras e 57 </a:t>
            </a:r>
            <a:r>
              <a:rPr lang="pt-BR" dirty="0" smtClean="0"/>
              <a:t>lotes de 1.500 a 11.618 m²</a:t>
            </a:r>
          </a:p>
          <a:p>
            <a:pPr lvl="1"/>
            <a:r>
              <a:rPr lang="pt-BR" dirty="0" smtClean="0"/>
              <a:t>Equipamentos urbanos e comunitários: 9.332,22m²</a:t>
            </a:r>
          </a:p>
          <a:p>
            <a:pPr lvl="1"/>
            <a:r>
              <a:rPr lang="pt-BR" dirty="0" smtClean="0"/>
              <a:t>Sistema viário: 42.772,44m² </a:t>
            </a:r>
          </a:p>
          <a:p>
            <a:pPr lvl="1"/>
            <a:r>
              <a:rPr lang="pt-BR" dirty="0" smtClean="0"/>
              <a:t>Espaço livre de uso público: 9.328,61m²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84584" y="6381328"/>
            <a:ext cx="805941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Medidas em acordo com as Leis Parcelamento do Solo e Plano Diretor  do Município</a:t>
            </a:r>
            <a:endParaRPr lang="pt-B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0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678</TotalTime>
  <Words>473</Words>
  <Application>Microsoft Office PowerPoint</Application>
  <PresentationFormat>Apresentação na tela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Solstício</vt:lpstr>
      <vt:lpstr>  ESTUDO DE IMPACTO DE VIZINHANÇA   LOTEAMENTO INDUSTRIAL LINHA SUL  Distrito de bebedouro  Linhares - ES </vt:lpstr>
      <vt:lpstr>EMPREENDEDEDOR  DMLS Empreendimentos S/A</vt:lpstr>
      <vt:lpstr>Apresentação do PowerPoint</vt:lpstr>
      <vt:lpstr>Apresentação do PowerPoint</vt:lpstr>
      <vt:lpstr>Empreendimento localizado em Zona Industrial</vt:lpstr>
      <vt:lpstr>Predomínio de Pastagem e Agricultura no entorno</vt:lpstr>
      <vt:lpstr>Paisagem atual – entrada do loteamento</vt:lpstr>
      <vt:lpstr>Paisagem atual – fundos do loteamento</vt:lpstr>
      <vt:lpstr>DADOS DO EMPREENDIMENTO</vt:lpstr>
      <vt:lpstr>SITUAÇÃO ATUAL</vt:lpstr>
      <vt:lpstr>Simulação volumétrica</vt:lpstr>
      <vt:lpstr>DADOS DA IMPLANTAÇÃO</vt:lpstr>
      <vt:lpstr>IMPACTOS</vt:lpstr>
      <vt:lpstr>IMPACTOS</vt:lpstr>
      <vt:lpstr>IMPACTOS</vt:lpstr>
      <vt:lpstr>VIABILIDADE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ESTUDO DE IMPACTO DE VIZINHANÇA  DO LOTEAMENTO INDUSTRIAL LINHA SUL  Distrito de bebedouro -  Linhares - ES </dc:title>
  <dc:creator>Alice Mondin</dc:creator>
  <cp:lastModifiedBy>VTO PROJETOS</cp:lastModifiedBy>
  <cp:revision>27</cp:revision>
  <dcterms:created xsi:type="dcterms:W3CDTF">2014-03-20T12:45:16Z</dcterms:created>
  <dcterms:modified xsi:type="dcterms:W3CDTF">2014-04-11T21:50:57Z</dcterms:modified>
</cp:coreProperties>
</file>